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2" r:id="rId14"/>
    <p:sldId id="269" r:id="rId15"/>
    <p:sldId id="270" r:id="rId16"/>
    <p:sldId id="271" r:id="rId17"/>
  </p:sldIdLst>
  <p:sldSz cx="10440988" cy="7561263"/>
  <p:notesSz cx="6797675" cy="9928225"/>
  <p:defaultTextStyle>
    <a:defPPr>
      <a:defRPr lang="ru-RU"/>
    </a:defPPr>
    <a:lvl1pPr marL="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43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87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30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574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17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861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004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148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2">
          <p15:clr>
            <a:srgbClr val="A4A3A4"/>
          </p15:clr>
        </p15:guide>
        <p15:guide id="2" pos="328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7594"/>
    <a:srgbClr val="A5B8C8"/>
    <a:srgbClr val="87A8BF"/>
    <a:srgbClr val="667894"/>
    <a:srgbClr val="E3C3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3" d="100"/>
          <a:sy n="103" d="100"/>
        </p:scale>
        <p:origin x="-798" y="186"/>
      </p:cViewPr>
      <p:guideLst>
        <p:guide orient="horz" pos="2382"/>
        <p:guide pos="328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587" cy="4961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915" y="1"/>
            <a:ext cx="2946674" cy="4961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29"/>
            <a:ext cx="2945587" cy="4961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915" y="9429729"/>
            <a:ext cx="2946674" cy="4961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EEEC4-8E24-4587-BC55-321D24F4C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645047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587" cy="4961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915" y="1"/>
            <a:ext cx="2946674" cy="4961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28675" y="744538"/>
            <a:ext cx="51403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333" y="4716023"/>
            <a:ext cx="5439010" cy="44679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29"/>
            <a:ext cx="2945587" cy="4961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915" y="9429729"/>
            <a:ext cx="2946674" cy="4961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CC78C-276E-45AB-AC98-9F5D3CD0BC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655371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004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3074" y="2348893"/>
            <a:ext cx="8874840" cy="162077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6148" y="4284716"/>
            <a:ext cx="7308692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00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33B2F-A8DD-4C43-8363-7296828534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405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33B2F-A8DD-4C43-8363-7296828534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106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44631" y="334306"/>
            <a:ext cx="2680941" cy="71131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96370" y="334306"/>
            <a:ext cx="7874245" cy="71131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33B2F-A8DD-4C43-8363-7296828534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255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33B2F-A8DD-4C43-8363-7296828534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795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766" y="4858812"/>
            <a:ext cx="8874840" cy="1501751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4766" y="3204786"/>
            <a:ext cx="887484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435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33B2F-A8DD-4C43-8363-7296828534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260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96370" y="1944575"/>
            <a:ext cx="5276686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47072" y="1944575"/>
            <a:ext cx="527849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33B2F-A8DD-4C43-8363-7296828534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381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0" y="302801"/>
            <a:ext cx="9396889" cy="1260211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2049" y="1692533"/>
            <a:ext cx="4613250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2049" y="2397901"/>
            <a:ext cx="4613250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03877" y="1692533"/>
            <a:ext cx="4615062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303877" y="2397901"/>
            <a:ext cx="4615062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33B2F-A8DD-4C43-8363-7296828534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330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33B2F-A8DD-4C43-8363-7296828534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604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33B2F-A8DD-4C43-8363-7296828534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07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0" y="301050"/>
            <a:ext cx="3435013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82136" y="301051"/>
            <a:ext cx="5836802" cy="6453328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2050" y="1582265"/>
            <a:ext cx="3435013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33B2F-A8DD-4C43-8363-7296828534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641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6507" y="5292884"/>
            <a:ext cx="6264593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46507" y="675613"/>
            <a:ext cx="6264593" cy="4536758"/>
          </a:xfrm>
        </p:spPr>
        <p:txBody>
          <a:bodyPr/>
          <a:lstStyle>
            <a:lvl1pPr marL="0" indent="0">
              <a:buNone/>
              <a:defRPr sz="3600"/>
            </a:lvl1pPr>
            <a:lvl2pPr marL="514350" indent="0">
              <a:buNone/>
              <a:defRPr sz="3200"/>
            </a:lvl2pPr>
            <a:lvl3pPr marL="1028700" indent="0">
              <a:buNone/>
              <a:defRPr sz="2700"/>
            </a:lvl3pPr>
            <a:lvl4pPr marL="1543050" indent="0">
              <a:buNone/>
              <a:defRPr sz="2300"/>
            </a:lvl4pPr>
            <a:lvl5pPr marL="2057400" indent="0">
              <a:buNone/>
              <a:defRPr sz="2300"/>
            </a:lvl5pPr>
            <a:lvl6pPr marL="2571750" indent="0">
              <a:buNone/>
              <a:defRPr sz="2300"/>
            </a:lvl6pPr>
            <a:lvl7pPr marL="3086100" indent="0">
              <a:buNone/>
              <a:defRPr sz="2300"/>
            </a:lvl7pPr>
            <a:lvl8pPr marL="3600450" indent="0">
              <a:buNone/>
              <a:defRPr sz="2300"/>
            </a:lvl8pPr>
            <a:lvl9pPr marL="4114800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46507" y="5917739"/>
            <a:ext cx="6264593" cy="887398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33B2F-A8DD-4C43-8363-7296828534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754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0" y="302801"/>
            <a:ext cx="9396889" cy="1260211"/>
          </a:xfrm>
          <a:prstGeom prst="rect">
            <a:avLst/>
          </a:prstGeom>
        </p:spPr>
        <p:txBody>
          <a:bodyPr vert="horz" lIns="102870" tIns="51435" rIns="102870" bIns="51435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2050" y="1764295"/>
            <a:ext cx="9396889" cy="4990084"/>
          </a:xfrm>
          <a:prstGeom prst="rect">
            <a:avLst/>
          </a:prstGeom>
        </p:spPr>
        <p:txBody>
          <a:bodyPr vert="horz" lIns="102870" tIns="51435" rIns="102870" bIns="51435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22049" y="7008171"/>
            <a:ext cx="2436231" cy="402567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67338" y="7008171"/>
            <a:ext cx="3306313" cy="402567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482708" y="7008171"/>
            <a:ext cx="2436231" cy="402567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33B2F-A8DD-4C43-8363-7296828534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355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10287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5763" indent="-385763" algn="l" defTabSz="10287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5819" indent="-321469" algn="l" defTabSz="10287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744" y="4428703"/>
            <a:ext cx="7844086" cy="2638160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2800" dirty="0">
                <a:solidFill>
                  <a:srgbClr val="C00000"/>
                </a:solidFill>
                <a:latin typeface="Century Gothic" pitchFamily="34" charset="0"/>
              </a:rPr>
              <a:t>Проект модели-2020  </a:t>
            </a:r>
            <a:endParaRPr lang="ru-RU" sz="3200" dirty="0">
              <a:solidFill>
                <a:srgbClr val="C00000"/>
              </a:solidFill>
              <a:latin typeface="Century Gothic" pitchFamily="34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ru-RU" sz="2600" dirty="0">
              <a:solidFill>
                <a:srgbClr val="C00000"/>
              </a:solidFill>
              <a:latin typeface="Century Gothic" pitchFamily="34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ru-RU" sz="2600" dirty="0">
              <a:solidFill>
                <a:srgbClr val="C00000"/>
              </a:solidFill>
              <a:latin typeface="Century Gothic" pitchFamily="34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ru-RU" sz="2600" dirty="0">
              <a:solidFill>
                <a:srgbClr val="C00000"/>
              </a:solidFill>
              <a:latin typeface="Century Gothic" pitchFamily="34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ru-RU" sz="2600" dirty="0">
              <a:solidFill>
                <a:srgbClr val="C00000"/>
              </a:solidFill>
              <a:latin typeface="Century Gothic" pitchFamily="34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ru-RU" sz="2600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6" y="468263"/>
            <a:ext cx="5558650" cy="17566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7158" y="3546995"/>
            <a:ext cx="3711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667894"/>
                </a:solidFill>
                <a:latin typeface="Century Gothic" pitchFamily="34" charset="0"/>
              </a:rPr>
              <a:t>Круглый стол на тему:</a:t>
            </a:r>
            <a:endParaRPr lang="ru-RU" sz="2400" b="1" dirty="0">
              <a:solidFill>
                <a:srgbClr val="66789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158" y="4788743"/>
            <a:ext cx="5150769" cy="10649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3600" b="1" dirty="0">
                <a:solidFill>
                  <a:srgbClr val="C00000"/>
                </a:solidFill>
                <a:latin typeface="Century Gothic" pitchFamily="34" charset="0"/>
              </a:rPr>
              <a:t>квалификационного </a:t>
            </a:r>
            <a:endParaRPr lang="ru-RU" sz="3300" b="1" dirty="0">
              <a:solidFill>
                <a:srgbClr val="C00000"/>
              </a:solidFill>
              <a:latin typeface="Century Gothic" pitchFamily="34" charset="0"/>
            </a:endParaRP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00744" y="5225876"/>
            <a:ext cx="26180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Century Gothic" pitchFamily="34" charset="0"/>
              </a:rPr>
              <a:t>экзамена</a:t>
            </a:r>
            <a:r>
              <a:rPr lang="ru-RU" sz="4000" b="1" dirty="0">
                <a:solidFill>
                  <a:srgbClr val="C00000"/>
                </a:solidFill>
                <a:latin typeface="Century Gothic" pitchFamily="34" charset="0"/>
              </a:rPr>
              <a:t> </a:t>
            </a:r>
            <a:endParaRPr lang="ru-RU" sz="33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2967" y="5940871"/>
            <a:ext cx="48558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kern="100" dirty="0">
                <a:solidFill>
                  <a:srgbClr val="C00000"/>
                </a:solidFill>
                <a:latin typeface="Century Gothic" pitchFamily="34" charset="0"/>
              </a:rPr>
              <a:t>на  получение квалификационного </a:t>
            </a:r>
          </a:p>
          <a:p>
            <a:endParaRPr lang="ru-RU" sz="2400" kern="100" dirty="0"/>
          </a:p>
        </p:txBody>
      </p:sp>
      <p:sp>
        <p:nvSpPr>
          <p:cNvPr id="12" name="TextBox 11"/>
          <p:cNvSpPr txBox="1"/>
          <p:nvPr/>
        </p:nvSpPr>
        <p:spPr>
          <a:xfrm>
            <a:off x="395958" y="6201645"/>
            <a:ext cx="2887329" cy="426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kern="100" dirty="0">
                <a:solidFill>
                  <a:srgbClr val="C00000"/>
                </a:solidFill>
                <a:latin typeface="Century Gothic" pitchFamily="34" charset="0"/>
              </a:rPr>
              <a:t>аттестата  аудитора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2967" y="6483836"/>
            <a:ext cx="36551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kern="100" dirty="0">
                <a:solidFill>
                  <a:srgbClr val="C00000"/>
                </a:solidFill>
                <a:latin typeface="Century Gothic" pitchFamily="34" charset="0"/>
              </a:rPr>
              <a:t>в Российской Федерации </a:t>
            </a:r>
          </a:p>
          <a:p>
            <a:endParaRPr lang="ru-RU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521756" y="4140671"/>
            <a:ext cx="1188000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-1217"/>
            <a:ext cx="4668838" cy="755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33B2F-A8DD-4C43-8363-7296828534D6}" type="slidenum">
              <a:rPr lang="ru-RU" sz="1600" smtClean="0">
                <a:solidFill>
                  <a:schemeClr val="tx1"/>
                </a:solidFill>
              </a:rPr>
              <a:pPr/>
              <a:t>1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96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7" b="24485"/>
          <a:stretch/>
        </p:blipFill>
        <p:spPr bwMode="auto">
          <a:xfrm rot="10800000" flipH="1" flipV="1">
            <a:off x="5828667" y="4001834"/>
            <a:ext cx="4619922" cy="355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179934" y="2129614"/>
            <a:ext cx="10261053" cy="1492485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39973" y="468263"/>
            <a:ext cx="24000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Century Gothic" pitchFamily="34" charset="0"/>
              </a:rPr>
              <a:t>БАЗОВЫЙ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974" y="953155"/>
            <a:ext cx="1645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527594"/>
                </a:solidFill>
                <a:latin typeface="Century Gothic" pitchFamily="34" charset="0"/>
              </a:rPr>
              <a:t>уровень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83990" y="1620391"/>
            <a:ext cx="1188000" cy="0"/>
          </a:xfrm>
          <a:prstGeom prst="line">
            <a:avLst/>
          </a:prstGeom>
          <a:ln>
            <a:solidFill>
              <a:srgbClr val="5275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3950" y="6673145"/>
            <a:ext cx="10153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entury Gothic" pitchFamily="34" charset="0"/>
              </a:rPr>
              <a:t>АНО «ЕАК» предлагает рассмотреть возможность </a:t>
            </a:r>
            <a:r>
              <a:rPr lang="ru-RU" b="1" dirty="0">
                <a:latin typeface="Century Gothic" pitchFamily="34" charset="0"/>
              </a:rPr>
              <a:t>выдачи </a:t>
            </a:r>
            <a:r>
              <a:rPr lang="ru-RU" b="1" dirty="0" smtClean="0">
                <a:latin typeface="Century Gothic" pitchFamily="34" charset="0"/>
              </a:rPr>
              <a:t>сертификата.</a:t>
            </a:r>
            <a:r>
              <a:rPr lang="ru-RU" dirty="0" smtClean="0">
                <a:latin typeface="Century Gothic" pitchFamily="34" charset="0"/>
              </a:rPr>
              <a:t> </a:t>
            </a:r>
            <a:endParaRPr lang="ru-RU" dirty="0">
              <a:effectLst/>
              <a:latin typeface="Century Gothic" pitchFamily="34" charset="0"/>
            </a:endParaRPr>
          </a:p>
          <a:p>
            <a:endParaRPr lang="ru-RU" dirty="0"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2222" y="2302723"/>
            <a:ext cx="795688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Century Gothic" pitchFamily="34" charset="0"/>
              </a:rPr>
              <a:t>5</a:t>
            </a:r>
            <a:r>
              <a:rPr lang="ru-RU" b="1" dirty="0">
                <a:latin typeface="Century Gothic" pitchFamily="34" charset="0"/>
              </a:rPr>
              <a:t> </a:t>
            </a:r>
            <a:r>
              <a:rPr lang="ru-RU" b="1" dirty="0">
                <a:solidFill>
                  <a:srgbClr val="527594"/>
                </a:solidFill>
                <a:latin typeface="Century Gothic" pitchFamily="34" charset="0"/>
              </a:rPr>
              <a:t>экзаменационных модулей, </a:t>
            </a:r>
            <a:r>
              <a:rPr lang="ru-RU" dirty="0">
                <a:solidFill>
                  <a:srgbClr val="527594"/>
                </a:solidFill>
                <a:latin typeface="Century Gothic" pitchFamily="34" charset="0"/>
              </a:rPr>
              <a:t>организованных </a:t>
            </a:r>
          </a:p>
          <a:p>
            <a:r>
              <a:rPr lang="ru-RU" dirty="0">
                <a:solidFill>
                  <a:srgbClr val="527594"/>
                </a:solidFill>
                <a:latin typeface="Century Gothic" pitchFamily="34" charset="0"/>
              </a:rPr>
              <a:t>в форме </a:t>
            </a:r>
            <a:r>
              <a:rPr lang="ru-RU" b="1" dirty="0">
                <a:solidFill>
                  <a:srgbClr val="527594"/>
                </a:solidFill>
                <a:latin typeface="Century Gothic" pitchFamily="34" charset="0"/>
              </a:rPr>
              <a:t>компьютерного тестирования</a:t>
            </a:r>
          </a:p>
          <a:p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0261054" y="2126097"/>
            <a:ext cx="216024" cy="149600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51942" y="4033237"/>
            <a:ext cx="482453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entury Gothic" pitchFamily="34" charset="0"/>
              </a:rPr>
              <a:t>На компьютерном тестировании будет проводиться </a:t>
            </a:r>
            <a:r>
              <a:rPr lang="ru-RU" b="1" dirty="0">
                <a:latin typeface="Century Gothic" pitchFamily="34" charset="0"/>
              </a:rPr>
              <a:t>проверка начальных компетенций </a:t>
            </a:r>
            <a:r>
              <a:rPr lang="ru-RU" dirty="0">
                <a:latin typeface="Century Gothic" pitchFamily="34" charset="0"/>
              </a:rPr>
              <a:t>для входа в профессию  </a:t>
            </a:r>
          </a:p>
          <a:p>
            <a:endParaRPr lang="ru-RU" sz="1600" dirty="0">
              <a:latin typeface="Century Gothic" pitchFamily="34" charset="0"/>
            </a:endParaRPr>
          </a:p>
          <a:p>
            <a:r>
              <a:rPr lang="ru-RU" sz="1600" dirty="0">
                <a:latin typeface="Century Gothic" pitchFamily="34" charset="0"/>
              </a:rPr>
              <a:t>(предлагается система зачетов для претендентов, имеющих профильное образование</a:t>
            </a:r>
            <a:r>
              <a:rPr lang="ru-RU" sz="1600" dirty="0" smtClean="0">
                <a:latin typeface="Century Gothic" pitchFamily="34" charset="0"/>
              </a:rPr>
              <a:t>).</a:t>
            </a:r>
            <a:endParaRPr lang="ru-RU" sz="1600" dirty="0">
              <a:latin typeface="Century Gothic" pitchFamily="34" charset="0"/>
            </a:endParaRPr>
          </a:p>
          <a:p>
            <a:endParaRPr lang="ru-RU" dirty="0"/>
          </a:p>
        </p:txBody>
      </p:sp>
      <p:pic>
        <p:nvPicPr>
          <p:cNvPr id="14340" name="Picture 4" descr="http://86.xn--h1akkl.xn--p1ai/upload/medialibrary/2c1/728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9613"/>
            <a:ext cx="2184976" cy="1492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33B2F-A8DD-4C43-8363-7296828534D6}" type="slidenum">
              <a:rPr lang="ru-RU" sz="1600" b="1" smtClean="0">
                <a:solidFill>
                  <a:schemeClr val="tx1"/>
                </a:solidFill>
              </a:rPr>
              <a:pPr/>
              <a:t>10</a:t>
            </a:fld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84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7" b="24485"/>
          <a:stretch/>
        </p:blipFill>
        <p:spPr bwMode="auto">
          <a:xfrm rot="10800000" flipH="1" flipV="1">
            <a:off x="5828667" y="4001834"/>
            <a:ext cx="4619922" cy="355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973" y="468263"/>
            <a:ext cx="5421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Century Gothic" pitchFamily="34" charset="0"/>
              </a:rPr>
              <a:t>ПРОФЕССИОНАЛЬНЫЙ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974" y="953155"/>
            <a:ext cx="1645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527594"/>
                </a:solidFill>
                <a:latin typeface="Century Gothic" pitchFamily="34" charset="0"/>
              </a:rPr>
              <a:t>уровень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83990" y="1620391"/>
            <a:ext cx="1188000" cy="0"/>
          </a:xfrm>
          <a:prstGeom prst="line">
            <a:avLst/>
          </a:prstGeom>
          <a:ln>
            <a:solidFill>
              <a:srgbClr val="5275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79934" y="2129614"/>
            <a:ext cx="10261053" cy="1492485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772222" y="2340471"/>
            <a:ext cx="7956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Century Gothic" pitchFamily="34" charset="0"/>
              </a:rPr>
              <a:t>6</a:t>
            </a:r>
            <a:r>
              <a:rPr lang="ru-RU" sz="2400" b="1" dirty="0">
                <a:latin typeface="Century Gothic" pitchFamily="34" charset="0"/>
              </a:rPr>
              <a:t> </a:t>
            </a:r>
            <a:r>
              <a:rPr lang="ru-RU" b="1" dirty="0">
                <a:solidFill>
                  <a:srgbClr val="527594"/>
                </a:solidFill>
                <a:latin typeface="Century Gothic" pitchFamily="34" charset="0"/>
              </a:rPr>
              <a:t>модулей </a:t>
            </a:r>
            <a:r>
              <a:rPr lang="ru-RU" dirty="0">
                <a:solidFill>
                  <a:srgbClr val="527594"/>
                </a:solidFill>
                <a:latin typeface="Century Gothic" pitchFamily="34" charset="0"/>
              </a:rPr>
              <a:t>в форме </a:t>
            </a:r>
            <a:r>
              <a:rPr lang="ru-RU" b="1" dirty="0">
                <a:solidFill>
                  <a:srgbClr val="527594"/>
                </a:solidFill>
                <a:latin typeface="Century Gothic" pitchFamily="34" charset="0"/>
              </a:rPr>
              <a:t>письменного экзамена</a:t>
            </a:r>
            <a:endParaRPr lang="ru-RU" sz="1200" b="1" dirty="0">
              <a:solidFill>
                <a:srgbClr val="527594"/>
              </a:solidFill>
              <a:latin typeface="Century Gothic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261054" y="2126097"/>
            <a:ext cx="216024" cy="149600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http://lipetskcity.ru/upload/news_img/2016/Apr/104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146838"/>
            <a:ext cx="2238325" cy="147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51942" y="4033237"/>
            <a:ext cx="7776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entury Gothic" pitchFamily="34" charset="0"/>
              </a:rPr>
              <a:t>На экзамене </a:t>
            </a:r>
            <a:r>
              <a:rPr lang="ru-RU" b="1" dirty="0">
                <a:latin typeface="Century Gothic" pitchFamily="34" charset="0"/>
              </a:rPr>
              <a:t>проверяются профессиональные навыки </a:t>
            </a:r>
            <a:endParaRPr lang="ru-RU" b="1" dirty="0" smtClean="0">
              <a:latin typeface="Century Gothic" pitchFamily="34" charset="0"/>
            </a:endParaRPr>
          </a:p>
          <a:p>
            <a:r>
              <a:rPr lang="ru-RU" b="1" dirty="0" smtClean="0">
                <a:latin typeface="Century Gothic" pitchFamily="34" charset="0"/>
              </a:rPr>
              <a:t>и </a:t>
            </a:r>
            <a:r>
              <a:rPr lang="ru-RU" b="1" dirty="0">
                <a:latin typeface="Century Gothic" pitchFamily="34" charset="0"/>
              </a:rPr>
              <a:t>профессиональные </a:t>
            </a:r>
            <a:r>
              <a:rPr lang="ru-RU" b="1" dirty="0" smtClean="0">
                <a:latin typeface="Century Gothic" pitchFamily="34" charset="0"/>
              </a:rPr>
              <a:t>ценности.</a:t>
            </a:r>
            <a:endParaRPr lang="ru-RU" b="1" dirty="0">
              <a:latin typeface="Century Gothic" pitchFamily="34" charset="0"/>
            </a:endParaRPr>
          </a:p>
          <a:p>
            <a:endParaRPr lang="ru-RU" b="1" dirty="0">
              <a:latin typeface="Century Gothic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33B2F-A8DD-4C43-8363-7296828534D6}" type="slidenum">
              <a:rPr lang="ru-RU" sz="1600" smtClean="0">
                <a:solidFill>
                  <a:schemeClr val="tx1"/>
                </a:solidFill>
              </a:rPr>
              <a:pPr/>
              <a:t>11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49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7" b="24485"/>
          <a:stretch/>
        </p:blipFill>
        <p:spPr bwMode="auto">
          <a:xfrm rot="10800000" flipH="1" flipV="1">
            <a:off x="5828667" y="4001834"/>
            <a:ext cx="4619922" cy="355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973" y="468263"/>
            <a:ext cx="35990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Century Gothic" pitchFamily="34" charset="0"/>
              </a:rPr>
              <a:t>ПРОДВИНУТЫЙ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974" y="953155"/>
            <a:ext cx="1645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527594"/>
                </a:solidFill>
                <a:latin typeface="Century Gothic" pitchFamily="34" charset="0"/>
              </a:rPr>
              <a:t>уровень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83990" y="1620391"/>
            <a:ext cx="1188000" cy="0"/>
          </a:xfrm>
          <a:prstGeom prst="line">
            <a:avLst/>
          </a:prstGeom>
          <a:ln>
            <a:solidFill>
              <a:srgbClr val="5275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7" b="24485"/>
          <a:stretch/>
        </p:blipFill>
        <p:spPr bwMode="auto">
          <a:xfrm rot="10800000" flipH="1" flipV="1">
            <a:off x="5828667" y="4001834"/>
            <a:ext cx="4619922" cy="355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79934" y="1839932"/>
            <a:ext cx="10261053" cy="1492485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096258" y="2413151"/>
            <a:ext cx="795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527594"/>
                </a:solidFill>
                <a:latin typeface="Century Gothic" pitchFamily="34" charset="0"/>
              </a:rPr>
              <a:t>Квалификационная работа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261054" y="1836415"/>
            <a:ext cx="216024" cy="149600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79934" y="3492599"/>
            <a:ext cx="101891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Century Gothic" pitchFamily="34" charset="0"/>
              </a:rPr>
              <a:t>Позволяет комплексно оценить </a:t>
            </a:r>
            <a:r>
              <a:rPr lang="ru-RU" sz="1600" b="1" dirty="0">
                <a:latin typeface="Century Gothic" pitchFamily="34" charset="0"/>
              </a:rPr>
              <a:t>наличие у претендента компетентности </a:t>
            </a:r>
            <a:r>
              <a:rPr lang="ru-RU" sz="1600" dirty="0">
                <a:latin typeface="Century Gothic" pitchFamily="34" charset="0"/>
              </a:rPr>
              <a:t>быть аудитором, подтвердить его способность владеть профессиональными </a:t>
            </a:r>
            <a:r>
              <a:rPr lang="ru-RU" sz="1600" b="1" dirty="0">
                <a:latin typeface="Century Gothic" pitchFamily="34" charset="0"/>
              </a:rPr>
              <a:t>знаниями</a:t>
            </a:r>
            <a:r>
              <a:rPr lang="ru-RU" sz="1600" dirty="0">
                <a:latin typeface="Century Gothic" pitchFamily="34" charset="0"/>
              </a:rPr>
              <a:t>, профессиональными </a:t>
            </a:r>
            <a:r>
              <a:rPr lang="ru-RU" sz="1600" b="1" dirty="0">
                <a:latin typeface="Century Gothic" pitchFamily="34" charset="0"/>
              </a:rPr>
              <a:t>навыками</a:t>
            </a:r>
            <a:r>
              <a:rPr lang="ru-RU" sz="1600" dirty="0">
                <a:latin typeface="Century Gothic" pitchFamily="34" charset="0"/>
              </a:rPr>
              <a:t>, профессиональными </a:t>
            </a:r>
            <a:r>
              <a:rPr lang="ru-RU" sz="1600" b="1" dirty="0">
                <a:latin typeface="Century Gothic" pitchFamily="34" charset="0"/>
              </a:rPr>
              <a:t>ценностями</a:t>
            </a:r>
            <a:r>
              <a:rPr lang="ru-RU" sz="1600" dirty="0">
                <a:latin typeface="Century Gothic" pitchFamily="34" charset="0"/>
              </a:rPr>
              <a:t>, </a:t>
            </a:r>
            <a:r>
              <a:rPr lang="ru-RU" sz="1600" b="1" dirty="0">
                <a:latin typeface="Century Gothic" pitchFamily="34" charset="0"/>
              </a:rPr>
              <a:t>этикой </a:t>
            </a:r>
            <a:r>
              <a:rPr lang="ru-RU" sz="1600" dirty="0">
                <a:latin typeface="Century Gothic" pitchFamily="34" charset="0"/>
              </a:rPr>
              <a:t>и</a:t>
            </a:r>
            <a:r>
              <a:rPr lang="ru-RU" sz="1600" b="1" dirty="0">
                <a:latin typeface="Century Gothic" pitchFamily="34" charset="0"/>
              </a:rPr>
              <a:t> отношениями</a:t>
            </a:r>
            <a:r>
              <a:rPr lang="ru-RU" sz="1600" dirty="0">
                <a:latin typeface="Century Gothic" pitchFamily="34" charset="0"/>
              </a:rPr>
              <a:t> по всем установленным областям компетенций. </a:t>
            </a:r>
          </a:p>
          <a:p>
            <a:endParaRPr lang="ru-RU" sz="1600" dirty="0">
              <a:latin typeface="Century Gothic" pitchFamily="34" charset="0"/>
            </a:endParaRPr>
          </a:p>
          <a:p>
            <a:r>
              <a:rPr lang="ru-RU" sz="1600" dirty="0">
                <a:latin typeface="Century Gothic" pitchFamily="34" charset="0"/>
              </a:rPr>
              <a:t>Квалификационная работа предполагает выполнение </a:t>
            </a:r>
            <a:r>
              <a:rPr lang="ru-RU" sz="1600" b="1" dirty="0">
                <a:latin typeface="Century Gothic" pitchFamily="34" charset="0"/>
              </a:rPr>
              <a:t>комплексной ситуационной задачи</a:t>
            </a:r>
            <a:r>
              <a:rPr lang="ru-RU" sz="1600" dirty="0">
                <a:latin typeface="Century Gothic" pitchFamily="34" charset="0"/>
              </a:rPr>
              <a:t>, </a:t>
            </a:r>
          </a:p>
          <a:p>
            <a:r>
              <a:rPr lang="ru-RU" sz="1600" dirty="0">
                <a:latin typeface="Century Gothic" pitchFamily="34" charset="0"/>
              </a:rPr>
              <a:t>на основе которой будет осуществляться проверка навыков из всех установленных областей компетенций аудитора для продвинутого уровня сложности. </a:t>
            </a:r>
          </a:p>
          <a:p>
            <a:endParaRPr lang="ru-RU" sz="1600" dirty="0">
              <a:latin typeface="Century Gothic" pitchFamily="34" charset="0"/>
            </a:endParaRPr>
          </a:p>
          <a:p>
            <a:r>
              <a:rPr lang="ru-RU" sz="1600" dirty="0">
                <a:latin typeface="Century Gothic" pitchFamily="34" charset="0"/>
              </a:rPr>
              <a:t>Регламент и шаблон квалификационной работы будет разрабатываться отдельно.  Продвинутый уровень потребует от претендента специальной подготовки и опыта практической работы </a:t>
            </a:r>
          </a:p>
          <a:p>
            <a:r>
              <a:rPr lang="ru-RU" sz="1600" dirty="0">
                <a:latin typeface="Century Gothic" pitchFamily="34" charset="0"/>
              </a:rPr>
              <a:t>в аудите.</a:t>
            </a:r>
          </a:p>
          <a:p>
            <a:r>
              <a:rPr lang="ru-RU" sz="1600" dirty="0">
                <a:latin typeface="Century Gothic" pitchFamily="34" charset="0"/>
              </a:rPr>
              <a:t>Продвинутый уровень завершает процедуру квалификационной аттестации, </a:t>
            </a:r>
          </a:p>
          <a:p>
            <a:r>
              <a:rPr lang="ru-RU" sz="1600" dirty="0">
                <a:latin typeface="Century Gothic" pitchFamily="34" charset="0"/>
              </a:rPr>
              <a:t>после чего </a:t>
            </a:r>
            <a:r>
              <a:rPr lang="ru-RU" sz="1600" b="1" dirty="0">
                <a:latin typeface="Century Gothic" pitchFamily="34" charset="0"/>
              </a:rPr>
              <a:t>претендент имеет право на получение квалификационного аттестата аудитора.</a:t>
            </a:r>
          </a:p>
          <a:p>
            <a:endParaRPr lang="ru-RU" sz="1600" dirty="0">
              <a:effectLst/>
              <a:latin typeface="Century Gothic" pitchFamily="34" charset="0"/>
            </a:endParaRPr>
          </a:p>
        </p:txBody>
      </p:sp>
      <p:pic>
        <p:nvPicPr>
          <p:cNvPr id="12290" name="Picture 2" descr="http://1c-kursy.ru/files/products/DSC02414_1.460x300.jpg?346c3f725b5852c78dc57ae9df206d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65" y="1839932"/>
            <a:ext cx="2702924" cy="1492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33B2F-A8DD-4C43-8363-7296828534D6}" type="slidenum">
              <a:rPr lang="ru-RU" sz="1600" smtClean="0">
                <a:solidFill>
                  <a:schemeClr val="tx1"/>
                </a:solidFill>
              </a:rPr>
              <a:pPr/>
              <a:t>12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4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" b="4578"/>
          <a:stretch/>
        </p:blipFill>
        <p:spPr bwMode="auto">
          <a:xfrm>
            <a:off x="0" y="8360"/>
            <a:ext cx="10440988" cy="7552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973" y="252239"/>
            <a:ext cx="8392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Century Gothic" pitchFamily="34" charset="0"/>
              </a:rPr>
              <a:t>СООТВЕТСТВИЕ ОБЛАСТЕЙ ЗНАНИЙ</a:t>
            </a:r>
            <a:r>
              <a:rPr lang="ru-RU" b="1" dirty="0">
                <a:solidFill>
                  <a:srgbClr val="527594"/>
                </a:solidFill>
                <a:latin typeface="Century Gothic" pitchFamily="34" charset="0"/>
              </a:rPr>
              <a:t>,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974" y="756295"/>
            <a:ext cx="9793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527594"/>
                </a:solidFill>
                <a:latin typeface="Century Gothic" panose="020B0502020202020204" pitchFamily="34" charset="0"/>
              </a:rPr>
              <a:t>определенных Советом по аудиторской </a:t>
            </a:r>
            <a:r>
              <a:rPr lang="ru-RU" sz="1600" dirty="0" smtClean="0">
                <a:solidFill>
                  <a:srgbClr val="527594"/>
                </a:solidFill>
                <a:latin typeface="Century Gothic" panose="020B0502020202020204" pitchFamily="34" charset="0"/>
              </a:rPr>
              <a:t>деятельности, предлагаемым </a:t>
            </a:r>
            <a:r>
              <a:rPr lang="ru-RU" sz="1600" dirty="0">
                <a:solidFill>
                  <a:srgbClr val="527594"/>
                </a:solidFill>
                <a:latin typeface="Century Gothic" panose="020B0502020202020204" pitchFamily="34" charset="0"/>
              </a:rPr>
              <a:t>модулям экзамена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611982" y="1116335"/>
            <a:ext cx="1188000" cy="0"/>
          </a:xfrm>
          <a:prstGeom prst="line">
            <a:avLst/>
          </a:prstGeom>
          <a:ln>
            <a:solidFill>
              <a:srgbClr val="5275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015272"/>
              </p:ext>
            </p:extLst>
          </p:nvPr>
        </p:nvGraphicFramePr>
        <p:xfrm>
          <a:off x="179934" y="1332359"/>
          <a:ext cx="10081120" cy="55342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3803"/>
                <a:gridCol w="7969125"/>
                <a:gridCol w="1728192"/>
              </a:tblGrid>
              <a:tr h="3523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5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900" kern="15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87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5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Области знаний, определенные Советом по аудиторской деятельности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287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5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Модули 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</a:tr>
              <a:tr h="6457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5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00" b="0" kern="15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Бухгалтерский учет (в том числе бухгалтерская (финансовая) отчетность), включая: теория бухгалтерского учета, законодательство Российской Федерации о бухгалтерском учете, финансовый учет, международные стандарты финансовой отчетности</a:t>
                      </a:r>
                      <a:endParaRPr lang="ru-RU" sz="1100" kern="15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5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1.1 </a:t>
                      </a:r>
                      <a:r>
                        <a:rPr lang="ru-RU" sz="1100" b="1" kern="15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; </a:t>
                      </a:r>
                      <a:r>
                        <a:rPr lang="ru-RU" sz="1100" b="1" kern="15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2.1 </a:t>
                      </a:r>
                      <a:r>
                        <a:rPr lang="ru-RU" sz="1100" b="1" kern="15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; </a:t>
                      </a:r>
                      <a:r>
                        <a:rPr lang="ru-RU" sz="1100" b="1" kern="15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ru-RU" sz="600" b="1" kern="15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29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5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1000" b="0" kern="15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Аудиторская деятельность (в том числе аудит, иные задания, обеспечивающие уверенность, сопутствующие аудиту услуги), включая: законодательство Российской Федерации об аудиторской деятельности, международные стандарты аудита, профессиональная этика и независимость аудитора</a:t>
                      </a:r>
                      <a:endParaRPr lang="ru-RU" sz="1100" kern="15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5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1.2 </a:t>
                      </a:r>
                      <a:r>
                        <a:rPr lang="ru-RU" sz="1100" b="1" kern="15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; </a:t>
                      </a:r>
                      <a:r>
                        <a:rPr lang="ru-RU" sz="1100" b="1" kern="15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2.2 </a:t>
                      </a:r>
                      <a:r>
                        <a:rPr lang="ru-RU" sz="1100" b="1" kern="15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; </a:t>
                      </a:r>
                      <a:r>
                        <a:rPr lang="ru-RU" sz="1100" b="1" kern="15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ru-RU" sz="600" b="1" kern="15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4171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5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ru-RU" sz="1000" b="0" kern="15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Финансовый анализ</a:t>
                      </a:r>
                      <a:endParaRPr lang="ru-RU" sz="1100" kern="15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5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1.5 </a:t>
                      </a:r>
                      <a:r>
                        <a:rPr lang="ru-RU" sz="1100" b="1" kern="15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; </a:t>
                      </a:r>
                      <a:r>
                        <a:rPr lang="ru-RU" sz="1100" b="1" kern="15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2.5 </a:t>
                      </a:r>
                      <a:r>
                        <a:rPr lang="ru-RU" sz="1100" b="1" kern="15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; </a:t>
                      </a:r>
                      <a:r>
                        <a:rPr lang="ru-RU" sz="1100" b="1" kern="15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ru-RU" sz="600" b="1" kern="15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71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5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ru-RU" sz="1000" b="0" kern="15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Управленческий учет, управление рисками, внутренний контроль</a:t>
                      </a:r>
                      <a:endParaRPr lang="ru-RU" sz="1100" kern="15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5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1.5 </a:t>
                      </a:r>
                      <a:r>
                        <a:rPr lang="ru-RU" sz="1100" b="1" kern="15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; </a:t>
                      </a:r>
                      <a:r>
                        <a:rPr lang="ru-RU" sz="1100" b="1" kern="15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2.6 </a:t>
                      </a:r>
                      <a:r>
                        <a:rPr lang="ru-RU" sz="1100" b="1" kern="15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; </a:t>
                      </a:r>
                      <a:r>
                        <a:rPr lang="ru-RU" sz="1100" b="1" kern="15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ru-RU" sz="600" b="1" kern="15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9112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5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endParaRPr lang="ru-RU" sz="1000" b="0" kern="15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Гражданское законодательство Российской Федерации, трудовое законодательство Российской Федерации, законодательство Российской Федерации о несостоятельности (банкротстве), законодательство Российской Федерации о противодействии коррупции (в том числе подкупу иностранных должностных лиц), легализации (отмыванию) доходов, полученных преступным путем, и финансированию терроризма</a:t>
                      </a:r>
                      <a:endParaRPr lang="ru-RU" sz="1100" kern="15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5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1.3 </a:t>
                      </a:r>
                      <a:r>
                        <a:rPr lang="ru-RU" sz="1100" b="1" kern="15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; </a:t>
                      </a:r>
                      <a:r>
                        <a:rPr lang="ru-RU" sz="1100" b="1" kern="15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2.3 </a:t>
                      </a:r>
                      <a:r>
                        <a:rPr lang="ru-RU" sz="1100" b="1" kern="15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;</a:t>
                      </a:r>
                      <a:r>
                        <a:rPr lang="ru-RU" sz="1100" b="1" kern="15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100" b="1" kern="15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ru-RU" sz="600" b="1" kern="15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71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5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  <a:endParaRPr lang="ru-RU" sz="1000" b="0" kern="15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Налоговое законодательство Российской Федерации</a:t>
                      </a:r>
                      <a:endParaRPr lang="ru-RU" sz="1100" kern="15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5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1.4 </a:t>
                      </a:r>
                      <a:r>
                        <a:rPr lang="ru-RU" sz="1100" b="1" kern="15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; </a:t>
                      </a:r>
                      <a:r>
                        <a:rPr lang="ru-RU" sz="1100" b="1" kern="15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2.4 </a:t>
                      </a:r>
                      <a:r>
                        <a:rPr lang="ru-RU" sz="1100" b="1" kern="15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; </a:t>
                      </a:r>
                      <a:r>
                        <a:rPr lang="ru-RU" sz="1100" b="1" kern="15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ru-RU" sz="600" b="1" kern="15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4171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5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  <a:endParaRPr lang="ru-RU" sz="1000" b="0" kern="15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Общая экономическая теория, финансы, основы финансового менеджмента, микроэкономика</a:t>
                      </a:r>
                      <a:endParaRPr lang="ru-RU" sz="1100" kern="15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5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1.5 </a:t>
                      </a:r>
                      <a:r>
                        <a:rPr lang="ru-RU" sz="1100" b="1" kern="15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;</a:t>
                      </a:r>
                      <a:r>
                        <a:rPr lang="ru-RU" sz="1100" b="1" kern="15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100" b="1" kern="15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2.5 ;</a:t>
                      </a:r>
                      <a:r>
                        <a:rPr lang="ru-RU" sz="1100" b="1" kern="15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100" b="1" kern="15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ru-RU" sz="600" b="1" kern="15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67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5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  <a:endParaRPr lang="ru-RU" sz="1000" b="0" kern="15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Математика, статистика</a:t>
                      </a:r>
                      <a:endParaRPr lang="ru-RU" sz="1100" kern="15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5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1.5 </a:t>
                      </a:r>
                      <a:r>
                        <a:rPr lang="ru-RU" sz="1100" b="1" kern="15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; 2.1 ; </a:t>
                      </a:r>
                      <a:r>
                        <a:rPr lang="ru-RU" sz="1100" b="1" kern="15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2.2 </a:t>
                      </a:r>
                      <a:r>
                        <a:rPr lang="ru-RU" sz="1100" b="1" kern="15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; </a:t>
                      </a:r>
                      <a:r>
                        <a:rPr lang="ru-RU" sz="1100" b="1" kern="15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2.4 </a:t>
                      </a:r>
                      <a:r>
                        <a:rPr lang="ru-RU" sz="1100" b="1" kern="15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; 2.5  </a:t>
                      </a:r>
                      <a:r>
                        <a:rPr lang="ru-RU" sz="1100" b="1" kern="15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2.6 </a:t>
                      </a:r>
                      <a:r>
                        <a:rPr lang="ru-RU" sz="1100" b="1" kern="15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; </a:t>
                      </a:r>
                      <a:r>
                        <a:rPr lang="ru-RU" sz="1100" b="1" kern="15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ru-RU" sz="600" b="1" kern="15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5467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5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9</a:t>
                      </a:r>
                      <a:endParaRPr lang="ru-RU" sz="1000" b="0" kern="15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Информационные технологии и компьютерные системы</a:t>
                      </a:r>
                      <a:endParaRPr lang="ru-RU" sz="1050" kern="15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5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1.1 </a:t>
                      </a:r>
                      <a:r>
                        <a:rPr lang="ru-RU" sz="1100" b="1" kern="15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; </a:t>
                      </a:r>
                      <a:r>
                        <a:rPr lang="ru-RU" sz="1100" b="1" kern="15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1.2 </a:t>
                      </a:r>
                      <a:r>
                        <a:rPr lang="ru-RU" sz="1100" b="1" kern="15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; </a:t>
                      </a:r>
                      <a:r>
                        <a:rPr lang="ru-RU" sz="1100" b="1" kern="15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1.3 ; </a:t>
                      </a:r>
                      <a:r>
                        <a:rPr lang="ru-RU" sz="1100" b="1" kern="15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1.4 </a:t>
                      </a:r>
                      <a:r>
                        <a:rPr lang="ru-RU" sz="1100" b="1" kern="15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; </a:t>
                      </a:r>
                      <a:r>
                        <a:rPr lang="ru-RU" sz="1100" b="1" kern="15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1.5 2.1 </a:t>
                      </a:r>
                      <a:r>
                        <a:rPr lang="ru-RU" sz="1100" b="1" kern="15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; </a:t>
                      </a:r>
                      <a:r>
                        <a:rPr lang="ru-RU" sz="1100" b="1" kern="15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2.2 </a:t>
                      </a:r>
                      <a:r>
                        <a:rPr lang="ru-RU" sz="1100" b="1" kern="15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; </a:t>
                      </a:r>
                      <a:r>
                        <a:rPr lang="ru-RU" sz="1100" b="1" kern="15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2.5 </a:t>
                      </a:r>
                      <a:r>
                        <a:rPr lang="ru-RU" sz="1100" b="1" kern="15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; </a:t>
                      </a:r>
                      <a:r>
                        <a:rPr lang="ru-RU" sz="1100" b="1" kern="15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2.6 </a:t>
                      </a:r>
                      <a:r>
                        <a:rPr lang="ru-RU" sz="1100" b="1" kern="15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; </a:t>
                      </a:r>
                      <a:r>
                        <a:rPr lang="ru-RU" sz="1100" b="1" kern="15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ru-RU" sz="600" b="1" kern="15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60054" y="6876975"/>
            <a:ext cx="7416824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latin typeface="Century Gothic" panose="020B0502020202020204" pitchFamily="34" charset="0"/>
              </a:rPr>
              <a:t>*) </a:t>
            </a:r>
            <a:r>
              <a:rPr lang="ru-RU" sz="1100" i="1" dirty="0" smtClean="0">
                <a:latin typeface="Century Gothic" panose="020B0502020202020204" pitchFamily="34" charset="0"/>
              </a:rPr>
              <a:t>Нумерация </a:t>
            </a:r>
            <a:r>
              <a:rPr lang="ru-RU" sz="1100" i="1" dirty="0">
                <a:latin typeface="Century Gothic" panose="020B0502020202020204" pitchFamily="34" charset="0"/>
              </a:rPr>
              <a:t>модулей указана на </a:t>
            </a:r>
            <a:r>
              <a:rPr lang="ru-RU" sz="1100" b="1" i="1" dirty="0" smtClean="0">
                <a:latin typeface="Century Gothic" panose="020B0502020202020204" pitchFamily="34" charset="0"/>
              </a:rPr>
              <a:t>слайде 9 </a:t>
            </a:r>
            <a:r>
              <a:rPr lang="ru-RU" sz="1100" i="1" dirty="0" smtClean="0">
                <a:latin typeface="Century Gothic" panose="020B0502020202020204" pitchFamily="34" charset="0"/>
              </a:rPr>
              <a:t>«Распределение модулей»</a:t>
            </a:r>
            <a:endParaRPr lang="ru-RU" sz="1100" i="1" dirty="0">
              <a:latin typeface="Century Gothic" panose="020B0502020202020204" pitchFamily="34" charset="0"/>
            </a:endParaRPr>
          </a:p>
          <a:p>
            <a:pPr algn="r"/>
            <a:r>
              <a:rPr lang="ru-RU" sz="1800" dirty="0"/>
              <a:t> </a:t>
            </a:r>
          </a:p>
          <a:p>
            <a:pPr algn="r"/>
            <a:endParaRPr lang="ru-RU" sz="18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33B2F-A8DD-4C43-8363-7296828534D6}" type="slidenum">
              <a:rPr lang="ru-RU" sz="1600" smtClean="0">
                <a:solidFill>
                  <a:schemeClr val="tx1"/>
                </a:solidFill>
              </a:rPr>
              <a:pPr/>
              <a:t>13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20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" b="4578"/>
          <a:stretch/>
        </p:blipFill>
        <p:spPr bwMode="auto">
          <a:xfrm>
            <a:off x="0" y="8360"/>
            <a:ext cx="10440988" cy="7552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973" y="468263"/>
            <a:ext cx="6226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Century Gothic" pitchFamily="34" charset="0"/>
              </a:rPr>
              <a:t>ПРЕДСТАВЛЕННЫЙ </a:t>
            </a:r>
            <a:r>
              <a:rPr lang="ru-RU" sz="3600" b="1" dirty="0">
                <a:solidFill>
                  <a:srgbClr val="C00000"/>
                </a:solidFill>
                <a:latin typeface="Century Gothic" pitchFamily="34" charset="0"/>
              </a:rPr>
              <a:t>ПРОЕКТ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83990" y="1620391"/>
            <a:ext cx="1188000" cy="0"/>
          </a:xfrm>
          <a:prstGeom prst="line">
            <a:avLst/>
          </a:prstGeom>
          <a:ln>
            <a:solidFill>
              <a:srgbClr val="5275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60040" y="1890414"/>
            <a:ext cx="975699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latin typeface="Century Gothic" pitchFamily="34" charset="0"/>
            </a:endParaRPr>
          </a:p>
          <a:p>
            <a:endParaRPr lang="ru-RU" sz="1600" dirty="0"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latin typeface="Century Gothic" pitchFamily="34" charset="0"/>
              </a:rPr>
              <a:t>на полном охвате требований международных стандартов образования в области аудиторской деятельности и областей знаний, определенных САД при Минфине России</a:t>
            </a:r>
          </a:p>
          <a:p>
            <a:r>
              <a:rPr lang="ru-RU" sz="1600" dirty="0">
                <a:latin typeface="Century Gothic" pitchFamily="34" charset="0"/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latin typeface="Century Gothic" pitchFamily="34" charset="0"/>
              </a:rPr>
              <a:t>учете практики применения профессионального стандарта «Аудитор» 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600" dirty="0"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latin typeface="Century Gothic" pitchFamily="34" charset="0"/>
              </a:rPr>
              <a:t>проведенном Единой аттестационной комиссией сравнительном анализе и использовании лучших международных практик аттестации претендентов в области аудита 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600" dirty="0"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latin typeface="Century Gothic" pitchFamily="34" charset="0"/>
              </a:rPr>
              <a:t>не противоречит проекту Соглашения ЕврАзЭС в области аудиторской деятельности 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600" dirty="0"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latin typeface="Century Gothic" pitchFamily="34" charset="0"/>
              </a:rPr>
              <a:t>обеспечивает преемственность действующего квалификационного экзамена, являясь его развитием в направлении  расширения и детализации областей компетенций аудитора за счет введения модульности, определения компетенций, проверяемых на экзамене, и степени владения которыми повышается от базового уровня к профессиональному и продвинутому </a:t>
            </a:r>
            <a:endParaRPr lang="ru-RU" sz="1600" dirty="0">
              <a:effectLst/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1600" dirty="0">
              <a:latin typeface="Century Gothic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268463"/>
            <a:ext cx="180020" cy="419447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67894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252076" y="2268463"/>
            <a:ext cx="188912" cy="419447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6789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7298" y="1044327"/>
            <a:ext cx="56316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527594"/>
                </a:solidFill>
                <a:latin typeface="Century Gothic" pitchFamily="34" charset="0"/>
              </a:rPr>
              <a:t>базируется на следующих обоснованиях: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33B2F-A8DD-4C43-8363-7296828534D6}" type="slidenum">
              <a:rPr lang="ru-RU" sz="1600" smtClean="0">
                <a:solidFill>
                  <a:schemeClr val="tx1"/>
                </a:solidFill>
              </a:rPr>
              <a:pPr/>
              <a:t>14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5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7" b="24485"/>
          <a:stretch/>
        </p:blipFill>
        <p:spPr bwMode="auto">
          <a:xfrm rot="10800000" flipH="1" flipV="1">
            <a:off x="5821066" y="4001834"/>
            <a:ext cx="4619922" cy="355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15" y="2"/>
            <a:ext cx="4667272" cy="3564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39974" y="1044327"/>
            <a:ext cx="59811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>
                <a:solidFill>
                  <a:srgbClr val="527594"/>
                </a:solidFill>
                <a:latin typeface="Century Gothic" pitchFamily="34" charset="0"/>
              </a:rPr>
              <a:t>АНО «ЕАК» по переводу действующего </a:t>
            </a:r>
          </a:p>
          <a:p>
            <a:r>
              <a:rPr lang="ru-RU" sz="1800" dirty="0">
                <a:solidFill>
                  <a:srgbClr val="527594"/>
                </a:solidFill>
                <a:latin typeface="Century Gothic" pitchFamily="34" charset="0"/>
              </a:rPr>
              <a:t>квалификационного экзамена  на новую модель</a:t>
            </a:r>
          </a:p>
          <a:p>
            <a:endParaRPr lang="ru-RU" sz="1800" dirty="0">
              <a:solidFill>
                <a:srgbClr val="527594"/>
              </a:solidFill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973" y="468263"/>
            <a:ext cx="36359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Century Gothic" pitchFamily="34" charset="0"/>
              </a:rPr>
              <a:t>ПРЕДЛОЖЕНИЯ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59812" y="1764407"/>
            <a:ext cx="1188000" cy="0"/>
          </a:xfrm>
          <a:prstGeom prst="line">
            <a:avLst/>
          </a:prstGeom>
          <a:ln>
            <a:solidFill>
              <a:srgbClr val="5275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39974" y="1932230"/>
            <a:ext cx="97569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527594"/>
                </a:solidFill>
                <a:latin typeface="Century Gothic" pitchFamily="34" charset="0"/>
              </a:rPr>
              <a:t>Для эффективного перехода на новую компетентностно-</a:t>
            </a:r>
          </a:p>
          <a:p>
            <a:r>
              <a:rPr lang="ru-RU" sz="1600" b="1" dirty="0">
                <a:solidFill>
                  <a:srgbClr val="527594"/>
                </a:solidFill>
                <a:latin typeface="Century Gothic" pitchFamily="34" charset="0"/>
              </a:rPr>
              <a:t>ориентированную модель квалификационного экзамена </a:t>
            </a:r>
          </a:p>
          <a:p>
            <a:r>
              <a:rPr lang="ru-RU" sz="1600" b="1" dirty="0">
                <a:solidFill>
                  <a:srgbClr val="527594"/>
                </a:solidFill>
                <a:latin typeface="Century Gothic" pitchFamily="34" charset="0"/>
              </a:rPr>
              <a:t>аудитора – 2020 считаем необходимым:</a:t>
            </a:r>
            <a:endParaRPr lang="ru-RU" sz="1600" b="1" dirty="0">
              <a:solidFill>
                <a:srgbClr val="527594"/>
              </a:solidFill>
              <a:effectLst/>
              <a:latin typeface="Century Gothic" pitchFamily="34" charset="0"/>
            </a:endParaRPr>
          </a:p>
          <a:p>
            <a:endParaRPr lang="ru-RU" sz="1800" b="1" dirty="0">
              <a:solidFill>
                <a:srgbClr val="527594"/>
              </a:solidFill>
              <a:latin typeface="Century Gothic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2324" y="2976344"/>
            <a:ext cx="2161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latin typeface="Century Gothic" pitchFamily="34" charset="0"/>
              </a:rPr>
              <a:t>Определить </a:t>
            </a:r>
            <a:r>
              <a:rPr lang="ru-RU" sz="1400" b="1" dirty="0">
                <a:latin typeface="Century Gothic" pitchFamily="34" charset="0"/>
              </a:rPr>
              <a:t>рамки  «переходного»  периода – 2 года</a:t>
            </a:r>
            <a:r>
              <a:rPr lang="ru-RU" sz="1400" dirty="0">
                <a:latin typeface="Century Gothic" pitchFamily="34" charset="0"/>
              </a:rPr>
              <a:t>, в течение которого, при уже вступившей в силу новой модели экзамена претенденты будут иметь возможность досдать оставшиеся модули экзамена по действующему в настоящее время порядку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273" y="2772519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40174" y="2733610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08140" y="2916535"/>
            <a:ext cx="24368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>
                <a:latin typeface="Century Gothic" pitchFamily="34" charset="0"/>
              </a:rPr>
              <a:t>Установить, что </a:t>
            </a:r>
          </a:p>
          <a:p>
            <a:pPr lvl="0"/>
            <a:r>
              <a:rPr lang="ru-RU" sz="1400" b="1" dirty="0">
                <a:latin typeface="Century Gothic" pitchFamily="34" charset="0"/>
              </a:rPr>
              <a:t>аудиторы, получившие квалификационный аттестат  после  01.01.2011 года </a:t>
            </a:r>
            <a:r>
              <a:rPr lang="ru-RU" sz="1400" dirty="0">
                <a:latin typeface="Century Gothic" pitchFamily="34" charset="0"/>
              </a:rPr>
              <a:t>(«единый  квалификационный аттестат»), </a:t>
            </a:r>
            <a:r>
              <a:rPr lang="ru-RU" sz="1400" b="1" dirty="0">
                <a:latin typeface="Century Gothic" pitchFamily="34" charset="0"/>
              </a:rPr>
              <a:t>имеют право осуществлять аудиторскую деятельность без ограничений по временному или какому-либо иному признаку</a:t>
            </a:r>
            <a:r>
              <a:rPr lang="ru-RU" sz="1400" dirty="0">
                <a:latin typeface="Century Gothic" pitchFamily="34" charset="0"/>
              </a:rPr>
              <a:t>. Разница между областями</a:t>
            </a:r>
          </a:p>
          <a:p>
            <a:pPr lvl="0"/>
            <a:r>
              <a:rPr lang="ru-RU" sz="1400" dirty="0">
                <a:latin typeface="Century Gothic" pitchFamily="34" charset="0"/>
              </a:rPr>
              <a:t> знаний покрывается путем прохождения соответствующих курсов повышения квалификации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4470" y="2700511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72436" y="2972861"/>
            <a:ext cx="22759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>
                <a:latin typeface="Century Gothic" pitchFamily="34" charset="0"/>
              </a:rPr>
              <a:t>Установить возможность зачета модулей на базовом </a:t>
            </a:r>
          </a:p>
          <a:p>
            <a:pPr lvl="0"/>
            <a:r>
              <a:rPr lang="ru-RU" sz="1400" b="1" dirty="0">
                <a:latin typeface="Century Gothic" pitchFamily="34" charset="0"/>
              </a:rPr>
              <a:t>и профессиональном  уровнях</a:t>
            </a:r>
          </a:p>
          <a:p>
            <a:pPr lvl="0"/>
            <a:r>
              <a:rPr lang="ru-RU" sz="1400" dirty="0">
                <a:latin typeface="Century Gothic" pitchFamily="34" charset="0"/>
              </a:rPr>
              <a:t>соответствующих международных аттестаций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24750" y="2700511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000503" y="2908399"/>
            <a:ext cx="229646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>
                <a:latin typeface="Century Gothic" pitchFamily="34" charset="0"/>
              </a:rPr>
              <a:t>Рассмотреть возможность зачета </a:t>
            </a:r>
            <a:r>
              <a:rPr lang="ru-RU" sz="1400" dirty="0">
                <a:latin typeface="Century Gothic" pitchFamily="34" charset="0"/>
              </a:rPr>
              <a:t>соответствующих модулей на базовом и профессиональном уровнях претендентам – </a:t>
            </a:r>
            <a:r>
              <a:rPr lang="ru-RU" sz="1400" b="1" dirty="0">
                <a:latin typeface="Century Gothic" pitchFamily="34" charset="0"/>
              </a:rPr>
              <a:t>аудиторам, получившим квалификационные аттестаты в странах, входящих в </a:t>
            </a:r>
            <a:r>
              <a:rPr lang="ru-RU" sz="1400" b="1" dirty="0" err="1">
                <a:latin typeface="Century Gothic" pitchFamily="34" charset="0"/>
              </a:rPr>
              <a:t>ЕврАзЭС</a:t>
            </a:r>
            <a:r>
              <a:rPr lang="ru-RU" sz="1400" b="1" dirty="0">
                <a:latin typeface="Century Gothic" pitchFamily="34" charset="0"/>
              </a:rPr>
              <a:t>,</a:t>
            </a:r>
            <a:r>
              <a:rPr lang="ru-RU" sz="1400" dirty="0">
                <a:latin typeface="Century Gothic" pitchFamily="34" charset="0"/>
              </a:rPr>
              <a:t> для всех дисциплин </a:t>
            </a:r>
          </a:p>
          <a:p>
            <a:pPr lvl="0"/>
            <a:r>
              <a:rPr lang="ru-RU" sz="1400" dirty="0">
                <a:latin typeface="Century Gothic" pitchFamily="34" charset="0"/>
              </a:rPr>
              <a:t>за исключением областей, имеющих национальные особенности (бухгалтерский учет </a:t>
            </a:r>
          </a:p>
          <a:p>
            <a:pPr lvl="0"/>
            <a:r>
              <a:rPr lang="ru-RU" sz="1400" dirty="0">
                <a:latin typeface="Century Gothic" pitchFamily="34" charset="0"/>
              </a:rPr>
              <a:t>и отчетность, налогообложение, право)</a:t>
            </a:r>
          </a:p>
          <a:p>
            <a:endParaRPr lang="ru-RU" sz="1400" dirty="0">
              <a:latin typeface="Century Gothic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33B2F-A8DD-4C43-8363-7296828534D6}" type="slidenum">
              <a:rPr lang="ru-RU" sz="1600" smtClean="0">
                <a:solidFill>
                  <a:schemeClr val="tx1"/>
                </a:solidFill>
              </a:rPr>
              <a:pPr/>
              <a:t>15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7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3175"/>
            <a:ext cx="4668838" cy="755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942" y="2412479"/>
            <a:ext cx="9145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900" b="1" dirty="0">
                <a:solidFill>
                  <a:srgbClr val="C00000"/>
                </a:solidFill>
                <a:latin typeface="Century Gothic" pitchFamily="34" charset="0"/>
              </a:rPr>
              <a:t>Благодарим за внимание!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5962" y="4428703"/>
            <a:ext cx="528702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Century Gothic" pitchFamily="34" charset="0"/>
              </a:rPr>
              <a:t>Пожелания и предложения: </a:t>
            </a:r>
          </a:p>
          <a:p>
            <a:endParaRPr lang="ru-RU" sz="2400" b="1" dirty="0">
              <a:solidFill>
                <a:srgbClr val="527594"/>
              </a:solidFill>
              <a:latin typeface="Century Gothic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2" y="108223"/>
            <a:ext cx="5012940" cy="15841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2094" y="5076775"/>
            <a:ext cx="31133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entury Gothic" pitchFamily="34" charset="0"/>
              </a:rPr>
              <a:t>E</a:t>
            </a:r>
            <a:r>
              <a:rPr lang="ru-RU" b="1" dirty="0">
                <a:latin typeface="Century Gothic" pitchFamily="34" charset="0"/>
              </a:rPr>
              <a:t>-</a:t>
            </a:r>
            <a:r>
              <a:rPr lang="en-US" b="1" dirty="0">
                <a:latin typeface="Century Gothic" pitchFamily="34" charset="0"/>
              </a:rPr>
              <a:t>mail</a:t>
            </a:r>
            <a:r>
              <a:rPr lang="ru-RU" b="1" dirty="0">
                <a:latin typeface="Century Gothic" pitchFamily="34" charset="0"/>
              </a:rPr>
              <a:t>:  </a:t>
            </a:r>
            <a:r>
              <a:rPr lang="en-US" dirty="0" smtClean="0">
                <a:solidFill>
                  <a:srgbClr val="C00000"/>
                </a:solidFill>
                <a:latin typeface="Century Gothic" pitchFamily="34" charset="0"/>
              </a:rPr>
              <a:t>eak@eak-rus.ru</a:t>
            </a:r>
            <a:r>
              <a:rPr lang="ru-RU" dirty="0" smtClean="0">
                <a:solidFill>
                  <a:srgbClr val="C00000"/>
                </a:solidFill>
                <a:latin typeface="Century Gothic" pitchFamily="34" charset="0"/>
              </a:rPr>
              <a:t> </a:t>
            </a:r>
            <a:endParaRPr lang="ru-RU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endParaRPr lang="en-US" b="1" dirty="0" smtClean="0">
              <a:latin typeface="Century Gothic" pitchFamily="34" charset="0"/>
            </a:endParaRPr>
          </a:p>
          <a:p>
            <a:r>
              <a:rPr lang="ru-RU" b="1" dirty="0" smtClean="0">
                <a:latin typeface="Century Gothic" pitchFamily="34" charset="0"/>
              </a:rPr>
              <a:t>Тел</a:t>
            </a:r>
            <a:r>
              <a:rPr lang="ru-RU" b="1" dirty="0">
                <a:latin typeface="Century Gothic" pitchFamily="34" charset="0"/>
              </a:rPr>
              <a:t>.: </a:t>
            </a:r>
            <a:r>
              <a:rPr lang="ru-RU" dirty="0">
                <a:latin typeface="Century Gothic" pitchFamily="34" charset="0"/>
              </a:rPr>
              <a:t>+7 (495) 221-39-21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33B2F-A8DD-4C43-8363-7296828534D6}" type="slidenum">
              <a:rPr lang="ru-RU" sz="1600" b="1" smtClean="0">
                <a:solidFill>
                  <a:schemeClr val="tx1"/>
                </a:solidFill>
              </a:rPr>
              <a:pPr/>
              <a:t>16</a:t>
            </a:fld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99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" b="4578"/>
          <a:stretch/>
        </p:blipFill>
        <p:spPr bwMode="auto">
          <a:xfrm>
            <a:off x="0" y="8360"/>
            <a:ext cx="10440988" cy="7552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96519" y="2261493"/>
            <a:ext cx="42947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Общая модель квалификационного </a:t>
            </a:r>
          </a:p>
          <a:p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экзамена на получение </a:t>
            </a:r>
          </a:p>
          <a:p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квалификационного аттестата </a:t>
            </a:r>
          </a:p>
          <a:p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аудитора  и ее концептуальные основы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966" y="468263"/>
            <a:ext cx="28119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Century Gothic" pitchFamily="34" charset="0"/>
              </a:rPr>
              <a:t>ВОПРОСЫ,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967" y="900311"/>
            <a:ext cx="5682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527594"/>
                </a:solidFill>
                <a:latin typeface="Century Gothic" pitchFamily="34" charset="0"/>
              </a:rPr>
              <a:t>предлагаемые к обсуждению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39975" y="1620391"/>
            <a:ext cx="1188000" cy="0"/>
          </a:xfrm>
          <a:prstGeom prst="line">
            <a:avLst/>
          </a:prstGeom>
          <a:ln>
            <a:solidFill>
              <a:srgbClr val="5275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51942" y="3564607"/>
            <a:ext cx="569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2519" y="2124447"/>
            <a:ext cx="569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72306" y="4945533"/>
            <a:ext cx="569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220494" y="4920936"/>
            <a:ext cx="569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220495" y="3552784"/>
            <a:ext cx="569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220496" y="2125398"/>
            <a:ext cx="569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96519" y="3721978"/>
            <a:ext cx="379302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Уровневый подход к организации </a:t>
            </a:r>
          </a:p>
          <a:p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экзамена для квалификационной </a:t>
            </a:r>
          </a:p>
          <a:p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аттестации аудитора</a:t>
            </a:r>
          </a:p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924379" y="5037866"/>
            <a:ext cx="41520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Century Gothic" pitchFamily="34" charset="0"/>
              </a:rPr>
              <a:t>Определение областей компетенций</a:t>
            </a:r>
          </a:p>
          <a:p>
            <a:r>
              <a:rPr lang="ru-RU" sz="1600" dirty="0">
                <a:latin typeface="Century Gothic" pitchFamily="34" charset="0"/>
              </a:rPr>
              <a:t>для квалификационной аттестации </a:t>
            </a:r>
          </a:p>
          <a:p>
            <a:r>
              <a:rPr lang="ru-RU" sz="1600" dirty="0">
                <a:latin typeface="Century Gothic" pitchFamily="34" charset="0"/>
              </a:rPr>
              <a:t>аудиторов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795549" y="2249670"/>
            <a:ext cx="52197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Реализация модульного подхода, </a:t>
            </a:r>
          </a:p>
          <a:p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определение форм проведения </a:t>
            </a:r>
          </a:p>
          <a:p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экзамена в рамках каждого </a:t>
            </a:r>
          </a:p>
          <a:p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уровня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789881" y="3664841"/>
            <a:ext cx="406713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Подходы к разработке карт </a:t>
            </a:r>
          </a:p>
          <a:p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компетенций аудитора по областям </a:t>
            </a:r>
          </a:p>
          <a:p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аттестации</a:t>
            </a:r>
          </a:p>
          <a:p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5768177" y="4950304"/>
            <a:ext cx="443422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Century Gothic" pitchFamily="34" charset="0"/>
              </a:rPr>
              <a:t>Предложения Единой аттестационной </a:t>
            </a:r>
          </a:p>
          <a:p>
            <a:r>
              <a:rPr lang="ru-RU" sz="1600" dirty="0">
                <a:latin typeface="Century Gothic" pitchFamily="34" charset="0"/>
              </a:rPr>
              <a:t>комиссии по организации переходного </a:t>
            </a:r>
          </a:p>
          <a:p>
            <a:r>
              <a:rPr lang="ru-RU" sz="1600" dirty="0">
                <a:latin typeface="Century Gothic" pitchFamily="34" charset="0"/>
              </a:rPr>
              <a:t>периода, связанного с переводом </a:t>
            </a:r>
          </a:p>
          <a:p>
            <a:r>
              <a:rPr lang="ru-RU" sz="1600" dirty="0">
                <a:latin typeface="Century Gothic" pitchFamily="34" charset="0"/>
              </a:rPr>
              <a:t>на новую модель аттестации аудиторов</a:t>
            </a:r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33B2F-A8DD-4C43-8363-7296828534D6}" type="slidenum">
              <a:rPr lang="ru-RU" sz="1600" smtClean="0">
                <a:solidFill>
                  <a:schemeClr val="tx1"/>
                </a:solidFill>
              </a:rPr>
              <a:pPr/>
              <a:t>2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97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" b="4578"/>
          <a:stretch/>
        </p:blipFill>
        <p:spPr bwMode="auto">
          <a:xfrm>
            <a:off x="81979" y="8360"/>
            <a:ext cx="10440988" cy="7552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990644" y="1882996"/>
            <a:ext cx="9466318" cy="1410865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-15974" y="3816167"/>
            <a:ext cx="10472936" cy="1476632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95958" y="468263"/>
            <a:ext cx="3147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Century Gothic" pitchFamily="34" charset="0"/>
              </a:rPr>
              <a:t>ОСНОВАНИЯ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3145" y="951414"/>
            <a:ext cx="3009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667894"/>
                </a:solidFill>
                <a:latin typeface="Century Gothic" pitchFamily="34" charset="0"/>
              </a:rPr>
              <a:t>для разработки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11982" y="1618650"/>
            <a:ext cx="1188000" cy="0"/>
          </a:xfrm>
          <a:prstGeom prst="line">
            <a:avLst/>
          </a:prstGeom>
          <a:ln>
            <a:solidFill>
              <a:srgbClr val="5275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87488" y="3912907"/>
            <a:ext cx="764392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rgbClr val="C00000"/>
                </a:solidFill>
                <a:latin typeface="Century Gothic" pitchFamily="34" charset="0"/>
              </a:rPr>
              <a:t>Поручение Правительства Российской Федерации </a:t>
            </a:r>
          </a:p>
          <a:p>
            <a:r>
              <a:rPr lang="ru-RU" sz="1200" dirty="0">
                <a:latin typeface="Century Gothic" pitchFamily="34" charset="0"/>
              </a:rPr>
              <a:t>ИШ-П13-3745 от 28.06.2016 </a:t>
            </a:r>
          </a:p>
          <a:p>
            <a:r>
              <a:rPr lang="ru-RU" sz="1200" dirty="0" smtClean="0">
                <a:latin typeface="Century Gothic" pitchFamily="34" charset="0"/>
              </a:rPr>
              <a:t>«Совершенствование </a:t>
            </a:r>
            <a:r>
              <a:rPr lang="ru-RU" sz="1200" dirty="0">
                <a:latin typeface="Century Gothic" pitchFamily="34" charset="0"/>
              </a:rPr>
              <a:t>порядка проведения </a:t>
            </a:r>
            <a:r>
              <a:rPr lang="ru-RU" sz="1200" dirty="0" smtClean="0">
                <a:latin typeface="Century Gothic" pitchFamily="34" charset="0"/>
              </a:rPr>
              <a:t>квалификационного </a:t>
            </a:r>
            <a:r>
              <a:rPr lang="ru-RU" sz="1200" dirty="0">
                <a:latin typeface="Century Gothic" pitchFamily="34" charset="0"/>
              </a:rPr>
              <a:t>экзамена </a:t>
            </a:r>
            <a:endParaRPr lang="en-US" sz="1200" dirty="0" smtClean="0">
              <a:latin typeface="Century Gothic" pitchFamily="34" charset="0"/>
            </a:endParaRPr>
          </a:p>
          <a:p>
            <a:r>
              <a:rPr lang="ru-RU" sz="1200" dirty="0" smtClean="0">
                <a:latin typeface="Century Gothic" pitchFamily="34" charset="0"/>
              </a:rPr>
              <a:t>и </a:t>
            </a:r>
            <a:r>
              <a:rPr lang="ru-RU" sz="1200" dirty="0">
                <a:latin typeface="Century Gothic" pitchFamily="34" charset="0"/>
              </a:rPr>
              <a:t>приведение его в соответствие </a:t>
            </a:r>
            <a:r>
              <a:rPr lang="ru-RU" sz="1200" dirty="0" smtClean="0">
                <a:latin typeface="Century Gothic" pitchFamily="34" charset="0"/>
              </a:rPr>
              <a:t>с </a:t>
            </a:r>
            <a:r>
              <a:rPr lang="ru-RU" sz="1200" dirty="0">
                <a:latin typeface="Century Gothic" pitchFamily="34" charset="0"/>
              </a:rPr>
              <a:t>международными стандартами образования </a:t>
            </a:r>
            <a:r>
              <a:rPr lang="ru-RU" sz="1200" dirty="0" smtClean="0">
                <a:latin typeface="Century Gothic" pitchFamily="34" charset="0"/>
              </a:rPr>
              <a:t>аудиторов»</a:t>
            </a:r>
            <a:r>
              <a:rPr lang="en-US" sz="1200" dirty="0" smtClean="0">
                <a:latin typeface="Century Gothic" pitchFamily="34" charset="0"/>
              </a:rPr>
              <a:t> </a:t>
            </a:r>
            <a:r>
              <a:rPr lang="ru-RU" sz="1200" dirty="0" smtClean="0">
                <a:latin typeface="Century Gothic" pitchFamily="34" charset="0"/>
              </a:rPr>
              <a:t>(</a:t>
            </a:r>
            <a:r>
              <a:rPr lang="ru-RU" sz="1200" dirty="0">
                <a:latin typeface="Century Gothic" pitchFamily="34" charset="0"/>
              </a:rPr>
              <a:t>пункт 7.3 дорожной карты «Основные мероприятия по развитию </a:t>
            </a:r>
            <a:r>
              <a:rPr lang="ru-RU" sz="1200" dirty="0" smtClean="0">
                <a:latin typeface="Century Gothic" pitchFamily="34" charset="0"/>
              </a:rPr>
              <a:t>финансового </a:t>
            </a:r>
            <a:r>
              <a:rPr lang="ru-RU" sz="1200" dirty="0">
                <a:latin typeface="Century Gothic" pitchFamily="34" charset="0"/>
              </a:rPr>
              <a:t>рынка Российской Федерации на период </a:t>
            </a:r>
            <a:r>
              <a:rPr lang="ru-RU" sz="1200" dirty="0" smtClean="0">
                <a:latin typeface="Century Gothic" pitchFamily="34" charset="0"/>
              </a:rPr>
              <a:t>2016-2018  </a:t>
            </a:r>
            <a:r>
              <a:rPr lang="ru-RU" sz="1200" dirty="0">
                <a:latin typeface="Century Gothic" pitchFamily="34" charset="0"/>
              </a:rPr>
              <a:t>годов»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48497" y="2127999"/>
            <a:ext cx="73197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rgbClr val="C00000"/>
                </a:solidFill>
                <a:latin typeface="Century Gothic" pitchFamily="34" charset="0"/>
              </a:rPr>
              <a:t>Решение Совета по аудиторской деятельности </a:t>
            </a:r>
          </a:p>
          <a:p>
            <a:r>
              <a:rPr lang="ru-RU" sz="1200" dirty="0">
                <a:latin typeface="Century Gothic" pitchFamily="34" charset="0"/>
              </a:rPr>
              <a:t>от 18.12.2014 г. протокол №15</a:t>
            </a:r>
          </a:p>
          <a:p>
            <a:r>
              <a:rPr lang="ru-RU" sz="1200" dirty="0" smtClean="0">
                <a:latin typeface="Century Gothic" pitchFamily="34" charset="0"/>
              </a:rPr>
              <a:t>«</a:t>
            </a:r>
            <a:r>
              <a:rPr lang="ru-RU" sz="1200" dirty="0">
                <a:latin typeface="Century Gothic" pitchFamily="34" charset="0"/>
              </a:rPr>
              <a:t>Подготовить предложения о переходе от модели </a:t>
            </a:r>
            <a:r>
              <a:rPr lang="ru-RU" sz="1200" dirty="0" smtClean="0">
                <a:latin typeface="Century Gothic" pitchFamily="34" charset="0"/>
              </a:rPr>
              <a:t>проверки </a:t>
            </a:r>
            <a:r>
              <a:rPr lang="ru-RU" sz="1200" dirty="0">
                <a:latin typeface="Century Gothic" pitchFamily="34" charset="0"/>
              </a:rPr>
              <a:t>знаний к модели проверки компетенций при </a:t>
            </a:r>
            <a:r>
              <a:rPr lang="ru-RU" sz="1200" dirty="0" smtClean="0">
                <a:latin typeface="Century Gothic" pitchFamily="34" charset="0"/>
              </a:rPr>
              <a:t>проведении </a:t>
            </a:r>
            <a:r>
              <a:rPr lang="ru-RU" sz="1200" dirty="0">
                <a:latin typeface="Century Gothic" pitchFamily="34" charset="0"/>
              </a:rPr>
              <a:t>квалификационного экзамена»</a:t>
            </a:r>
          </a:p>
        </p:txBody>
      </p:sp>
      <p:pic>
        <p:nvPicPr>
          <p:cNvPr id="4099" name="Picture 3" descr="http://www.gosrf.ru/images/_ksenya/_441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483" y="3816052"/>
            <a:ext cx="2689504" cy="147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http://mintrud.saratov.gov.ru/upload/iblock/6ab/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17"/>
          <a:stretch/>
        </p:blipFill>
        <p:spPr bwMode="auto">
          <a:xfrm>
            <a:off x="1" y="1882996"/>
            <a:ext cx="2575736" cy="141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0235970" y="1882995"/>
            <a:ext cx="205017" cy="14108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-15976" y="3816053"/>
            <a:ext cx="195910" cy="147674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6DAD3934-CFBD-4475-BBE0-EEA96E40C26A}"/>
              </a:ext>
            </a:extLst>
          </p:cNvPr>
          <p:cNvSpPr/>
          <p:nvPr/>
        </p:nvSpPr>
        <p:spPr>
          <a:xfrm>
            <a:off x="0" y="5724962"/>
            <a:ext cx="10490101" cy="1378219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235970" y="5724962"/>
            <a:ext cx="205017" cy="13782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74155" y="6023061"/>
            <a:ext cx="74708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C00000"/>
                </a:solidFill>
                <a:latin typeface="Century Gothic" pitchFamily="34" charset="0"/>
              </a:rPr>
              <a:t>Решение Совета АНО «ЕАК»</a:t>
            </a:r>
          </a:p>
          <a:p>
            <a:r>
              <a:rPr lang="ru-RU" sz="1200" dirty="0" smtClean="0">
                <a:latin typeface="Century Gothic" pitchFamily="34" charset="0"/>
              </a:rPr>
              <a:t>План </a:t>
            </a:r>
            <a:r>
              <a:rPr lang="ru-RU" sz="1200" dirty="0">
                <a:latin typeface="Century Gothic" pitchFamily="34" charset="0"/>
              </a:rPr>
              <a:t>мероприятий АНО «ЕАК» </a:t>
            </a:r>
            <a:r>
              <a:rPr lang="ru-RU" sz="1200" dirty="0" smtClean="0">
                <a:latin typeface="Century Gothic" pitchFamily="34" charset="0"/>
              </a:rPr>
              <a:t>по </a:t>
            </a:r>
            <a:r>
              <a:rPr lang="ru-RU" sz="1200" dirty="0">
                <a:latin typeface="Century Gothic" pitchFamily="34" charset="0"/>
              </a:rPr>
              <a:t>переходу к новой модели </a:t>
            </a:r>
            <a:r>
              <a:rPr lang="ru-RU" sz="1200" dirty="0" smtClean="0">
                <a:latin typeface="Century Gothic" pitchFamily="34" charset="0"/>
              </a:rPr>
              <a:t>квалификационного</a:t>
            </a:r>
            <a:r>
              <a:rPr lang="en-US" sz="1200" dirty="0" smtClean="0">
                <a:latin typeface="Century Gothic" pitchFamily="34" charset="0"/>
              </a:rPr>
              <a:t> </a:t>
            </a:r>
            <a:r>
              <a:rPr lang="ru-RU" sz="1200" dirty="0" smtClean="0">
                <a:latin typeface="Century Gothic" pitchFamily="34" charset="0"/>
              </a:rPr>
              <a:t>экзамена </a:t>
            </a:r>
          </a:p>
          <a:p>
            <a:r>
              <a:rPr lang="ru-RU" sz="1200" dirty="0" smtClean="0">
                <a:latin typeface="Century Gothic" pitchFamily="34" charset="0"/>
              </a:rPr>
              <a:t>на получение</a:t>
            </a:r>
            <a:r>
              <a:rPr lang="en-US" sz="1200" dirty="0">
                <a:latin typeface="Century Gothic" pitchFamily="34" charset="0"/>
              </a:rPr>
              <a:t> </a:t>
            </a:r>
            <a:r>
              <a:rPr lang="ru-RU" sz="1200" dirty="0" smtClean="0">
                <a:latin typeface="Century Gothic" pitchFamily="34" charset="0"/>
              </a:rPr>
              <a:t>квалификационного </a:t>
            </a:r>
            <a:r>
              <a:rPr lang="ru-RU" sz="1200" dirty="0">
                <a:latin typeface="Century Gothic" pitchFamily="34" charset="0"/>
              </a:rPr>
              <a:t>аттестата аудитора</a:t>
            </a:r>
            <a:endParaRPr lang="ru-RU" sz="1200" dirty="0"/>
          </a:p>
        </p:txBody>
      </p:sp>
      <p:pic>
        <p:nvPicPr>
          <p:cNvPr id="1026" name="Picture 2" descr="http://eak-rus.ru/images/news/news-02-04-15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77" y="5724847"/>
            <a:ext cx="2447507" cy="137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33B2F-A8DD-4C43-8363-7296828534D6}" type="slidenum">
              <a:rPr lang="ru-RU" sz="1600" smtClean="0">
                <a:solidFill>
                  <a:schemeClr val="tx1"/>
                </a:solidFill>
              </a:rPr>
              <a:pPr/>
              <a:t>3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33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" b="4578"/>
          <a:stretch/>
        </p:blipFill>
        <p:spPr bwMode="auto">
          <a:xfrm>
            <a:off x="0" y="8360"/>
            <a:ext cx="10440988" cy="7552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200224" y="6199314"/>
            <a:ext cx="9180561" cy="749669"/>
          </a:xfrm>
          <a:prstGeom prst="rect">
            <a:avLst/>
          </a:prstGeom>
          <a:solidFill>
            <a:schemeClr val="accent1">
              <a:lumMod val="20000"/>
              <a:lumOff val="8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79935" y="5086264"/>
            <a:ext cx="9200850" cy="975215"/>
          </a:xfrm>
          <a:prstGeom prst="rect">
            <a:avLst/>
          </a:prstGeom>
          <a:solidFill>
            <a:schemeClr val="accent1">
              <a:lumMod val="20000"/>
              <a:lumOff val="8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79935" y="4481630"/>
            <a:ext cx="9217023" cy="521710"/>
          </a:xfrm>
          <a:prstGeom prst="rect">
            <a:avLst/>
          </a:prstGeom>
          <a:solidFill>
            <a:schemeClr val="accent1">
              <a:lumMod val="20000"/>
              <a:lumOff val="8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286" y="3736349"/>
            <a:ext cx="9394672" cy="662357"/>
          </a:xfrm>
          <a:prstGeom prst="rect">
            <a:avLst/>
          </a:prstGeom>
          <a:solidFill>
            <a:schemeClr val="accent1">
              <a:lumMod val="20000"/>
              <a:lumOff val="8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3119811"/>
            <a:ext cx="9396958" cy="527463"/>
          </a:xfrm>
          <a:prstGeom prst="rect">
            <a:avLst/>
          </a:prstGeom>
          <a:solidFill>
            <a:schemeClr val="accent1">
              <a:lumMod val="20000"/>
              <a:lumOff val="8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2331754"/>
            <a:ext cx="9396958" cy="698982"/>
          </a:xfrm>
          <a:prstGeom prst="rect">
            <a:avLst/>
          </a:prstGeom>
          <a:solidFill>
            <a:schemeClr val="accent1">
              <a:lumMod val="20000"/>
              <a:lumOff val="8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39973" y="468263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Century Gothic" pitchFamily="34" charset="0"/>
              </a:rPr>
              <a:t>УСТАНОВКИ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9974" y="953155"/>
            <a:ext cx="17011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527594"/>
                </a:solidFill>
                <a:latin typeface="Century Gothic" pitchFamily="34" charset="0"/>
              </a:rPr>
              <a:t>базовые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11982" y="1620391"/>
            <a:ext cx="1188000" cy="0"/>
          </a:xfrm>
          <a:prstGeom prst="line">
            <a:avLst/>
          </a:prstGeom>
          <a:ln>
            <a:solidFill>
              <a:srgbClr val="5275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51942" y="2412479"/>
            <a:ext cx="906606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latin typeface="Century Gothic" pitchFamily="34" charset="0"/>
              </a:rPr>
              <a:t>• Введение в Российской Федерации Международных </a:t>
            </a:r>
            <a:r>
              <a:rPr lang="ru-RU" sz="1800" dirty="0" smtClean="0">
                <a:latin typeface="Century Gothic" pitchFamily="34" charset="0"/>
              </a:rPr>
              <a:t> стандартов </a:t>
            </a:r>
            <a:r>
              <a:rPr lang="ru-RU" sz="1800" dirty="0">
                <a:latin typeface="Century Gothic" pitchFamily="34" charset="0"/>
              </a:rPr>
              <a:t>аудита с 1 января 2017 года</a:t>
            </a:r>
          </a:p>
          <a:p>
            <a:r>
              <a:rPr lang="ru-RU" sz="1800" dirty="0">
                <a:latin typeface="Century Gothic" pitchFamily="34" charset="0"/>
              </a:rPr>
              <a:t>  </a:t>
            </a:r>
          </a:p>
          <a:p>
            <a:r>
              <a:rPr lang="ru-RU" sz="1800" dirty="0">
                <a:latin typeface="Century Gothic" pitchFamily="34" charset="0"/>
              </a:rPr>
              <a:t>• Соответствие международным стандартам образования аудиторов</a:t>
            </a:r>
          </a:p>
          <a:p>
            <a:endParaRPr lang="ru-RU" sz="1800" dirty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ru-RU" sz="1800" dirty="0">
                <a:latin typeface="Century Gothic" pitchFamily="34" charset="0"/>
              </a:rPr>
              <a:t>• Соответствие областям знаний, определенным  Советом по аудиторской деятельности при Минфине России</a:t>
            </a:r>
          </a:p>
          <a:p>
            <a:endParaRPr lang="ru-RU" sz="1800" dirty="0">
              <a:latin typeface="Century Gothic" pitchFamily="34" charset="0"/>
            </a:endParaRPr>
          </a:p>
          <a:p>
            <a:r>
              <a:rPr lang="ru-RU" sz="1800" dirty="0">
                <a:latin typeface="Century Gothic" pitchFamily="34" charset="0"/>
              </a:rPr>
              <a:t>• Соответствие профессиональному стандарту «Аудитор»</a:t>
            </a:r>
          </a:p>
          <a:p>
            <a:endParaRPr lang="ru-RU" sz="1800" b="1" dirty="0">
              <a:latin typeface="Century Gothic" pitchFamily="34" charset="0"/>
            </a:endParaRPr>
          </a:p>
          <a:p>
            <a:r>
              <a:rPr lang="ru-RU" sz="1800" dirty="0">
                <a:latin typeface="Century Gothic" pitchFamily="34" charset="0"/>
              </a:rPr>
              <a:t>• Согласованность с </a:t>
            </a:r>
            <a:r>
              <a:rPr lang="ru-RU" sz="1800" dirty="0" smtClean="0">
                <a:latin typeface="Century Gothic" pitchFamily="34" charset="0"/>
              </a:rPr>
              <a:t>международно</a:t>
            </a:r>
            <a:r>
              <a:rPr lang="ru-RU" sz="1800" dirty="0">
                <a:latin typeface="Century Gothic" pitchFamily="34" charset="0"/>
              </a:rPr>
              <a:t>-</a:t>
            </a:r>
            <a:r>
              <a:rPr lang="ru-RU" sz="1800" dirty="0" smtClean="0">
                <a:latin typeface="Century Gothic" pitchFamily="34" charset="0"/>
              </a:rPr>
              <a:t>признанными </a:t>
            </a:r>
            <a:r>
              <a:rPr lang="ru-RU" sz="1800" dirty="0">
                <a:latin typeface="Century Gothic" pitchFamily="34" charset="0"/>
              </a:rPr>
              <a:t>системами квалификационной аттестации аудиторов с целью возможности взаимного </a:t>
            </a:r>
            <a:r>
              <a:rPr lang="ru-RU" sz="1800" dirty="0" smtClean="0">
                <a:latin typeface="Century Gothic" pitchFamily="34" charset="0"/>
              </a:rPr>
              <a:t>признания</a:t>
            </a:r>
          </a:p>
          <a:p>
            <a:endParaRPr lang="ru-RU" sz="1800" dirty="0">
              <a:latin typeface="Century Gothic" pitchFamily="34" charset="0"/>
            </a:endParaRPr>
          </a:p>
          <a:p>
            <a:r>
              <a:rPr lang="ru-RU" sz="1800" dirty="0">
                <a:latin typeface="Century Gothic" pitchFamily="34" charset="0"/>
              </a:rPr>
              <a:t>• Соответствие проекту Соглашения Евразийского экономического союза </a:t>
            </a:r>
            <a:endParaRPr lang="ru-RU" sz="1800" dirty="0" smtClean="0">
              <a:latin typeface="Century Gothic" pitchFamily="34" charset="0"/>
            </a:endParaRPr>
          </a:p>
          <a:p>
            <a:r>
              <a:rPr lang="ru-RU" sz="1800" dirty="0" smtClean="0">
                <a:latin typeface="Century Gothic" pitchFamily="34" charset="0"/>
              </a:rPr>
              <a:t>в </a:t>
            </a:r>
            <a:r>
              <a:rPr lang="ru-RU" sz="1800" dirty="0">
                <a:latin typeface="Century Gothic" pitchFamily="34" charset="0"/>
              </a:rPr>
              <a:t>области аудиторской деятельности</a:t>
            </a:r>
          </a:p>
          <a:p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5357" y="2331753"/>
            <a:ext cx="185292" cy="69898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527594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3132559"/>
            <a:ext cx="193826" cy="51471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527594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-2181" y="3736349"/>
            <a:ext cx="196007" cy="66235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527594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-14382" y="4481630"/>
            <a:ext cx="208208" cy="52171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527594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6AE234C8-CF27-4254-A467-D2D6F2A638AC}"/>
              </a:ext>
            </a:extLst>
          </p:cNvPr>
          <p:cNvSpPr/>
          <p:nvPr/>
        </p:nvSpPr>
        <p:spPr>
          <a:xfrm>
            <a:off x="-6398" y="6209528"/>
            <a:ext cx="200224" cy="7394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527594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286" y="5100883"/>
            <a:ext cx="191540" cy="96059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527594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33B2F-A8DD-4C43-8363-7296828534D6}" type="slidenum">
              <a:rPr lang="ru-RU" sz="1600" smtClean="0">
                <a:solidFill>
                  <a:schemeClr val="tx1"/>
                </a:solidFill>
              </a:rPr>
              <a:pPr/>
              <a:t>4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54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" b="4578"/>
          <a:stretch/>
        </p:blipFill>
        <p:spPr bwMode="auto">
          <a:xfrm>
            <a:off x="0" y="8360"/>
            <a:ext cx="10440988" cy="7552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5958" y="481553"/>
            <a:ext cx="44983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667894"/>
                </a:solidFill>
                <a:latin typeface="Century Gothic" pitchFamily="34" charset="0"/>
              </a:rPr>
              <a:t>Базовые</a:t>
            </a:r>
            <a:r>
              <a:rPr lang="ru-RU" sz="3600" b="1" dirty="0">
                <a:solidFill>
                  <a:srgbClr val="667894"/>
                </a:solidFill>
                <a:latin typeface="Century Gothic" pitchFamily="34" charset="0"/>
              </a:rPr>
              <a:t> </a:t>
            </a:r>
            <a:r>
              <a:rPr lang="ru-RU" sz="3600" b="1" dirty="0">
                <a:solidFill>
                  <a:srgbClr val="C00000"/>
                </a:solidFill>
                <a:latin typeface="Century Gothic" pitchFamily="34" charset="0"/>
              </a:rPr>
              <a:t>ПРИНЦИПЫ</a:t>
            </a:r>
            <a:r>
              <a:rPr lang="ru-RU" sz="3600" dirty="0">
                <a:solidFill>
                  <a:srgbClr val="527594"/>
                </a:solidFill>
                <a:latin typeface="Century Gothic" pitchFamily="34" charset="0"/>
              </a:rPr>
              <a:t>,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7194" y="991483"/>
            <a:ext cx="4793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667894"/>
                </a:solidFill>
                <a:latin typeface="Century Gothic" pitchFamily="34" charset="0"/>
              </a:rPr>
              <a:t>на которых строится экзамен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39974" y="1602710"/>
            <a:ext cx="1188000" cy="0"/>
          </a:xfrm>
          <a:prstGeom prst="line">
            <a:avLst/>
          </a:prstGeom>
          <a:ln>
            <a:solidFill>
              <a:srgbClr val="5275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195792" y="5459153"/>
            <a:ext cx="384432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600" kern="1000" dirty="0">
                <a:latin typeface="Century Gothic" pitchFamily="34" charset="0"/>
              </a:rPr>
              <a:t>Разумное сочетание обеспечения </a:t>
            </a:r>
          </a:p>
          <a:p>
            <a:pPr lvl="0"/>
            <a:r>
              <a:rPr lang="ru-RU" sz="1600" kern="1000" dirty="0">
                <a:latin typeface="Century Gothic" pitchFamily="34" charset="0"/>
              </a:rPr>
              <a:t>качества экзамена и его </a:t>
            </a:r>
          </a:p>
          <a:p>
            <a:pPr lvl="0"/>
            <a:r>
              <a:rPr lang="ru-RU" sz="1600" kern="1000" dirty="0">
                <a:latin typeface="Century Gothic" pitchFamily="34" charset="0"/>
              </a:rPr>
              <a:t>финансовой состоятельности </a:t>
            </a:r>
          </a:p>
          <a:p>
            <a:pPr lvl="0"/>
            <a:r>
              <a:rPr lang="ru-RU" sz="1600" kern="1000" dirty="0">
                <a:latin typeface="Century Gothic" pitchFamily="34" charset="0"/>
              </a:rPr>
              <a:t>для претендентов</a:t>
            </a:r>
          </a:p>
          <a:p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1280842" y="2488550"/>
            <a:ext cx="36134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kern="1000" dirty="0">
                <a:latin typeface="Century Gothic" pitchFamily="34" charset="0"/>
              </a:rPr>
              <a:t>Уровневый, иерархический подход</a:t>
            </a:r>
            <a:r>
              <a:rPr lang="en-US" sz="1600" kern="1000" dirty="0">
                <a:latin typeface="Century Gothic" pitchFamily="34" charset="0"/>
              </a:rPr>
              <a:t>;</a:t>
            </a:r>
            <a:r>
              <a:rPr lang="ru-RU" sz="1600" kern="1000" dirty="0">
                <a:latin typeface="Century Gothic" pitchFamily="34" charset="0"/>
              </a:rPr>
              <a:t>  модульная, </a:t>
            </a:r>
          </a:p>
          <a:p>
            <a:r>
              <a:rPr lang="ru-RU" sz="1600" kern="1000" dirty="0" err="1">
                <a:latin typeface="Century Gothic" pitchFamily="34" charset="0"/>
              </a:rPr>
              <a:t>компетентностно</a:t>
            </a:r>
            <a:r>
              <a:rPr lang="ru-RU" sz="1600" kern="1000" dirty="0">
                <a:latin typeface="Century Gothic" pitchFamily="34" charset="0"/>
              </a:rPr>
              <a:t> </a:t>
            </a:r>
          </a:p>
          <a:p>
            <a:r>
              <a:rPr lang="ru-RU" sz="1600" kern="1000" dirty="0">
                <a:latin typeface="Century Gothic" pitchFamily="34" charset="0"/>
              </a:rPr>
              <a:t>ориентированная модель экзамена</a:t>
            </a:r>
          </a:p>
          <a:p>
            <a:endParaRPr lang="ru-RU" sz="1600" kern="1000" dirty="0">
              <a:latin typeface="Century Gothic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09695" y="5436815"/>
            <a:ext cx="52197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kern="1000" dirty="0">
                <a:latin typeface="Century Gothic" pitchFamily="34" charset="0"/>
              </a:rPr>
              <a:t>Практико-ориентированная </a:t>
            </a:r>
          </a:p>
          <a:p>
            <a:r>
              <a:rPr lang="ru-RU" sz="1600" kern="1000" dirty="0">
                <a:latin typeface="Century Gothic" pitchFamily="34" charset="0"/>
              </a:rPr>
              <a:t>направленность  </a:t>
            </a:r>
          </a:p>
          <a:p>
            <a:r>
              <a:rPr lang="ru-RU" sz="1600" kern="1000" dirty="0">
                <a:latin typeface="Century Gothic" pitchFamily="34" charset="0"/>
              </a:rPr>
              <a:t>экзаменационной базы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20493" y="3885738"/>
            <a:ext cx="34430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kern="1000" dirty="0">
                <a:latin typeface="Century Gothic" pitchFamily="34" charset="0"/>
              </a:rPr>
              <a:t>Использование различных </a:t>
            </a:r>
          </a:p>
          <a:p>
            <a:pPr lvl="0"/>
            <a:r>
              <a:rPr lang="ru-RU" sz="1600" kern="1000" dirty="0">
                <a:latin typeface="Century Gothic" pitchFamily="34" charset="0"/>
              </a:rPr>
              <a:t>форм проведения экзамена </a:t>
            </a:r>
          </a:p>
          <a:p>
            <a:endParaRPr lang="ru-RU" sz="1600" b="1" kern="1000" dirty="0">
              <a:latin typeface="Century Gothic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227186" y="2196455"/>
            <a:ext cx="52197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600" dirty="0"/>
          </a:p>
          <a:p>
            <a:pPr lvl="0"/>
            <a:r>
              <a:rPr lang="ru-RU" sz="1600" kern="1000" dirty="0">
                <a:latin typeface="Century Gothic" pitchFamily="34" charset="0"/>
              </a:rPr>
              <a:t>Регулярная актуализация </a:t>
            </a:r>
          </a:p>
          <a:p>
            <a:pPr lvl="0"/>
            <a:r>
              <a:rPr lang="ru-RU" sz="1600" kern="1000" dirty="0">
                <a:latin typeface="Century Gothic" pitchFamily="34" charset="0"/>
              </a:rPr>
              <a:t>экзаменационной базы и ее источников - подтверждение постоянного развития- повышения квалификаций претендентов</a:t>
            </a:r>
          </a:p>
          <a:p>
            <a:endParaRPr lang="ru-RU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781986" y="2363118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80841" y="3927549"/>
            <a:ext cx="26789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kern="1000" dirty="0">
                <a:latin typeface="Century Gothic" pitchFamily="34" charset="0"/>
              </a:rPr>
              <a:t>Подтверждение </a:t>
            </a:r>
          </a:p>
          <a:p>
            <a:r>
              <a:rPr lang="ru-RU" sz="1600" kern="1000" dirty="0">
                <a:latin typeface="Century Gothic" pitchFamily="34" charset="0"/>
              </a:rPr>
              <a:t>профессионального </a:t>
            </a:r>
          </a:p>
          <a:p>
            <a:r>
              <a:rPr lang="ru-RU" sz="1600" kern="1000" dirty="0">
                <a:latin typeface="Century Gothic" pitchFamily="34" charset="0"/>
              </a:rPr>
              <a:t>(квалификационного) </a:t>
            </a:r>
            <a:endParaRPr lang="ru-RU" sz="1600" kern="1000" dirty="0" smtClean="0">
              <a:latin typeface="Century Gothic" pitchFamily="34" charset="0"/>
            </a:endParaRPr>
          </a:p>
          <a:p>
            <a:r>
              <a:rPr lang="ru-RU" sz="1600" kern="1000" dirty="0" smtClean="0">
                <a:latin typeface="Century Gothic" pitchFamily="34" charset="0"/>
              </a:rPr>
              <a:t>соответствия </a:t>
            </a:r>
            <a:r>
              <a:rPr lang="ru-RU" sz="1600" kern="1000" dirty="0">
                <a:latin typeface="Century Gothic" pitchFamily="34" charset="0"/>
              </a:rPr>
              <a:t>и развития </a:t>
            </a:r>
            <a:endParaRPr lang="ru-RU" sz="1600" kern="1000" dirty="0" smtClean="0">
              <a:latin typeface="Century Gothic" pitchFamily="34" charset="0"/>
            </a:endParaRPr>
          </a:p>
          <a:p>
            <a:r>
              <a:rPr lang="ru-RU" sz="1600" kern="1000" dirty="0" smtClean="0">
                <a:latin typeface="Century Gothic" pitchFamily="34" charset="0"/>
              </a:rPr>
              <a:t>компетенций</a:t>
            </a:r>
            <a:endParaRPr lang="ru-RU" sz="1600" kern="1000" dirty="0">
              <a:latin typeface="Century Gothic" pitchFamily="34" charset="0"/>
            </a:endParaRPr>
          </a:p>
          <a:p>
            <a:endParaRPr lang="ru-RU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769363" y="3780631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1986" y="5292799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4430" y="3764369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68083" y="2363118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68083" y="5325898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33B2F-A8DD-4C43-8363-7296828534D6}" type="slidenum">
              <a:rPr lang="ru-RU" sz="1600" smtClean="0">
                <a:solidFill>
                  <a:schemeClr val="tx1"/>
                </a:solidFill>
              </a:rPr>
              <a:pPr/>
              <a:t>5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23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Стрелка вправо 39"/>
          <p:cNvSpPr/>
          <p:nvPr/>
        </p:nvSpPr>
        <p:spPr>
          <a:xfrm>
            <a:off x="8083041" y="1933274"/>
            <a:ext cx="2171350" cy="80201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>
            <a:off x="4579104" y="1933273"/>
            <a:ext cx="2897930" cy="810092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>
            <a:off x="2121114" y="1933273"/>
            <a:ext cx="1875244" cy="810092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7" b="24485"/>
          <a:stretch/>
        </p:blipFill>
        <p:spPr bwMode="auto">
          <a:xfrm rot="10800000" flipH="1" flipV="1">
            <a:off x="5821066" y="4009550"/>
            <a:ext cx="4619922" cy="355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973" y="468263"/>
            <a:ext cx="49423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Century Gothic" pitchFamily="34" charset="0"/>
              </a:rPr>
              <a:t>УРОВНЕВАЯ МОДЕЛЬ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974" y="953155"/>
            <a:ext cx="3421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527594"/>
                </a:solidFill>
                <a:latin typeface="Century Gothic" pitchFamily="34" charset="0"/>
              </a:rPr>
              <a:t>нового экзамена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12764" y="1620391"/>
            <a:ext cx="1188000" cy="0"/>
          </a:xfrm>
          <a:prstGeom prst="line">
            <a:avLst/>
          </a:prstGeom>
          <a:ln>
            <a:solidFill>
              <a:srgbClr val="5275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244725" y="2196455"/>
            <a:ext cx="12475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Century Gothic" pitchFamily="34" charset="0"/>
              </a:rPr>
              <a:t>БАЗОВЫЙ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9104" y="2196455"/>
            <a:ext cx="27296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Century Gothic" pitchFamily="34" charset="0"/>
              </a:rPr>
              <a:t>ПРОФЕССИОНАЛЬНЫЙ</a:t>
            </a:r>
            <a:endParaRPr lang="ru-RU" sz="18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100814" y="2196455"/>
            <a:ext cx="18372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Century Gothic" pitchFamily="34" charset="0"/>
              </a:rPr>
              <a:t>ПРОДВИНУТЫЙ</a:t>
            </a:r>
            <a:endParaRPr lang="ru-RU" sz="18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90096" y="1764407"/>
            <a:ext cx="5404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527594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959919" y="1756856"/>
            <a:ext cx="5404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527594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524750" y="1764407"/>
            <a:ext cx="5404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527594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00765" y="2808520"/>
            <a:ext cx="277165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Проверка начальных </a:t>
            </a:r>
          </a:p>
          <a:p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компетенций для входа</a:t>
            </a:r>
          </a:p>
          <a:p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в профессию (с возможностью зачетов для </a:t>
            </a:r>
          </a:p>
          <a:p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претендентов, имеющих</a:t>
            </a:r>
          </a:p>
          <a:p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профильное образование)</a:t>
            </a: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8779" y="3174900"/>
            <a:ext cx="182934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Century Gothic" pitchFamily="34" charset="0"/>
              </a:rPr>
              <a:t>Характеристика, </a:t>
            </a:r>
          </a:p>
          <a:p>
            <a:r>
              <a:rPr lang="ru-RU" sz="1400" b="1" dirty="0">
                <a:solidFill>
                  <a:srgbClr val="C00000"/>
                </a:solidFill>
                <a:latin typeface="Century Gothic" pitchFamily="34" charset="0"/>
              </a:rPr>
              <a:t>предмет оценки</a:t>
            </a:r>
          </a:p>
          <a:p>
            <a:endParaRPr lang="ru-RU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4356995" y="2819905"/>
            <a:ext cx="2839239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Оценка профессиональных </a:t>
            </a:r>
          </a:p>
          <a:p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компетенций по областям</a:t>
            </a:r>
          </a:p>
          <a:p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знаний (модулям)</a:t>
            </a:r>
          </a:p>
          <a:p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776692" y="2700511"/>
            <a:ext cx="266429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Комплексная оценка</a:t>
            </a:r>
          </a:p>
          <a:p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профессиональной </a:t>
            </a:r>
          </a:p>
          <a:p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компетентности, дающая</a:t>
            </a:r>
          </a:p>
          <a:p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право на получение </a:t>
            </a:r>
          </a:p>
          <a:p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квалификационного</a:t>
            </a:r>
          </a:p>
          <a:p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аттестата  аудитора</a:t>
            </a: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38073" y="5580831"/>
            <a:ext cx="10659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</a:rPr>
              <a:t>Различия </a:t>
            </a:r>
          </a:p>
          <a:p>
            <a:r>
              <a:rPr lang="ru-RU" sz="1600" b="1" dirty="0">
                <a:solidFill>
                  <a:srgbClr val="C00000"/>
                </a:solidFill>
              </a:rPr>
              <a:t>в уровнях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836119" y="4843699"/>
            <a:ext cx="26642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Понимание основ </a:t>
            </a:r>
          </a:p>
          <a:p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и </a:t>
            </a:r>
            <a:r>
              <a:rPr lang="ru-RU" sz="1400" dirty="0">
                <a:latin typeface="Century Gothic" pitchFamily="34" charset="0"/>
              </a:rPr>
              <a:t>применение базовых </a:t>
            </a:r>
          </a:p>
          <a:p>
            <a:r>
              <a:rPr lang="ru-RU" sz="1400" dirty="0">
                <a:latin typeface="Century Gothic" pitchFamily="34" charset="0"/>
              </a:rPr>
              <a:t>знаний по каждой области компетенций  (модулям), способность</a:t>
            </a:r>
          </a:p>
          <a:p>
            <a:r>
              <a:rPr lang="ru-RU" sz="1400" dirty="0">
                <a:latin typeface="Century Gothic" pitchFamily="34" charset="0"/>
              </a:rPr>
              <a:t> решения типовых  задач, связанных с аудиторской деятельностью</a:t>
            </a:r>
            <a:endParaRPr lang="ru-RU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4428406" y="4843699"/>
            <a:ext cx="30963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Century Gothic" pitchFamily="34" charset="0"/>
              </a:rPr>
              <a:t>Глубокое понимание областей </a:t>
            </a:r>
          </a:p>
          <a:p>
            <a:r>
              <a:rPr lang="ru-RU" sz="1400" dirty="0">
                <a:latin typeface="Century Gothic" pitchFamily="34" charset="0"/>
              </a:rPr>
              <a:t>компетенций, способность их применения при решении практических вопросов, связанных с аудиторской деятельностью, способность самостоятельного решения задач в разрезе модулей</a:t>
            </a:r>
            <a:endParaRPr lang="ru-RU" sz="1400" dirty="0"/>
          </a:p>
          <a:p>
            <a:endParaRPr lang="ru-RU" sz="1400" dirty="0">
              <a:solidFill>
                <a:schemeClr val="accent2"/>
              </a:solidFill>
              <a:latin typeface="Century Gothic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596758" y="4788743"/>
            <a:ext cx="28442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Способность совмещать </a:t>
            </a:r>
          </a:p>
          <a:p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компетенции из разных </a:t>
            </a:r>
          </a:p>
          <a:p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областей знаний, демонстрировать </a:t>
            </a:r>
          </a:p>
          <a:p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навыки формирования </a:t>
            </a:r>
          </a:p>
          <a:p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профессионального </a:t>
            </a:r>
          </a:p>
          <a:p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суждения в соответствии с МСА</a:t>
            </a:r>
          </a:p>
          <a:p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33B2F-A8DD-4C43-8363-7296828534D6}" type="slidenum">
              <a:rPr lang="ru-RU" sz="1600" smtClean="0">
                <a:solidFill>
                  <a:schemeClr val="tx1"/>
                </a:solidFill>
              </a:rPr>
              <a:pPr/>
              <a:t>6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9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686" y="5884208"/>
            <a:ext cx="3492302" cy="1136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78" b="9680"/>
          <a:stretch/>
        </p:blipFill>
        <p:spPr bwMode="auto">
          <a:xfrm>
            <a:off x="8125097" y="3780631"/>
            <a:ext cx="2315891" cy="1376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5"/>
          <a:stretch/>
        </p:blipFill>
        <p:spPr bwMode="auto">
          <a:xfrm>
            <a:off x="8350250" y="1764407"/>
            <a:ext cx="2090738" cy="143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9" r="-1"/>
          <a:stretch/>
        </p:blipFill>
        <p:spPr bwMode="auto">
          <a:xfrm>
            <a:off x="0" y="4114428"/>
            <a:ext cx="1520529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345" y="2724434"/>
            <a:ext cx="5827030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39973" y="468263"/>
            <a:ext cx="84962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Century Gothic" pitchFamily="34" charset="0"/>
              </a:rPr>
              <a:t>ОБЛАСТИ КОМПЕТЕНЦИЙ АУДИТОРА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12764" y="1188343"/>
            <a:ext cx="1188000" cy="0"/>
          </a:xfrm>
          <a:prstGeom prst="line">
            <a:avLst/>
          </a:prstGeom>
          <a:ln>
            <a:solidFill>
              <a:srgbClr val="5275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708326" y="4171229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Century Gothic" pitchFamily="34" charset="0"/>
              </a:rPr>
              <a:t>Профессиональная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Century Gothic" pitchFamily="34" charset="0"/>
              </a:rPr>
              <a:t>этика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5958" y="4369002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527594"/>
                </a:solidFill>
                <a:latin typeface="Century Gothic" pitchFamily="34" charset="0"/>
              </a:rPr>
              <a:t>Аудиторская </a:t>
            </a:r>
          </a:p>
          <a:p>
            <a:pPr algn="ctr"/>
            <a:r>
              <a:rPr lang="ru-RU" dirty="0">
                <a:solidFill>
                  <a:srgbClr val="527594"/>
                </a:solidFill>
                <a:latin typeface="Century Gothic" pitchFamily="34" charset="0"/>
              </a:rPr>
              <a:t>деятельность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28606" y="2236638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527594"/>
                </a:solidFill>
                <a:latin typeface="Century Gothic" pitchFamily="34" charset="0"/>
              </a:rPr>
              <a:t>Налогообложение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32662" y="4080970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527594"/>
                </a:solidFill>
                <a:latin typeface="Century Gothic" pitchFamily="34" charset="0"/>
              </a:rPr>
              <a:t>Анализ</a:t>
            </a:r>
          </a:p>
          <a:p>
            <a:pPr algn="ctr"/>
            <a:r>
              <a:rPr lang="ru-RU" dirty="0">
                <a:solidFill>
                  <a:srgbClr val="527594"/>
                </a:solidFill>
                <a:latin typeface="Century Gothic" pitchFamily="34" charset="0"/>
              </a:rPr>
              <a:t>бизнеса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40574" y="6229016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527594"/>
                </a:solidFill>
                <a:latin typeface="Century Gothic" pitchFamily="34" charset="0"/>
              </a:rPr>
              <a:t>Риск-менеджмент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0" r="1"/>
          <a:stretch/>
        </p:blipFill>
        <p:spPr bwMode="auto">
          <a:xfrm>
            <a:off x="0" y="2102892"/>
            <a:ext cx="1692666" cy="1272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404070" y="2248832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527594"/>
                </a:solidFill>
                <a:latin typeface="Century Gothic" pitchFamily="34" charset="0"/>
              </a:rPr>
              <a:t>Бухгалтерский учет</a:t>
            </a:r>
          </a:p>
          <a:p>
            <a:pPr algn="ctr"/>
            <a:r>
              <a:rPr lang="ru-RU" dirty="0">
                <a:solidFill>
                  <a:srgbClr val="527594"/>
                </a:solidFill>
                <a:latin typeface="Century Gothic" pitchFamily="34" charset="0"/>
              </a:rPr>
              <a:t>и отчетность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278"/>
            <a:ext cx="1938338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78214" y="6376479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527594"/>
                </a:solidFill>
                <a:latin typeface="Century Gothic" pitchFamily="34" charset="0"/>
              </a:rPr>
              <a:t>Право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33B2F-A8DD-4C43-8363-7296828534D6}" type="slidenum">
              <a:rPr lang="ru-RU" sz="1600" smtClean="0">
                <a:solidFill>
                  <a:schemeClr val="tx1"/>
                </a:solidFill>
              </a:rPr>
              <a:pPr/>
              <a:t>7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08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8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707" y="0"/>
            <a:ext cx="3330281" cy="229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7" b="24485"/>
          <a:stretch/>
        </p:blipFill>
        <p:spPr bwMode="auto">
          <a:xfrm rot="10800000" flipH="1" flipV="1">
            <a:off x="5828667" y="4001834"/>
            <a:ext cx="4619922" cy="355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973" y="468263"/>
            <a:ext cx="5987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Century Gothic" pitchFamily="34" charset="0"/>
              </a:rPr>
              <a:t>СОДЕРЖАНИЕ ОБЛАСТЕЙ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974" y="953155"/>
            <a:ext cx="4467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527594"/>
                </a:solidFill>
                <a:latin typeface="Century Gothic" pitchFamily="34" charset="0"/>
              </a:rPr>
              <a:t>компетенций аудитора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83990" y="1620391"/>
            <a:ext cx="1188000" cy="0"/>
          </a:xfrm>
          <a:prstGeom prst="line">
            <a:avLst/>
          </a:prstGeom>
          <a:ln>
            <a:solidFill>
              <a:srgbClr val="5275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28006" y="2105483"/>
            <a:ext cx="3703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Бухгалтерский учет и отчетность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296971" y="1938741"/>
            <a:ext cx="144016" cy="64347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52759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88446" y="1971720"/>
            <a:ext cx="4302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Century Gothic" pitchFamily="34" charset="0"/>
              </a:rPr>
              <a:t>Основы бухгалтерского учета, законодательство РФ о бухгалтерском  учете, финансовый учет, МСФО, математика,  статистика, информационные технологии в бухучете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59087" y="2866013"/>
            <a:ext cx="3065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Аудиторская деятельность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294515" y="2695718"/>
            <a:ext cx="144016" cy="64308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527594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88446" y="2702252"/>
            <a:ext cx="55931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Century Gothic" pitchFamily="34" charset="0"/>
              </a:rPr>
              <a:t>Законодательство РФ об аудиторской деятельности, МСА, </a:t>
            </a:r>
          </a:p>
          <a:p>
            <a:r>
              <a:rPr lang="ru-RU" sz="1200" dirty="0">
                <a:latin typeface="Century Gothic" pitchFamily="34" charset="0"/>
              </a:rPr>
              <a:t>профессиональная этика  и независимость аудитора, математика, </a:t>
            </a:r>
          </a:p>
          <a:p>
            <a:r>
              <a:rPr lang="ru-RU" sz="1200" dirty="0">
                <a:latin typeface="Century Gothic" pitchFamily="34" charset="0"/>
              </a:rPr>
              <a:t> статистика, информационные технологии в аудите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72022" y="3825155"/>
            <a:ext cx="8386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Century Gothic" pitchFamily="34" charset="0"/>
              </a:rPr>
              <a:t>Право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294515" y="3465016"/>
            <a:ext cx="157087" cy="115590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527594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88446" y="3420591"/>
            <a:ext cx="52549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Century Gothic" pitchFamily="34" charset="0"/>
              </a:rPr>
              <a:t>Гражданское законодательство РФ, трудовое законодательство </a:t>
            </a:r>
          </a:p>
          <a:p>
            <a:r>
              <a:rPr lang="ru-RU" sz="1200" dirty="0">
                <a:latin typeface="Century Gothic" pitchFamily="34" charset="0"/>
              </a:rPr>
              <a:t>РФ, законодательство РФ о несостоятельности (банкротстве), </a:t>
            </a:r>
          </a:p>
          <a:p>
            <a:r>
              <a:rPr lang="ru-RU" sz="1200" dirty="0">
                <a:latin typeface="Century Gothic" pitchFamily="34" charset="0"/>
              </a:rPr>
              <a:t>законодательство РФ о противодействии коррупции (в том числе</a:t>
            </a:r>
          </a:p>
          <a:p>
            <a:r>
              <a:rPr lang="ru-RU" sz="1200" dirty="0">
                <a:latin typeface="Century Gothic" pitchFamily="34" charset="0"/>
              </a:rPr>
              <a:t>подкупу иностранных должностных лиц), легализации </a:t>
            </a:r>
          </a:p>
          <a:p>
            <a:r>
              <a:rPr lang="ru-RU" sz="1200" dirty="0">
                <a:latin typeface="Century Gothic" pitchFamily="34" charset="0"/>
              </a:rPr>
              <a:t>(отмыванию) доходов, полученных преступным путем, </a:t>
            </a:r>
          </a:p>
          <a:p>
            <a:r>
              <a:rPr lang="ru-RU" sz="1200" dirty="0">
                <a:latin typeface="Century Gothic" pitchFamily="34" charset="0"/>
              </a:rPr>
              <a:t>и финансированию терроризма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72022" y="4788743"/>
            <a:ext cx="21002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Century Gothic" pitchFamily="34" charset="0"/>
              </a:rPr>
              <a:t>Налогообложение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88446" y="4759126"/>
            <a:ext cx="5314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Century Gothic" pitchFamily="34" charset="0"/>
              </a:rPr>
              <a:t>Налоговое законодательство РФ, особенности налогообложения </a:t>
            </a:r>
          </a:p>
          <a:p>
            <a:r>
              <a:rPr lang="ru-RU" sz="1200" dirty="0">
                <a:latin typeface="Century Gothic" pitchFamily="34" charset="0"/>
              </a:rPr>
              <a:t>различных типов хозяйствующих субъектов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89235" y="5580831"/>
            <a:ext cx="18549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Century Gothic" pitchFamily="34" charset="0"/>
              </a:rPr>
              <a:t>Анализ бизнеса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0286355" y="5436815"/>
            <a:ext cx="165248" cy="86409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527594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88446" y="5364807"/>
            <a:ext cx="54441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Century Gothic" pitchFamily="34" charset="0"/>
              </a:rPr>
              <a:t>Общая экономическая теория, макро- и микроэкономика, </a:t>
            </a:r>
          </a:p>
          <a:p>
            <a:r>
              <a:rPr lang="ru-RU" sz="1200" dirty="0">
                <a:latin typeface="Century Gothic" pitchFamily="34" charset="0"/>
              </a:rPr>
              <a:t>финансы, основы финансового менеджмента и управленческого </a:t>
            </a:r>
          </a:p>
          <a:p>
            <a:r>
              <a:rPr lang="ru-RU" sz="1200" dirty="0">
                <a:latin typeface="Century Gothic" pitchFamily="34" charset="0"/>
              </a:rPr>
              <a:t>учета,  бизнес-планирование, ситуационный и стратегический </a:t>
            </a:r>
          </a:p>
          <a:p>
            <a:r>
              <a:rPr lang="ru-RU" sz="1200" dirty="0">
                <a:latin typeface="Century Gothic" pitchFamily="34" charset="0"/>
              </a:rPr>
              <a:t>анализ, финансовый анализ, математика и статистика, </a:t>
            </a:r>
          </a:p>
          <a:p>
            <a:r>
              <a:rPr lang="ru-RU" sz="1200" dirty="0">
                <a:latin typeface="Century Gothic" pitchFamily="34" charset="0"/>
              </a:rPr>
              <a:t>информационные технологии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74702" y="6582847"/>
            <a:ext cx="21226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Century Gothic" pitchFamily="34" charset="0"/>
              </a:rPr>
              <a:t>Риск-менеджмент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0285239" y="6417345"/>
            <a:ext cx="162568" cy="66099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527594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809942" y="6446668"/>
            <a:ext cx="46858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Century Gothic" pitchFamily="34" charset="0"/>
              </a:rPr>
              <a:t>Управление, управленческий учет, управление рисками, </a:t>
            </a:r>
          </a:p>
          <a:p>
            <a:r>
              <a:rPr lang="ru-RU" sz="1200" dirty="0">
                <a:latin typeface="Century Gothic" pitchFamily="34" charset="0"/>
              </a:rPr>
              <a:t>внутренний контроль, математика и статистика, </a:t>
            </a:r>
          </a:p>
          <a:p>
            <a:r>
              <a:rPr lang="ru-RU" sz="1200" dirty="0">
                <a:latin typeface="Century Gothic" pitchFamily="34" charset="0"/>
              </a:rPr>
              <a:t>информационные технологии</a:t>
            </a: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17" y="1951301"/>
            <a:ext cx="504081" cy="645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40" y="2772519"/>
            <a:ext cx="524366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34" y="3780631"/>
            <a:ext cx="579583" cy="448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46" y="4653540"/>
            <a:ext cx="598160" cy="59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06" y="5475279"/>
            <a:ext cx="609608" cy="609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81" y="6484093"/>
            <a:ext cx="587106" cy="476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10296971" y="4732354"/>
            <a:ext cx="154155" cy="60364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527594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33B2F-A8DD-4C43-8363-7296828534D6}" type="slidenum">
              <a:rPr lang="ru-RU" sz="1600" smtClean="0">
                <a:solidFill>
                  <a:schemeClr val="tx1"/>
                </a:solidFill>
              </a:rPr>
              <a:pPr/>
              <a:t>8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35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" b="4578"/>
          <a:stretch/>
        </p:blipFill>
        <p:spPr bwMode="auto">
          <a:xfrm>
            <a:off x="0" y="0"/>
            <a:ext cx="10440988" cy="7552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412182" y="2598098"/>
            <a:ext cx="7842209" cy="4954805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39973" y="468263"/>
            <a:ext cx="6450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Century Gothic" pitchFamily="34" charset="0"/>
              </a:rPr>
              <a:t>РАСПРЕДЕЛЕНИЕ МОДУЛЕЙ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974" y="953155"/>
            <a:ext cx="4413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527594"/>
                </a:solidFill>
                <a:latin typeface="Century Gothic" pitchFamily="34" charset="0"/>
              </a:rPr>
              <a:t>по уровням аттестации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83990" y="1620391"/>
            <a:ext cx="1188000" cy="0"/>
          </a:xfrm>
          <a:prstGeom prst="line">
            <a:avLst/>
          </a:prstGeom>
          <a:ln>
            <a:solidFill>
              <a:srgbClr val="5275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7926" y="2949634"/>
            <a:ext cx="25728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527594"/>
                </a:solidFill>
                <a:latin typeface="Century Gothic" pitchFamily="34" charset="0"/>
              </a:rPr>
              <a:t>БУХГАЛТЕРСКИЙ УЧЕТ</a:t>
            </a:r>
          </a:p>
          <a:p>
            <a:r>
              <a:rPr lang="ru-RU" sz="1400" b="1" dirty="0">
                <a:solidFill>
                  <a:srgbClr val="527594"/>
                </a:solidFill>
                <a:latin typeface="Century Gothic" pitchFamily="34" charset="0"/>
              </a:rPr>
              <a:t>И ОТЧЕТНОСТЬ</a:t>
            </a:r>
          </a:p>
          <a:p>
            <a:endParaRPr lang="ru-RU" sz="1800" b="1" dirty="0">
              <a:solidFill>
                <a:srgbClr val="527594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47708" y="3708623"/>
            <a:ext cx="15600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527594"/>
                </a:solidFill>
                <a:latin typeface="Century Gothic" pitchFamily="34" charset="0"/>
              </a:rPr>
              <a:t>АУДИТОРСКАЯ </a:t>
            </a:r>
          </a:p>
          <a:p>
            <a:r>
              <a:rPr lang="ru-RU" sz="1400" b="1" dirty="0">
                <a:solidFill>
                  <a:srgbClr val="527594"/>
                </a:solidFill>
                <a:latin typeface="Century Gothic" pitchFamily="34" charset="0"/>
              </a:rPr>
              <a:t>ДЕЯТЕЛЬНОСТЬ</a:t>
            </a:r>
          </a:p>
          <a:p>
            <a:endParaRPr lang="ru-RU" sz="1800" b="1" dirty="0">
              <a:solidFill>
                <a:srgbClr val="527594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47708" y="4572719"/>
            <a:ext cx="7954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527594"/>
                </a:solidFill>
                <a:latin typeface="Century Gothic" pitchFamily="34" charset="0"/>
              </a:rPr>
              <a:t>ПРАВО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59769" y="5417070"/>
            <a:ext cx="1927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527594"/>
                </a:solidFill>
                <a:latin typeface="Century Gothic" pitchFamily="34" charset="0"/>
              </a:rPr>
              <a:t>НАЛОГОБЛОЖЕНИЕ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79934" y="6156895"/>
            <a:ext cx="17764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527594"/>
                </a:solidFill>
                <a:latin typeface="Century Gothic" pitchFamily="34" charset="0"/>
              </a:rPr>
              <a:t>АНАЛИЗ БИЗНЕСА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79934" y="6970469"/>
            <a:ext cx="19623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527594"/>
                </a:solidFill>
                <a:latin typeface="Century Gothic" pitchFamily="34" charset="0"/>
              </a:rPr>
              <a:t>РИСК-МЕНЕДЖМЕНТ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658558"/>
              </p:ext>
            </p:extLst>
          </p:nvPr>
        </p:nvGraphicFramePr>
        <p:xfrm>
          <a:off x="2437968" y="2641782"/>
          <a:ext cx="7895094" cy="5005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16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591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45164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Основы бухгалтерского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учета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1.1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287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latin typeface="Century Gothic" pitchFamily="34" charset="0"/>
                        </a:rPr>
                        <a:t> </a:t>
                      </a: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Бухгалтерский учет и бухгалтерская (финансовая) 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отчетность</a:t>
                      </a: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pPr marL="0" marR="0" indent="0" algn="ctr" defTabSz="10287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2.1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Квалификационная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работа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9263"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Основы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аудита</a:t>
                      </a:r>
                    </a:p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1.2</a:t>
                      </a:r>
                      <a:endParaRPr lang="ru-RU" sz="1200" b="1" dirty="0">
                        <a:latin typeface="Century Gothic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Выполнение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задания</a:t>
                      </a:r>
                    </a:p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2.2</a:t>
                      </a:r>
                      <a:endParaRPr lang="ru-RU" sz="1200" b="1" dirty="0">
                        <a:latin typeface="Century Gothic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45164"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Основы законодательства Российской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Федерации</a:t>
                      </a:r>
                    </a:p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1.3</a:t>
                      </a:r>
                      <a:endParaRPr lang="ru-RU" sz="1200" b="1" dirty="0">
                        <a:latin typeface="Century Gothic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Правовое регулирование предпринимательской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деятельности</a:t>
                      </a:r>
                    </a:p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2.3</a:t>
                      </a:r>
                      <a:endParaRPr lang="ru-RU" sz="1200" b="1" dirty="0">
                        <a:latin typeface="Century Gothic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45164"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Основы </a:t>
                      </a:r>
                    </a:p>
                    <a:p>
                      <a:pPr algn="ctr"/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Налоговой системы Российской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Федерации</a:t>
                      </a:r>
                    </a:p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1.4</a:t>
                      </a:r>
                      <a:endParaRPr lang="ru-RU" sz="1200" b="1" dirty="0">
                        <a:latin typeface="Century Gothic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Налоги и налоговое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администрирование</a:t>
                      </a:r>
                    </a:p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2.4</a:t>
                      </a:r>
                      <a:endParaRPr lang="ru-RU" sz="1200" b="1" dirty="0">
                        <a:latin typeface="Century Gothic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31740"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Финансы и финансовый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анализ</a:t>
                      </a:r>
                    </a:p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1.5</a:t>
                      </a:r>
                      <a:endParaRPr lang="ru-RU" sz="1200" b="1" dirty="0">
                        <a:latin typeface="Century Gothic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Анализ и оценка </a:t>
                      </a: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эффективности бизнеса</a:t>
                      </a:r>
                    </a:p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2.5</a:t>
                      </a:r>
                      <a:endParaRPr lang="ru-RU" sz="1200" b="1" dirty="0">
                        <a:latin typeface="Century Gothic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19263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Century Gothic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Управление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рисками</a:t>
                      </a:r>
                    </a:p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2.6</a:t>
                      </a:r>
                      <a:endParaRPr lang="ru-RU" sz="1200" b="1" dirty="0">
                        <a:latin typeface="Century Gothic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8" name="Стрелка вправо 67"/>
          <p:cNvSpPr/>
          <p:nvPr/>
        </p:nvSpPr>
        <p:spPr>
          <a:xfrm>
            <a:off x="8099185" y="1692399"/>
            <a:ext cx="2155206" cy="839246"/>
          </a:xfrm>
          <a:prstGeom prst="rightArrow">
            <a:avLst/>
          </a:prstGeom>
          <a:solidFill>
            <a:srgbClr val="667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трелка вправо 68"/>
          <p:cNvSpPr/>
          <p:nvPr/>
        </p:nvSpPr>
        <p:spPr>
          <a:xfrm>
            <a:off x="4932462" y="1692399"/>
            <a:ext cx="3096344" cy="839246"/>
          </a:xfrm>
          <a:prstGeom prst="rightArrow">
            <a:avLst/>
          </a:prstGeom>
          <a:solidFill>
            <a:srgbClr val="667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трелка вправо 69"/>
          <p:cNvSpPr/>
          <p:nvPr/>
        </p:nvSpPr>
        <p:spPr>
          <a:xfrm>
            <a:off x="2412182" y="1720392"/>
            <a:ext cx="2448272" cy="776075"/>
          </a:xfrm>
          <a:prstGeom prst="rightArrow">
            <a:avLst/>
          </a:prstGeom>
          <a:solidFill>
            <a:srgbClr val="667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TextBox 70"/>
          <p:cNvSpPr txBox="1"/>
          <p:nvPr/>
        </p:nvSpPr>
        <p:spPr>
          <a:xfrm>
            <a:off x="2958861" y="1944003"/>
            <a:ext cx="1238302" cy="336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Century Gothic" pitchFamily="34" charset="0"/>
              </a:rPr>
              <a:t>БАЗОВЫЙ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103454" y="1955580"/>
            <a:ext cx="2709328" cy="336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Century Gothic" pitchFamily="34" charset="0"/>
              </a:rPr>
              <a:t>ПРОФЕССИОНАЛЬНЫЙ</a:t>
            </a:r>
            <a:endParaRPr lang="ru-RU" sz="18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172822" y="1955580"/>
            <a:ext cx="1823624" cy="336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Century Gothic" pitchFamily="34" charset="0"/>
              </a:rPr>
              <a:t>ПРОДВИНУТЫЙ</a:t>
            </a:r>
            <a:endParaRPr lang="ru-RU" sz="18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33B2F-A8DD-4C43-8363-7296828534D6}" type="slidenum">
              <a:rPr lang="ru-RU" sz="1600" smtClean="0">
                <a:solidFill>
                  <a:schemeClr val="tx1"/>
                </a:solidFill>
              </a:rPr>
              <a:pPr/>
              <a:t>9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67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6320</TotalTime>
  <Words>1430</Words>
  <Application>Microsoft Office PowerPoint</Application>
  <PresentationFormat>Произвольный</PresentationFormat>
  <Paragraphs>325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Альбина</dc:creator>
  <cp:lastModifiedBy>Фролова Елена Ивановна</cp:lastModifiedBy>
  <cp:revision>212</cp:revision>
  <cp:lastPrinted>2017-10-03T19:28:27Z</cp:lastPrinted>
  <dcterms:created xsi:type="dcterms:W3CDTF">2017-09-28T10:39:37Z</dcterms:created>
  <dcterms:modified xsi:type="dcterms:W3CDTF">2017-10-03T19:37:10Z</dcterms:modified>
</cp:coreProperties>
</file>