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2" r:id="rId4"/>
    <p:sldId id="260" r:id="rId5"/>
    <p:sldId id="263" r:id="rId6"/>
    <p:sldId id="264" r:id="rId7"/>
    <p:sldId id="265"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8" d="100"/>
          <a:sy n="108"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D2DDFBC3-F528-AE92-CBB2-A90B56EDB16E}"/>
              </a:ext>
            </a:extLst>
          </p:cNvPr>
          <p:cNvSpPr/>
          <p:nvPr userDrawn="1">
            <p:custDataLst>
              <p:tags r:id="rId1"/>
            </p:custDataLst>
          </p:nvPr>
        </p:nvSpPr>
        <p:spPr>
          <a:xfrm>
            <a:off x="0" y="0"/>
            <a:ext cx="12700" cy="12700"/>
          </a:xfrm>
          <a:prstGeom prst="octagon">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0E2B81-A34B-F88C-22E8-6EF2F6805E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5C9F70-31DF-B6C3-2C2E-DDCA9EFB9D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C54043-E706-7975-4FA3-04B1373DF61A}"/>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7587358C-4F8F-1174-26DB-6F4FD21F09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456E22-D1EE-1664-4029-20CD7166A548}"/>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136620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56D6A-3FD6-9354-2D20-E8C0677759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3A5515-7CBD-25B1-D376-51E49ABC72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5DDF27-EFBE-D900-F3DA-6EDE258911DE}"/>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24560278-A3F7-5E4A-8CFA-B5AB88DBC6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5F110D-7ACF-8760-56FD-A98A5F5F3190}"/>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757372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865061-BE2D-9FA0-B3D8-E38B6DB0B2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C52570-B76C-718B-35E3-0675A31158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A59C71-8F31-37C0-2BC7-89ECEC19DB5B}"/>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CB97CB9C-3ACF-0D7F-93DC-7C27642668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0909EA-1C3A-AE4E-C347-1CDE55A799E3}"/>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2312565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DDA4-F7BF-FC0A-F73A-E6BECDACC1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6EFEA-C9FA-0EF4-6204-1BABBC4CC7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D6D062-2A14-F574-3007-30FD0EB6EB4F}"/>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EA195027-F447-ABD9-F29C-92E21B2C63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FBFB28-F2C6-9BA7-EB85-C38BF6A49798}"/>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2527339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Do not remove" hidden="1">
            <a:extLst>
              <a:ext uri="{FF2B5EF4-FFF2-40B4-BE49-F238E27FC236}">
                <a16:creationId xmlns:a16="http://schemas.microsoft.com/office/drawing/2014/main" id="{FEF96D47-42A2-5F26-CBA1-6BEBE1EFDE13}"/>
              </a:ext>
            </a:extLst>
          </p:cNvPr>
          <p:cNvSpPr/>
          <p:nvPr userDrawn="1">
            <p:custDataLst>
              <p:tags r:id="rId1"/>
            </p:custDataLst>
          </p:nvPr>
        </p:nvSpPr>
        <p:spPr>
          <a:xfrm>
            <a:off x="0" y="0"/>
            <a:ext cx="12700" cy="12700"/>
          </a:xfrm>
          <a:prstGeom prst="octagon">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4B576D-22F0-DA95-CFDC-4EE97E7B0C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A26E11-3AC3-A274-DE6F-B92940412F7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88452E-7498-13F0-6102-0B440824461A}"/>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AA709042-D4F9-26FE-F684-312625D413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D90C4-613A-4355-1116-A19330E20A96}"/>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549351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732A-3025-64C1-AD77-C0C7E0C4C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2FB690-11E6-46A2-CB6A-24213FAA11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1DAA9E-688F-1958-FA74-15F7B15F6A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D90A5E-B85C-8799-BA79-67F7A3F0E373}"/>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6" name="Footer Placeholder 5">
            <a:extLst>
              <a:ext uri="{FF2B5EF4-FFF2-40B4-BE49-F238E27FC236}">
                <a16:creationId xmlns:a16="http://schemas.microsoft.com/office/drawing/2014/main" id="{C628ADAD-9A99-AD1B-FD52-5999DD4BA1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D5F63D-55DE-7FB4-A6E1-4BB534778836}"/>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1907617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CF3E2-3CBE-AAF1-0C9D-848EE03483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37FA24-3731-9555-18F1-1BE41F0B11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03CC5E-307C-856F-4D37-8E4282C298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78FBE3-F94C-C36A-53E3-73368A151A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282195-114F-8E61-8963-0ED49E9C14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75DADC-DB59-1B42-2E82-BD57B9E18230}"/>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8" name="Footer Placeholder 7">
            <a:extLst>
              <a:ext uri="{FF2B5EF4-FFF2-40B4-BE49-F238E27FC236}">
                <a16:creationId xmlns:a16="http://schemas.microsoft.com/office/drawing/2014/main" id="{10B52602-72E6-FA4A-5851-590462732E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F84072-8DAF-EDF0-614B-5C722325AFF8}"/>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3209999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7C75D-262E-3107-FDF5-368EBD6E2C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E35FC7-13CA-9228-6D40-48E431861F21}"/>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4" name="Footer Placeholder 3">
            <a:extLst>
              <a:ext uri="{FF2B5EF4-FFF2-40B4-BE49-F238E27FC236}">
                <a16:creationId xmlns:a16="http://schemas.microsoft.com/office/drawing/2014/main" id="{CC55C2A8-A76E-0890-B0E2-2BF2539FA8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5DD7CD-AEFB-E53B-16CC-25A9A5F0906E}"/>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167970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Do not remove" hidden="1">
            <a:extLst>
              <a:ext uri="{FF2B5EF4-FFF2-40B4-BE49-F238E27FC236}">
                <a16:creationId xmlns:a16="http://schemas.microsoft.com/office/drawing/2014/main" id="{30F424E2-438D-207A-AE4B-0107FD2A1FDF}"/>
              </a:ext>
            </a:extLst>
          </p:cNvPr>
          <p:cNvSpPr/>
          <p:nvPr userDrawn="1">
            <p:custDataLst>
              <p:tags r:id="rId1"/>
            </p:custDataLst>
          </p:nvPr>
        </p:nvSpPr>
        <p:spPr>
          <a:xfrm>
            <a:off x="0" y="0"/>
            <a:ext cx="12700" cy="12700"/>
          </a:xfrm>
          <a:prstGeom prst="octagon">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C3479C76-098C-1427-B4D4-5B1E9C8EB018}"/>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3" name="Footer Placeholder 2">
            <a:extLst>
              <a:ext uri="{FF2B5EF4-FFF2-40B4-BE49-F238E27FC236}">
                <a16:creationId xmlns:a16="http://schemas.microsoft.com/office/drawing/2014/main" id="{247D58EF-E47E-AA7D-D0C2-8C65D7AC98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341DE5-88D2-F8CE-ED8B-D189B1D15619}"/>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32532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792C-92E0-407B-EE0D-62760053B4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B9CCF9-BF39-76E2-7847-76BE6F50E1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84E92C-7DFD-31C7-1CF1-6730C3B9B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EEF37-FAAE-2E2E-F6FD-DAD14FF1556D}"/>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6" name="Footer Placeholder 5">
            <a:extLst>
              <a:ext uri="{FF2B5EF4-FFF2-40B4-BE49-F238E27FC236}">
                <a16:creationId xmlns:a16="http://schemas.microsoft.com/office/drawing/2014/main" id="{35768B6F-117B-054D-5C3D-F7651FCF9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F6CDAC-B114-6FDD-E4BE-26AF313633C6}"/>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3867658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227F5-7F39-9C87-A485-1C3EA3B451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5506B0-78CF-61EE-2FE5-DD5188CC3F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3248A2-C05B-A4F5-1C7F-147A0A5B91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11A02-3317-E5F6-85BB-D336EEDE83B5}"/>
              </a:ext>
            </a:extLst>
          </p:cNvPr>
          <p:cNvSpPr>
            <a:spLocks noGrp="1"/>
          </p:cNvSpPr>
          <p:nvPr>
            <p:ph type="dt" sz="half" idx="10"/>
          </p:nvPr>
        </p:nvSpPr>
        <p:spPr/>
        <p:txBody>
          <a:bodyPr/>
          <a:lstStyle/>
          <a:p>
            <a:fld id="{876D3F28-E6F7-4495-8E98-D4DC59CB6EC2}" type="datetimeFigureOut">
              <a:rPr lang="en-US" smtClean="0"/>
              <a:t>12/12/2025</a:t>
            </a:fld>
            <a:endParaRPr lang="en-US"/>
          </a:p>
        </p:txBody>
      </p:sp>
      <p:sp>
        <p:nvSpPr>
          <p:cNvPr id="6" name="Footer Placeholder 5">
            <a:extLst>
              <a:ext uri="{FF2B5EF4-FFF2-40B4-BE49-F238E27FC236}">
                <a16:creationId xmlns:a16="http://schemas.microsoft.com/office/drawing/2014/main" id="{A4935247-D3FC-4353-1001-772B038B0C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684935-6C96-B1B0-3A78-564E55CD6ADB}"/>
              </a:ext>
            </a:extLst>
          </p:cNvPr>
          <p:cNvSpPr>
            <a:spLocks noGrp="1"/>
          </p:cNvSpPr>
          <p:nvPr>
            <p:ph type="sldNum" sz="quarter" idx="12"/>
          </p:nvPr>
        </p:nvSpPr>
        <p:spPr/>
        <p:txBody>
          <a:bodyPr/>
          <a:lstStyle/>
          <a:p>
            <a:fld id="{1DFBB910-FA29-4D10-B347-D751B6E9403F}" type="slidenum">
              <a:rPr lang="en-US" smtClean="0"/>
              <a:t>‹#›</a:t>
            </a:fld>
            <a:endParaRPr lang="en-US"/>
          </a:p>
        </p:txBody>
      </p:sp>
    </p:spTree>
    <p:extLst>
      <p:ext uri="{BB962C8B-B14F-4D97-AF65-F5344CB8AC3E}">
        <p14:creationId xmlns:p14="http://schemas.microsoft.com/office/powerpoint/2010/main" val="298827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323D22-C6DA-17F8-5106-BB4753C22B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B591A3-4215-EAF6-C251-9C4B97B3A0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3818F6-E51B-EEA1-0880-F892CD5B2D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6D3F28-E6F7-4495-8E98-D4DC59CB6EC2}" type="datetimeFigureOut">
              <a:rPr lang="en-US" smtClean="0"/>
              <a:t>12/12/2025</a:t>
            </a:fld>
            <a:endParaRPr lang="en-US"/>
          </a:p>
        </p:txBody>
      </p:sp>
      <p:sp>
        <p:nvSpPr>
          <p:cNvPr id="5" name="Footer Placeholder 4">
            <a:extLst>
              <a:ext uri="{FF2B5EF4-FFF2-40B4-BE49-F238E27FC236}">
                <a16:creationId xmlns:a16="http://schemas.microsoft.com/office/drawing/2014/main" id="{6E24543B-FAC1-0D3D-33CB-26B722DFB2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CE3684D-B626-A28A-AF10-4D93F4D5FB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FBB910-FA29-4D10-B347-D751B6E9403F}" type="slidenum">
              <a:rPr lang="en-US" smtClean="0"/>
              <a:t>‹#›</a:t>
            </a:fld>
            <a:endParaRPr lang="en-US"/>
          </a:p>
        </p:txBody>
      </p:sp>
    </p:spTree>
    <p:extLst>
      <p:ext uri="{BB962C8B-B14F-4D97-AF65-F5344CB8AC3E}">
        <p14:creationId xmlns:p14="http://schemas.microsoft.com/office/powerpoint/2010/main" val="1470518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iaasb.org/publications/isa-570-revised-2024-going-concern"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iaasb.org/publications/isa-570-revised-2024-going-concern"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9F04E68-ACE0-C80E-5ACA-834158713B5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100" b="1" kern="1200" dirty="0" err="1">
                <a:solidFill>
                  <a:srgbClr val="FFFFFF"/>
                </a:solidFill>
                <a:latin typeface="+mj-lt"/>
                <a:ea typeface="+mj-ea"/>
                <a:cs typeface="+mj-cs"/>
              </a:rPr>
              <a:t>Обзор</a:t>
            </a:r>
            <a:r>
              <a:rPr lang="en-US" sz="4100" b="1" kern="1200" dirty="0">
                <a:solidFill>
                  <a:srgbClr val="FFFFFF"/>
                </a:solidFill>
                <a:latin typeface="+mj-lt"/>
                <a:ea typeface="+mj-ea"/>
                <a:cs typeface="+mj-cs"/>
              </a:rPr>
              <a:t> </a:t>
            </a:r>
            <a:r>
              <a:rPr lang="en-US" sz="4100" b="1" kern="1200" dirty="0" err="1">
                <a:solidFill>
                  <a:srgbClr val="FFFFFF"/>
                </a:solidFill>
                <a:latin typeface="+mj-lt"/>
                <a:ea typeface="+mj-ea"/>
                <a:cs typeface="+mj-cs"/>
              </a:rPr>
              <a:t>неавторизованных</a:t>
            </a:r>
            <a:r>
              <a:rPr lang="en-US" sz="4100" b="1" kern="1200" dirty="0">
                <a:solidFill>
                  <a:srgbClr val="FFFFFF"/>
                </a:solidFill>
                <a:latin typeface="+mj-lt"/>
                <a:ea typeface="+mj-ea"/>
                <a:cs typeface="+mj-cs"/>
              </a:rPr>
              <a:t> </a:t>
            </a:r>
            <a:r>
              <a:rPr lang="en-US" sz="4100" b="1" kern="1200" dirty="0" err="1">
                <a:solidFill>
                  <a:srgbClr val="FFFFFF"/>
                </a:solidFill>
                <a:latin typeface="+mj-lt"/>
                <a:ea typeface="+mj-ea"/>
                <a:cs typeface="+mj-cs"/>
              </a:rPr>
              <a:t>материалов</a:t>
            </a:r>
            <a:r>
              <a:rPr lang="en-US" sz="4100" b="1" kern="1200" dirty="0">
                <a:solidFill>
                  <a:srgbClr val="FFFFFF"/>
                </a:solidFill>
                <a:latin typeface="+mj-lt"/>
                <a:ea typeface="+mj-ea"/>
                <a:cs typeface="+mj-cs"/>
              </a:rPr>
              <a:t> IAASB:</a:t>
            </a:r>
            <a:br>
              <a:rPr lang="en-US" sz="4100" b="1" kern="1200" dirty="0">
                <a:solidFill>
                  <a:srgbClr val="FFFFFF"/>
                </a:solidFill>
                <a:latin typeface="+mj-lt"/>
                <a:ea typeface="+mj-ea"/>
                <a:cs typeface="+mj-cs"/>
              </a:rPr>
            </a:br>
            <a:r>
              <a:rPr lang="en-US" sz="4100" b="1" kern="1200" dirty="0" err="1">
                <a:solidFill>
                  <a:srgbClr val="FFFFFF"/>
                </a:solidFill>
                <a:latin typeface="+mj-lt"/>
                <a:ea typeface="+mj-ea"/>
                <a:cs typeface="+mj-cs"/>
              </a:rPr>
              <a:t>Отражение</a:t>
            </a:r>
            <a:r>
              <a:rPr lang="en-US" sz="4100" b="1" kern="1200" dirty="0">
                <a:solidFill>
                  <a:srgbClr val="FFFFFF"/>
                </a:solidFill>
                <a:latin typeface="+mj-lt"/>
                <a:ea typeface="+mj-ea"/>
                <a:cs typeface="+mj-cs"/>
              </a:rPr>
              <a:t> в </a:t>
            </a:r>
            <a:r>
              <a:rPr lang="en-US" sz="4100" b="1" kern="1200" dirty="0" err="1">
                <a:solidFill>
                  <a:srgbClr val="FFFFFF"/>
                </a:solidFill>
                <a:latin typeface="+mj-lt"/>
                <a:ea typeface="+mj-ea"/>
                <a:cs typeface="+mj-cs"/>
              </a:rPr>
              <a:t>аудиторском</a:t>
            </a:r>
            <a:r>
              <a:rPr lang="en-US" sz="4100" b="1" kern="1200" dirty="0">
                <a:solidFill>
                  <a:srgbClr val="FFFFFF"/>
                </a:solidFill>
                <a:latin typeface="+mj-lt"/>
                <a:ea typeface="+mj-ea"/>
                <a:cs typeface="+mj-cs"/>
              </a:rPr>
              <a:t> </a:t>
            </a:r>
            <a:r>
              <a:rPr lang="en-US" sz="4100" b="1" kern="1200" dirty="0" err="1">
                <a:solidFill>
                  <a:srgbClr val="FFFFFF"/>
                </a:solidFill>
                <a:latin typeface="+mj-lt"/>
                <a:ea typeface="+mj-ea"/>
                <a:cs typeface="+mj-cs"/>
              </a:rPr>
              <a:t>заключении</a:t>
            </a:r>
            <a:r>
              <a:rPr lang="en-US" sz="4100" b="1" kern="1200" dirty="0">
                <a:solidFill>
                  <a:srgbClr val="FFFFFF"/>
                </a:solidFill>
                <a:latin typeface="+mj-lt"/>
                <a:ea typeface="+mj-ea"/>
                <a:cs typeface="+mj-cs"/>
              </a:rPr>
              <a:t> </a:t>
            </a:r>
            <a:r>
              <a:rPr lang="en-US" sz="4100" b="1" kern="1200" dirty="0" err="1">
                <a:solidFill>
                  <a:srgbClr val="FFFFFF"/>
                </a:solidFill>
                <a:latin typeface="+mj-lt"/>
                <a:ea typeface="+mj-ea"/>
                <a:cs typeface="+mj-cs"/>
              </a:rPr>
              <a:t>вопросов</a:t>
            </a:r>
            <a:r>
              <a:rPr lang="en-US" sz="4100" b="1" kern="1200" dirty="0">
                <a:solidFill>
                  <a:srgbClr val="FFFFFF"/>
                </a:solidFill>
                <a:latin typeface="+mj-lt"/>
                <a:ea typeface="+mj-ea"/>
                <a:cs typeface="+mj-cs"/>
              </a:rPr>
              <a:t> о</a:t>
            </a:r>
            <a:br>
              <a:rPr lang="en-US" sz="4100" b="1" kern="1200" dirty="0">
                <a:solidFill>
                  <a:srgbClr val="FFFFFF"/>
                </a:solidFill>
                <a:latin typeface="+mj-lt"/>
                <a:ea typeface="+mj-ea"/>
                <a:cs typeface="+mj-cs"/>
              </a:rPr>
            </a:br>
            <a:r>
              <a:rPr lang="en-US" sz="4100" b="1" kern="1200" dirty="0" err="1">
                <a:solidFill>
                  <a:srgbClr val="FFFFFF"/>
                </a:solidFill>
                <a:latin typeface="+mj-lt"/>
                <a:ea typeface="+mj-ea"/>
                <a:cs typeface="+mj-cs"/>
              </a:rPr>
              <a:t>непрерывности</a:t>
            </a:r>
            <a:r>
              <a:rPr lang="en-US" sz="4100" b="1" kern="1200" dirty="0">
                <a:solidFill>
                  <a:srgbClr val="FFFFFF"/>
                </a:solidFill>
                <a:latin typeface="+mj-lt"/>
                <a:ea typeface="+mj-ea"/>
                <a:cs typeface="+mj-cs"/>
              </a:rPr>
              <a:t> </a:t>
            </a:r>
            <a:r>
              <a:rPr lang="en-US" sz="4100" b="1" kern="1200" dirty="0" err="1">
                <a:solidFill>
                  <a:srgbClr val="FFFFFF"/>
                </a:solidFill>
                <a:latin typeface="+mj-lt"/>
                <a:ea typeface="+mj-ea"/>
                <a:cs typeface="+mj-cs"/>
              </a:rPr>
              <a:t>деятельности</a:t>
            </a:r>
            <a:r>
              <a:rPr lang="en-US" sz="4100" b="1" kern="1200" dirty="0">
                <a:solidFill>
                  <a:srgbClr val="FFFFFF"/>
                </a:solidFill>
                <a:latin typeface="+mj-lt"/>
                <a:ea typeface="+mj-ea"/>
                <a:cs typeface="+mj-cs"/>
              </a:rPr>
              <a:t>.</a:t>
            </a:r>
          </a:p>
        </p:txBody>
      </p:sp>
      <p:sp>
        <p:nvSpPr>
          <p:cNvPr id="3" name="Text Placeholder 2">
            <a:extLst>
              <a:ext uri="{FF2B5EF4-FFF2-40B4-BE49-F238E27FC236}">
                <a16:creationId xmlns:a16="http://schemas.microsoft.com/office/drawing/2014/main" id="{4E175EB9-FBFF-7045-5F24-8039CDB6589E}"/>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r>
              <a:rPr lang="en-US" b="1" kern="1200" dirty="0" err="1">
                <a:solidFill>
                  <a:schemeClr val="tx1"/>
                </a:solidFill>
                <a:latin typeface="+mn-lt"/>
                <a:ea typeface="+mn-ea"/>
                <a:cs typeface="+mn-cs"/>
              </a:rPr>
              <a:t>Комиссия</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по</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экспертизе</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проектов</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международных</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стандартов</a:t>
            </a:r>
            <a:r>
              <a:rPr lang="en-US" b="1" kern="1200" dirty="0">
                <a:solidFill>
                  <a:schemeClr val="tx1"/>
                </a:solidFill>
                <a:latin typeface="+mn-lt"/>
                <a:ea typeface="+mn-ea"/>
                <a:cs typeface="+mn-cs"/>
              </a:rPr>
              <a:t> </a:t>
            </a:r>
            <a:r>
              <a:rPr lang="en-US" b="1" kern="1200" dirty="0" err="1">
                <a:solidFill>
                  <a:schemeClr val="tx1"/>
                </a:solidFill>
                <a:latin typeface="+mn-lt"/>
                <a:ea typeface="+mn-ea"/>
                <a:cs typeface="+mn-cs"/>
              </a:rPr>
              <a:t>аудита</a:t>
            </a:r>
            <a:r>
              <a:rPr lang="en-US" b="1" kern="1200" dirty="0">
                <a:solidFill>
                  <a:schemeClr val="tx1"/>
                </a:solidFill>
                <a:latin typeface="+mn-lt"/>
                <a:ea typeface="+mn-ea"/>
                <a:cs typeface="+mn-cs"/>
              </a:rPr>
              <a:t> ЕГБА</a:t>
            </a:r>
          </a:p>
          <a:p>
            <a:r>
              <a:rPr lang="en-US" b="1" kern="1200" dirty="0">
                <a:solidFill>
                  <a:schemeClr val="tx1"/>
                </a:solidFill>
                <a:latin typeface="+mn-lt"/>
                <a:ea typeface="+mn-ea"/>
                <a:cs typeface="+mn-cs"/>
              </a:rPr>
              <a:t>12 </a:t>
            </a:r>
            <a:r>
              <a:rPr lang="en-US" b="1" kern="1200" dirty="0" err="1">
                <a:solidFill>
                  <a:schemeClr val="tx1"/>
                </a:solidFill>
                <a:latin typeface="+mn-lt"/>
                <a:ea typeface="+mn-ea"/>
                <a:cs typeface="+mn-cs"/>
              </a:rPr>
              <a:t>декабря</a:t>
            </a:r>
            <a:r>
              <a:rPr lang="en-US" b="1" kern="1200" dirty="0">
                <a:solidFill>
                  <a:schemeClr val="tx1"/>
                </a:solidFill>
                <a:latin typeface="+mn-lt"/>
                <a:ea typeface="+mn-ea"/>
                <a:cs typeface="+mn-cs"/>
              </a:rPr>
              <a:t> 2025 </a:t>
            </a:r>
            <a:r>
              <a:rPr lang="en-US" b="1" kern="1200" dirty="0" err="1">
                <a:solidFill>
                  <a:schemeClr val="tx1"/>
                </a:solidFill>
                <a:latin typeface="+mn-lt"/>
                <a:ea typeface="+mn-ea"/>
                <a:cs typeface="+mn-cs"/>
              </a:rPr>
              <a:t>года</a:t>
            </a:r>
            <a:endParaRPr lang="en-US" b="1" kern="1200" dirty="0">
              <a:solidFill>
                <a:schemeClr val="tx1"/>
              </a:solidFill>
              <a:latin typeface="+mn-lt"/>
              <a:ea typeface="+mn-ea"/>
              <a:cs typeface="+mn-cs"/>
            </a:endParaRPr>
          </a:p>
        </p:txBody>
      </p:sp>
    </p:spTree>
    <p:extLst>
      <p:ext uri="{BB962C8B-B14F-4D97-AF65-F5344CB8AC3E}">
        <p14:creationId xmlns:p14="http://schemas.microsoft.com/office/powerpoint/2010/main" val="120037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8F2F5D-E5AF-4B2A-C116-0173BE550FD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b="1" kern="1200">
                <a:solidFill>
                  <a:srgbClr val="FFFFFF"/>
                </a:solidFill>
                <a:latin typeface="+mj-lt"/>
                <a:ea typeface="+mj-ea"/>
                <a:cs typeface="+mj-cs"/>
              </a:rPr>
              <a:t>Содержание</a:t>
            </a:r>
          </a:p>
        </p:txBody>
      </p:sp>
      <p:graphicFrame>
        <p:nvGraphicFramePr>
          <p:cNvPr id="5" name="Table 4">
            <a:extLst>
              <a:ext uri="{FF2B5EF4-FFF2-40B4-BE49-F238E27FC236}">
                <a16:creationId xmlns:a16="http://schemas.microsoft.com/office/drawing/2014/main" id="{47F21DD0-67F8-E058-9B74-D188EAD0387D}"/>
              </a:ext>
            </a:extLst>
          </p:cNvPr>
          <p:cNvGraphicFramePr>
            <a:graphicFrameLocks noGrp="1"/>
          </p:cNvGraphicFramePr>
          <p:nvPr>
            <p:extLst>
              <p:ext uri="{D42A27DB-BD31-4B8C-83A1-F6EECF244321}">
                <p14:modId xmlns:p14="http://schemas.microsoft.com/office/powerpoint/2010/main" val="4242693272"/>
              </p:ext>
              <p:ext uri="{E7BDC344-281C-4309-B0C6-D0EE65EED2A8}">
                <p202:designPr xmlns:p202="http://schemas.microsoft.com/office/powerpoint/2020/02/main" xmlns="">
                  <p202:designTagLst>
                    <p202:designTag name="ARCH:1:CLS" val="StackedSequentialRowTable"/>
                  </p202:designTagLst>
                </p202:designPr>
              </p:ext>
            </p:extLst>
          </p:nvPr>
        </p:nvGraphicFramePr>
        <p:xfrm>
          <a:off x="827976" y="2133544"/>
          <a:ext cx="10536047" cy="4316540"/>
        </p:xfrm>
        <a:graphic>
          <a:graphicData uri="http://schemas.openxmlformats.org/drawingml/2006/table">
            <a:tbl>
              <a:tblPr bandRow="1">
                <a:noFill/>
                <a:tableStyleId>{5C22544A-7EE6-4342-B048-85BDC9FD1C3A}</a:tableStyleId>
              </a:tblPr>
              <a:tblGrid>
                <a:gridCol w="2215530">
                  <a:extLst>
                    <a:ext uri="{9D8B030D-6E8A-4147-A177-3AD203B41FA5}">
                      <a16:colId xmlns:a16="http://schemas.microsoft.com/office/drawing/2014/main" val="4218306942"/>
                    </a:ext>
                  </a:extLst>
                </a:gridCol>
                <a:gridCol w="8320517">
                  <a:extLst>
                    <a:ext uri="{9D8B030D-6E8A-4147-A177-3AD203B41FA5}">
                      <a16:colId xmlns:a16="http://schemas.microsoft.com/office/drawing/2014/main" val="307709361"/>
                    </a:ext>
                  </a:extLst>
                </a:gridCol>
              </a:tblGrid>
              <a:tr h="823532">
                <a:tc>
                  <a:txBody>
                    <a:bodyPr/>
                    <a:lstStyle/>
                    <a:p>
                      <a:pPr algn="ctr">
                        <a:buNone/>
                      </a:pPr>
                      <a:r>
                        <a:rPr lang="en-US" sz="3300" b="1" cap="none" spc="0">
                          <a:solidFill>
                            <a:schemeClr val="tx1"/>
                          </a:solidFill>
                        </a:rPr>
                        <a:t>01</a:t>
                      </a: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solidFill>
                      <a:schemeClr val="accent1">
                        <a:lumMod val="20000"/>
                        <a:lumOff val="80000"/>
                      </a:schemeClr>
                    </a:solidFill>
                  </a:tcPr>
                </a:tc>
                <a:tc>
                  <a:txBody>
                    <a:bodyPr/>
                    <a:lstStyle/>
                    <a:p>
                      <a:pPr algn="l">
                        <a:buNone/>
                      </a:pPr>
                      <a:r>
                        <a:rPr lang="ru-RU" sz="2100" b="0" cap="none" spc="0" dirty="0">
                          <a:solidFill>
                            <a:schemeClr val="tx1"/>
                          </a:solidFill>
                        </a:rPr>
                        <a:t>Общая информация об МСА 570, пересмотренного в 2024 году</a:t>
                      </a:r>
                      <a:endParaRPr lang="en-US" sz="2100" b="0" cap="none" spc="0" dirty="0">
                        <a:solidFill>
                          <a:schemeClr val="tx1"/>
                        </a:solidFill>
                      </a:endParaRP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noFill/>
                  </a:tcPr>
                </a:tc>
                <a:extLst>
                  <a:ext uri="{0D108BD9-81ED-4DB2-BD59-A6C34878D82A}">
                    <a16:rowId xmlns:a16="http://schemas.microsoft.com/office/drawing/2014/main" val="3288716244"/>
                  </a:ext>
                </a:extLst>
              </a:tr>
              <a:tr h="823532">
                <a:tc>
                  <a:txBody>
                    <a:bodyPr/>
                    <a:lstStyle/>
                    <a:p>
                      <a:pPr algn="ctr">
                        <a:buNone/>
                      </a:pPr>
                      <a:r>
                        <a:rPr lang="en-US" sz="3300" b="1" cap="none" spc="0" dirty="0">
                          <a:solidFill>
                            <a:schemeClr val="tx1"/>
                          </a:solidFill>
                        </a:rPr>
                        <a:t>02</a:t>
                      </a: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solidFill>
                      <a:schemeClr val="accent1">
                        <a:lumMod val="20000"/>
                        <a:lumOff val="80000"/>
                      </a:schemeClr>
                    </a:solidFill>
                  </a:tcPr>
                </a:tc>
                <a:tc>
                  <a:txBody>
                    <a:bodyPr/>
                    <a:lstStyle/>
                    <a:p>
                      <a:pPr algn="l">
                        <a:buNone/>
                      </a:pPr>
                      <a:r>
                        <a:rPr lang="ru-RU" sz="2100" b="0" cap="none" spc="0" dirty="0">
                          <a:solidFill>
                            <a:schemeClr val="tx1"/>
                          </a:solidFill>
                        </a:rPr>
                        <a:t>Новая терминология «Существенная неопределенность связанная с непрерывности деятельности»</a:t>
                      </a:r>
                      <a:endParaRPr lang="en-US" sz="2100" b="0" cap="none" spc="0" dirty="0">
                        <a:solidFill>
                          <a:schemeClr val="tx1"/>
                        </a:solidFill>
                      </a:endParaRP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noFill/>
                  </a:tcPr>
                </a:tc>
                <a:extLst>
                  <a:ext uri="{0D108BD9-81ED-4DB2-BD59-A6C34878D82A}">
                    <a16:rowId xmlns:a16="http://schemas.microsoft.com/office/drawing/2014/main" val="3994703194"/>
                  </a:ext>
                </a:extLst>
              </a:tr>
              <a:tr h="823532">
                <a:tc>
                  <a:txBody>
                    <a:bodyPr/>
                    <a:lstStyle/>
                    <a:p>
                      <a:pPr algn="ctr">
                        <a:buNone/>
                      </a:pPr>
                      <a:r>
                        <a:rPr lang="en-US" sz="3300" b="1" cap="none" spc="0" dirty="0">
                          <a:solidFill>
                            <a:schemeClr val="tx1"/>
                          </a:solidFill>
                        </a:rPr>
                        <a:t>03</a:t>
                      </a: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solidFill>
                      <a:schemeClr val="accent1">
                        <a:lumMod val="20000"/>
                        <a:lumOff val="80000"/>
                      </a:schemeClr>
                    </a:solidFill>
                  </a:tcPr>
                </a:tc>
                <a:tc>
                  <a:txBody>
                    <a:bodyPr/>
                    <a:lstStyle/>
                    <a:p>
                      <a:pPr algn="l">
                        <a:buNone/>
                      </a:pPr>
                      <a:r>
                        <a:rPr lang="ru-RU" sz="2100" b="0" cap="none" spc="0" dirty="0">
                          <a:solidFill>
                            <a:schemeClr val="tx1"/>
                          </a:solidFill>
                        </a:rPr>
                        <a:t>Периоды для рассмотрения непрерывности деятельности</a:t>
                      </a:r>
                      <a:endParaRPr lang="en-US" sz="2100" b="0" cap="none" spc="0" dirty="0">
                        <a:solidFill>
                          <a:schemeClr val="tx1"/>
                        </a:solidFill>
                      </a:endParaRP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noFill/>
                  </a:tcPr>
                </a:tc>
                <a:extLst>
                  <a:ext uri="{0D108BD9-81ED-4DB2-BD59-A6C34878D82A}">
                    <a16:rowId xmlns:a16="http://schemas.microsoft.com/office/drawing/2014/main" val="1970070078"/>
                  </a:ext>
                </a:extLst>
              </a:tr>
              <a:tr h="823532">
                <a:tc>
                  <a:txBody>
                    <a:bodyPr/>
                    <a:lstStyle/>
                    <a:p>
                      <a:pPr algn="ctr">
                        <a:buNone/>
                      </a:pPr>
                      <a:r>
                        <a:rPr lang="en-US" sz="3300" b="1" cap="none" spc="0" dirty="0">
                          <a:solidFill>
                            <a:schemeClr val="tx1"/>
                          </a:solidFill>
                        </a:rPr>
                        <a:t>04</a:t>
                      </a: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solidFill>
                      <a:schemeClr val="accent1">
                        <a:lumMod val="20000"/>
                        <a:lumOff val="80000"/>
                      </a:schemeClr>
                    </a:solidFill>
                  </a:tcPr>
                </a:tc>
                <a:tc>
                  <a:txBody>
                    <a:bodyPr/>
                    <a:lstStyle/>
                    <a:p>
                      <a:pPr algn="l">
                        <a:buNone/>
                      </a:pPr>
                      <a:r>
                        <a:rPr lang="ru-RU" sz="2100" b="0" cap="none" spc="0" dirty="0">
                          <a:solidFill>
                            <a:schemeClr val="tx1"/>
                          </a:solidFill>
                        </a:rPr>
                        <a:t>Оценка допущений руководства и планов руководства</a:t>
                      </a:r>
                      <a:endParaRPr lang="en-US" sz="2100" b="0" cap="none" spc="0" dirty="0">
                        <a:solidFill>
                          <a:schemeClr val="tx1"/>
                        </a:solidFill>
                      </a:endParaRP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noFill/>
                  </a:tcPr>
                </a:tc>
                <a:extLst>
                  <a:ext uri="{0D108BD9-81ED-4DB2-BD59-A6C34878D82A}">
                    <a16:rowId xmlns:a16="http://schemas.microsoft.com/office/drawing/2014/main" val="1901025089"/>
                  </a:ext>
                </a:extLst>
              </a:tr>
              <a:tr h="823532">
                <a:tc>
                  <a:txBody>
                    <a:bodyPr/>
                    <a:lstStyle/>
                    <a:p>
                      <a:pPr algn="ctr">
                        <a:buNone/>
                      </a:pPr>
                      <a:r>
                        <a:rPr lang="en-US" sz="3300" b="1" cap="none" spc="0">
                          <a:solidFill>
                            <a:schemeClr val="tx1"/>
                          </a:solidFill>
                        </a:rPr>
                        <a:t>05</a:t>
                      </a: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solidFill>
                      <a:schemeClr val="accent1">
                        <a:lumMod val="20000"/>
                        <a:lumOff val="80000"/>
                      </a:schemeClr>
                    </a:solidFill>
                  </a:tcPr>
                </a:tc>
                <a:tc>
                  <a:txBody>
                    <a:bodyPr/>
                    <a:lstStyle/>
                    <a:p>
                      <a:pPr algn="l">
                        <a:buNone/>
                      </a:pPr>
                      <a:r>
                        <a:rPr lang="ru-RU" sz="2100" b="0" cap="none" spc="0" dirty="0">
                          <a:solidFill>
                            <a:schemeClr val="tx1"/>
                          </a:solidFill>
                        </a:rPr>
                        <a:t>Новый раздел аудиторского отчета в отношении непрерывности деятельности</a:t>
                      </a:r>
                      <a:endParaRPr lang="en-US" sz="2100" b="0" cap="none" spc="0" dirty="0">
                        <a:solidFill>
                          <a:schemeClr val="tx1"/>
                        </a:solidFill>
                      </a:endParaRPr>
                    </a:p>
                  </a:txBody>
                  <a:tcPr marL="141446" marR="141446" marT="141446" marB="141446" anchor="ctr">
                    <a:lnL w="12700" cmpd="sng">
                      <a:noFill/>
                      <a:prstDash val="solid"/>
                    </a:lnL>
                    <a:lnR w="12700" cmpd="sng">
                      <a:noFill/>
                      <a:prstDash val="solid"/>
                    </a:lnR>
                    <a:lnT w="6350" cap="flat" cmpd="sng" algn="ctr">
                      <a:solidFill>
                        <a:schemeClr val="accent1"/>
                      </a:solidFill>
                      <a:prstDash val="solid"/>
                    </a:lnT>
                    <a:lnB w="6350" cap="flat" cmpd="sng" algn="ctr">
                      <a:solidFill>
                        <a:schemeClr val="accent1"/>
                      </a:solidFill>
                      <a:prstDash val="solid"/>
                    </a:lnB>
                    <a:noFill/>
                  </a:tcPr>
                </a:tc>
                <a:extLst>
                  <a:ext uri="{0D108BD9-81ED-4DB2-BD59-A6C34878D82A}">
                    <a16:rowId xmlns:a16="http://schemas.microsoft.com/office/drawing/2014/main" val="2062514224"/>
                  </a:ext>
                </a:extLst>
              </a:tr>
            </a:tbl>
          </a:graphicData>
        </a:graphic>
      </p:graphicFrame>
    </p:spTree>
    <p:extLst>
      <p:ext uri="{BB962C8B-B14F-4D97-AF65-F5344CB8AC3E}">
        <p14:creationId xmlns:p14="http://schemas.microsoft.com/office/powerpoint/2010/main" val="42449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CEEA6B-B71F-2901-4194-7FCAF2F67C1E}"/>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3258FBF-B671-980D-9E52-79768A72EE14}"/>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3400" b="1" kern="1200">
                <a:solidFill>
                  <a:srgbClr val="FFFFFF"/>
                </a:solidFill>
                <a:latin typeface="+mj-lt"/>
                <a:ea typeface="+mj-ea"/>
                <a:cs typeface="+mj-cs"/>
              </a:rPr>
              <a:t>01. Общая информация: МСА 570 </a:t>
            </a:r>
          </a:p>
        </p:txBody>
      </p:sp>
      <p:sp>
        <p:nvSpPr>
          <p:cNvPr id="3" name="TextBox 2">
            <a:extLst>
              <a:ext uri="{FF2B5EF4-FFF2-40B4-BE49-F238E27FC236}">
                <a16:creationId xmlns:a16="http://schemas.microsoft.com/office/drawing/2014/main" id="{237E6A40-5B76-FA15-644E-CAA80BECC2D4}"/>
              </a:ext>
            </a:extLst>
          </p:cNvPr>
          <p:cNvSpPr txBox="1"/>
          <p:nvPr/>
        </p:nvSpPr>
        <p:spPr>
          <a:xfrm>
            <a:off x="4441371" y="478712"/>
            <a:ext cx="7293426" cy="6186309"/>
          </a:xfrm>
          <a:prstGeom prst="rect">
            <a:avLst/>
          </a:prstGeom>
          <a:noFill/>
        </p:spPr>
        <p:txBody>
          <a:bodyPr wrap="square" rtlCol="0">
            <a:spAutoFit/>
          </a:bodyPr>
          <a:lstStyle/>
          <a:p>
            <a:pPr fontAlgn="t"/>
            <a:r>
              <a:rPr lang="ru-RU" sz="2100" dirty="0"/>
              <a:t>Этот пересмотренный стандарт является ответом на корпоративные банкротства, которые вызвали вопросы относительно ответственности аудиторов, и значительно улучшает работу аудиторов по оценке руководства способности организации продолжать свою деятельность в качестве действующего предприятия. Пересмотренный стандарт также повысит согласованность аудиторской практики и укрепит прозрачность за счет последовательного обмена информацией и отчетности аудиторов по вопросам, связанным с непрерывностью деятельности.</a:t>
            </a:r>
          </a:p>
          <a:p>
            <a:pPr fontAlgn="t"/>
            <a:r>
              <a:rPr lang="ru-RU" sz="2100" b="1" dirty="0"/>
              <a:t>Стандарт ISA 570 (пересмотренный в 2024 г.), </a:t>
            </a:r>
            <a:r>
              <a:rPr lang="ru-RU" sz="2100" b="1" i="1" dirty="0"/>
              <a:t>«Непрерывность деятельности»</a:t>
            </a:r>
            <a:r>
              <a:rPr lang="ru-RU" sz="2100" b="1" dirty="0"/>
              <a:t> , вступает в силу для аудита финансовой отчетности за периоды, начинающиеся 15 декабря 2026 года или позднее.</a:t>
            </a:r>
            <a:endParaRPr lang="ru-RU" sz="2100" dirty="0"/>
          </a:p>
          <a:p>
            <a:endParaRPr lang="ru-RU" sz="2100" dirty="0"/>
          </a:p>
          <a:p>
            <a:r>
              <a:rPr lang="en-US" sz="2100" dirty="0">
                <a:hlinkClick r:id="rId2"/>
              </a:rPr>
              <a:t>https://www.iaasb.org/publications/isa-570-revised-2024-going-concern</a:t>
            </a:r>
            <a:endParaRPr lang="ru-RU" sz="2100" dirty="0"/>
          </a:p>
          <a:p>
            <a:endParaRPr lang="en-US" dirty="0"/>
          </a:p>
        </p:txBody>
      </p:sp>
    </p:spTree>
    <p:extLst>
      <p:ext uri="{BB962C8B-B14F-4D97-AF65-F5344CB8AC3E}">
        <p14:creationId xmlns:p14="http://schemas.microsoft.com/office/powerpoint/2010/main" val="339358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CEEA6B-B71F-2901-4194-7FCAF2F67C1E}"/>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3258FBF-B671-980D-9E52-79768A72EE14}"/>
              </a:ext>
            </a:extLst>
          </p:cNvPr>
          <p:cNvSpPr>
            <a:spLocks noGrp="1"/>
          </p:cNvSpPr>
          <p:nvPr>
            <p:ph type="title"/>
          </p:nvPr>
        </p:nvSpPr>
        <p:spPr>
          <a:xfrm>
            <a:off x="660041" y="2767106"/>
            <a:ext cx="2880828" cy="3071906"/>
          </a:xfrm>
        </p:spPr>
        <p:txBody>
          <a:bodyPr vert="horz" lIns="91440" tIns="45720" rIns="91440" bIns="45720" rtlCol="0" anchor="t">
            <a:normAutofit fontScale="90000"/>
          </a:bodyPr>
          <a:lstStyle/>
          <a:p>
            <a:r>
              <a:rPr lang="en-US" sz="3400" b="1" kern="1200" dirty="0">
                <a:solidFill>
                  <a:srgbClr val="FFFFFF"/>
                </a:solidFill>
                <a:latin typeface="+mj-lt"/>
                <a:ea typeface="+mj-ea"/>
                <a:cs typeface="+mj-cs"/>
              </a:rPr>
              <a:t>0</a:t>
            </a:r>
            <a:r>
              <a:rPr lang="ru-RU" sz="3400" b="1" kern="1200" dirty="0">
                <a:solidFill>
                  <a:srgbClr val="FFFFFF"/>
                </a:solidFill>
                <a:latin typeface="+mj-lt"/>
                <a:ea typeface="+mj-ea"/>
                <a:cs typeface="+mj-cs"/>
              </a:rPr>
              <a:t>2</a:t>
            </a:r>
            <a:r>
              <a:rPr lang="en-US" sz="3400" b="1" kern="1200" dirty="0">
                <a:solidFill>
                  <a:srgbClr val="FFFFFF"/>
                </a:solidFill>
                <a:latin typeface="+mj-lt"/>
                <a:ea typeface="+mj-ea"/>
                <a:cs typeface="+mj-cs"/>
              </a:rPr>
              <a:t>. </a:t>
            </a:r>
            <a:r>
              <a:rPr lang="ru-RU" sz="3100" b="1" cap="none" spc="0" dirty="0">
                <a:solidFill>
                  <a:schemeClr val="bg1"/>
                </a:solidFill>
              </a:rPr>
              <a:t>Новая терминология «Существенная неопределенность связанная с непрерывности деятельности»</a:t>
            </a:r>
            <a:br>
              <a:rPr lang="en-US" sz="3100" b="1" cap="none" spc="0" dirty="0">
                <a:solidFill>
                  <a:schemeClr val="bg1"/>
                </a:solidFill>
              </a:rPr>
            </a:br>
            <a:endParaRPr lang="en-US" sz="3100" b="1" kern="1200" dirty="0">
              <a:solidFill>
                <a:schemeClr val="bg1"/>
              </a:solidFill>
              <a:latin typeface="+mj-lt"/>
              <a:ea typeface="+mj-ea"/>
              <a:cs typeface="+mj-cs"/>
            </a:endParaRPr>
          </a:p>
        </p:txBody>
      </p:sp>
      <p:sp>
        <p:nvSpPr>
          <p:cNvPr id="3" name="TextBox 2">
            <a:extLst>
              <a:ext uri="{FF2B5EF4-FFF2-40B4-BE49-F238E27FC236}">
                <a16:creationId xmlns:a16="http://schemas.microsoft.com/office/drawing/2014/main" id="{237E6A40-5B76-FA15-644E-CAA80BECC2D4}"/>
              </a:ext>
            </a:extLst>
          </p:cNvPr>
          <p:cNvSpPr txBox="1"/>
          <p:nvPr/>
        </p:nvSpPr>
        <p:spPr>
          <a:xfrm>
            <a:off x="4441371" y="478712"/>
            <a:ext cx="7293426" cy="5940088"/>
          </a:xfrm>
          <a:prstGeom prst="rect">
            <a:avLst/>
          </a:prstGeom>
          <a:noFill/>
        </p:spPr>
        <p:txBody>
          <a:bodyPr wrap="square" rtlCol="0">
            <a:spAutoFit/>
          </a:bodyPr>
          <a:lstStyle/>
          <a:p>
            <a:r>
              <a:rPr lang="en-US" sz="3200" dirty="0"/>
              <a:t>Material Uncertainty Related to Going Concern (“MURGC”) that explains the phrase </a:t>
            </a:r>
            <a:r>
              <a:rPr lang="en-US" sz="3200" i="1" dirty="0"/>
              <a:t>may cast significant doubt</a:t>
            </a:r>
            <a:r>
              <a:rPr lang="en-US" sz="3200" dirty="0"/>
              <a:t>.</a:t>
            </a:r>
          </a:p>
          <a:p>
            <a:endParaRPr lang="en-US" sz="3200" dirty="0"/>
          </a:p>
          <a:p>
            <a:r>
              <a:rPr lang="ru-RU" sz="3200" dirty="0"/>
              <a:t>Существенная неопределенность, связанная с непрерывностью деятельности («СННД»), которая объясняет эту фразу, может вызвать серьезные сомнения.</a:t>
            </a:r>
          </a:p>
          <a:p>
            <a:endParaRPr lang="ru-RU" sz="3200" dirty="0"/>
          </a:p>
          <a:p>
            <a:r>
              <a:rPr lang="en-US" sz="2100" dirty="0">
                <a:hlinkClick r:id="rId2"/>
              </a:rPr>
              <a:t>https://www.iaasb.org/publications/isa-570-revised-2024-going-concern</a:t>
            </a:r>
            <a:endParaRPr lang="ru-RU" sz="2100" dirty="0"/>
          </a:p>
          <a:p>
            <a:endParaRPr lang="en-US" dirty="0"/>
          </a:p>
        </p:txBody>
      </p:sp>
    </p:spTree>
    <p:extLst>
      <p:ext uri="{BB962C8B-B14F-4D97-AF65-F5344CB8AC3E}">
        <p14:creationId xmlns:p14="http://schemas.microsoft.com/office/powerpoint/2010/main" val="1235079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DB8835-237F-90B1-25A6-701CF2E4DC38}"/>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52D22D7-E655-2C27-D92E-4687ECCB0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1ECE4785-B612-89E0-6233-323414F8D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4BF3988F-8A32-9700-17C6-9E8599DDA0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A36066C5-C912-4E39-C866-D11C3B0866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9" name="Freeform: Shape 28">
            <a:extLst>
              <a:ext uri="{FF2B5EF4-FFF2-40B4-BE49-F238E27FC236}">
                <a16:creationId xmlns:a16="http://schemas.microsoft.com/office/drawing/2014/main" id="{B60F3B82-D55A-2BAC-5695-53C732ABF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A0DA05E-06F7-748B-0D44-19D1EF03BC26}"/>
              </a:ext>
            </a:extLst>
          </p:cNvPr>
          <p:cNvSpPr>
            <a:spLocks noGrp="1"/>
          </p:cNvSpPr>
          <p:nvPr>
            <p:ph type="title"/>
          </p:nvPr>
        </p:nvSpPr>
        <p:spPr>
          <a:xfrm>
            <a:off x="660041" y="2767106"/>
            <a:ext cx="2880828" cy="3071906"/>
          </a:xfrm>
        </p:spPr>
        <p:txBody>
          <a:bodyPr vert="horz" lIns="91440" tIns="45720" rIns="91440" bIns="45720" rtlCol="0" anchor="t">
            <a:normAutofit fontScale="90000"/>
          </a:bodyPr>
          <a:lstStyle/>
          <a:p>
            <a:r>
              <a:rPr lang="en-US" sz="3400" b="1" kern="1200" dirty="0">
                <a:solidFill>
                  <a:srgbClr val="FFFFFF"/>
                </a:solidFill>
                <a:latin typeface="+mj-lt"/>
                <a:ea typeface="+mj-ea"/>
                <a:cs typeface="+mj-cs"/>
              </a:rPr>
              <a:t>0</a:t>
            </a:r>
            <a:r>
              <a:rPr lang="ru-RU" sz="3400" b="1" dirty="0">
                <a:solidFill>
                  <a:srgbClr val="FFFFFF"/>
                </a:solidFill>
              </a:rPr>
              <a:t>3</a:t>
            </a:r>
            <a:r>
              <a:rPr lang="en-US" sz="3400" b="1" kern="1200" dirty="0">
                <a:solidFill>
                  <a:srgbClr val="FFFFFF"/>
                </a:solidFill>
                <a:latin typeface="+mj-lt"/>
                <a:ea typeface="+mj-ea"/>
                <a:cs typeface="+mj-cs"/>
              </a:rPr>
              <a:t>. </a:t>
            </a:r>
            <a:r>
              <a:rPr lang="ru-RU" sz="3200" b="1" cap="none" spc="0" dirty="0">
                <a:solidFill>
                  <a:schemeClr val="bg1"/>
                </a:solidFill>
              </a:rPr>
              <a:t>Периоды для рассмотрения непрерывности деятельности</a:t>
            </a:r>
            <a:br>
              <a:rPr lang="en-US" sz="3200" b="1" cap="none" spc="0" dirty="0">
                <a:solidFill>
                  <a:schemeClr val="bg1"/>
                </a:solidFill>
              </a:rPr>
            </a:br>
            <a:endParaRPr lang="en-US" sz="3100" b="1" kern="1200" dirty="0">
              <a:solidFill>
                <a:schemeClr val="bg1"/>
              </a:solidFill>
              <a:latin typeface="+mj-lt"/>
              <a:ea typeface="+mj-ea"/>
              <a:cs typeface="+mj-cs"/>
            </a:endParaRPr>
          </a:p>
        </p:txBody>
      </p:sp>
      <p:sp>
        <p:nvSpPr>
          <p:cNvPr id="3" name="TextBox 2">
            <a:extLst>
              <a:ext uri="{FF2B5EF4-FFF2-40B4-BE49-F238E27FC236}">
                <a16:creationId xmlns:a16="http://schemas.microsoft.com/office/drawing/2014/main" id="{01A493C4-5ADC-7E60-3201-395DB41BB31C}"/>
              </a:ext>
            </a:extLst>
          </p:cNvPr>
          <p:cNvSpPr txBox="1"/>
          <p:nvPr/>
        </p:nvSpPr>
        <p:spPr>
          <a:xfrm>
            <a:off x="4441371" y="478712"/>
            <a:ext cx="7293426" cy="5909310"/>
          </a:xfrm>
          <a:prstGeom prst="rect">
            <a:avLst/>
          </a:prstGeom>
          <a:noFill/>
        </p:spPr>
        <p:txBody>
          <a:bodyPr wrap="square" rtlCol="0">
            <a:spAutoFit/>
          </a:bodyPr>
          <a:lstStyle/>
          <a:p>
            <a:pPr lvl="0"/>
            <a:r>
              <a:rPr lang="en-US" sz="2400" dirty="0"/>
              <a:t>If management’s assessment of the entity’s ability to continue as a going concern covers less than twelve months from the date of approval of the financial statements as defined in ISA 560, the auditor shall request management to extend its assessment period to at least twelve months from that date.</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lvl="0"/>
            <a:r>
              <a:rPr lang="ru-RU" sz="2400" dirty="0"/>
              <a:t>Если оценка руководством непрерывности деятельности организации охватывает период менее двенадцати месяцев с даты утверждения финансовой отчетности, как определено в МСА 560, аудитор должен потребовать у руководства продлить период оценки минимум до двенадцати месяцев с этой даты.</a:t>
            </a:r>
            <a:endParaRPr kumimoji="0" lang="ru-RU"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2400" dirty="0">
              <a:solidFill>
                <a:prstClr val="black"/>
              </a:solidFill>
              <a:latin typeface="Aptos" panose="0211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Aptos" panose="02110004020202020204"/>
                <a:ea typeface="+mn-ea"/>
                <a:cs typeface="+mn-cs"/>
              </a:rPr>
              <a:t>(МСА 570, пересмотренный в 2024 г., параграф 21</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2736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63708C-7BB0-E1FC-AB71-7E61AF0DCAD5}"/>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9F5FCFD-490D-1BC2-9B1C-E00EE19B11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2038535B-16F3-8CB9-BF94-9FEAEEDA2A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DAF1C15D-7C04-EC44-64BF-795E26097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4458D62C-B4B1-4CE7-754F-0CD7E70B7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9" name="Freeform: Shape 28">
            <a:extLst>
              <a:ext uri="{FF2B5EF4-FFF2-40B4-BE49-F238E27FC236}">
                <a16:creationId xmlns:a16="http://schemas.microsoft.com/office/drawing/2014/main" id="{B0642152-8995-A58C-9623-D619F7212A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C51D5E8-69D4-FDF5-5E39-873E0881DD2B}"/>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3400" b="1" kern="1200" dirty="0">
                <a:solidFill>
                  <a:srgbClr val="FFFFFF"/>
                </a:solidFill>
                <a:latin typeface="+mj-lt"/>
                <a:ea typeface="+mj-ea"/>
                <a:cs typeface="+mj-cs"/>
              </a:rPr>
              <a:t>0</a:t>
            </a:r>
            <a:r>
              <a:rPr lang="ru-RU" sz="3400" b="1" kern="1200" dirty="0">
                <a:solidFill>
                  <a:srgbClr val="FFFFFF"/>
                </a:solidFill>
                <a:latin typeface="+mj-lt"/>
                <a:ea typeface="+mj-ea"/>
                <a:cs typeface="+mj-cs"/>
              </a:rPr>
              <a:t>4</a:t>
            </a:r>
            <a:r>
              <a:rPr lang="en-US" sz="3400" b="1" kern="1200" dirty="0">
                <a:solidFill>
                  <a:srgbClr val="FFFFFF"/>
                </a:solidFill>
                <a:latin typeface="+mj-lt"/>
                <a:ea typeface="+mj-ea"/>
                <a:cs typeface="+mj-cs"/>
              </a:rPr>
              <a:t>. </a:t>
            </a:r>
            <a:r>
              <a:rPr lang="ru-RU" sz="3400" b="1" kern="1200" dirty="0">
                <a:solidFill>
                  <a:srgbClr val="FFFFFF"/>
                </a:solidFill>
                <a:latin typeface="+mj-lt"/>
                <a:ea typeface="+mj-ea"/>
                <a:cs typeface="+mj-cs"/>
              </a:rPr>
              <a:t>Оценка допущений и планов руководства</a:t>
            </a:r>
            <a:br>
              <a:rPr lang="en-US" sz="3200" b="1" cap="none" spc="0" dirty="0">
                <a:solidFill>
                  <a:schemeClr val="bg1"/>
                </a:solidFill>
              </a:rPr>
            </a:br>
            <a:endParaRPr lang="en-US" sz="3100" b="1" kern="1200" dirty="0">
              <a:solidFill>
                <a:schemeClr val="bg1"/>
              </a:solidFill>
              <a:latin typeface="+mj-lt"/>
              <a:ea typeface="+mj-ea"/>
              <a:cs typeface="+mj-cs"/>
            </a:endParaRPr>
          </a:p>
        </p:txBody>
      </p:sp>
      <p:sp>
        <p:nvSpPr>
          <p:cNvPr id="3" name="TextBox 2">
            <a:extLst>
              <a:ext uri="{FF2B5EF4-FFF2-40B4-BE49-F238E27FC236}">
                <a16:creationId xmlns:a16="http://schemas.microsoft.com/office/drawing/2014/main" id="{B1F3E51F-B674-0819-EF1A-61CF11C81B21}"/>
              </a:ext>
            </a:extLst>
          </p:cNvPr>
          <p:cNvSpPr txBox="1"/>
          <p:nvPr/>
        </p:nvSpPr>
        <p:spPr>
          <a:xfrm>
            <a:off x="4441371" y="478712"/>
            <a:ext cx="7293426" cy="6555641"/>
          </a:xfrm>
          <a:prstGeom prst="rect">
            <a:avLst/>
          </a:prstGeom>
          <a:noFill/>
        </p:spPr>
        <p:txBody>
          <a:bodyPr wrap="square" rtlCol="0">
            <a:spAutoFit/>
          </a:bodyPr>
          <a:lstStyle/>
          <a:p>
            <a:pPr algn="just"/>
            <a:r>
              <a:rPr lang="ru-RU" b="1" dirty="0"/>
              <a:t>В стандарте теперь четко указано, что аудитор обязан разработать и выполнить процедуры оценки допущений руководства, включая существенные суждения, на которых основана оценка, независимо от того, были ли выявлены события или условия, которые могут вызвать серьезные сомнения в способности организации продолжать свою деятельность в качестве действующего предприятия.</a:t>
            </a:r>
          </a:p>
          <a:p>
            <a:pPr algn="just"/>
            <a:endParaRPr lang="ru-RU" b="1" dirty="0"/>
          </a:p>
          <a:p>
            <a:pPr algn="just"/>
            <a:r>
              <a:rPr lang="ru-RU" b="1" dirty="0"/>
              <a:t>Помимо повышения надежности аудиторских процедур по оценке метода, существенных допущений и данных, используемых в оценке руководства, пересмотренный стандарт уделяет дополнительное внимание оценке других существенных суждений, сделанных руководством в рамках его оценки. Это включает расширенные требования, касающиеся оценки планов руководства на будущие действия при наличии событий или условий, которые могут вызвать серьезные сомнения в способности организации продолжать свою деятельность в качестве действующего предприятия. Планы руководства могут включать такие действия, как ликвидация активов, поиск дополнительных источников финансирования, реструктуризация долга, сокращение расходов или увеличение капитала.</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0" normalizeH="0" baseline="0" noProof="0" dirty="0">
                <a:ln>
                  <a:noFill/>
                </a:ln>
                <a:solidFill>
                  <a:prstClr val="black"/>
                </a:solidFill>
                <a:effectLst/>
                <a:uLnTx/>
                <a:uFillTx/>
                <a:latin typeface="Aptos" panose="02110004020202020204"/>
                <a:ea typeface="+mn-ea"/>
                <a:cs typeface="+mn-cs"/>
              </a:rPr>
              <a:t>(МСА 570, пересмотренный в 2024 г.)</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74726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9391DC-9F76-EC76-C431-51BBA041E645}"/>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694DF72-BF98-3441-47B2-D21DC90FA0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BB2538DE-13DA-70F6-22FA-5E5F52C7B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A5BBA895-DE68-9A08-6339-67D276105F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A0BA380B-8D91-9600-641F-B5D2B79F0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9" name="Freeform: Shape 28">
            <a:extLst>
              <a:ext uri="{FF2B5EF4-FFF2-40B4-BE49-F238E27FC236}">
                <a16:creationId xmlns:a16="http://schemas.microsoft.com/office/drawing/2014/main" id="{18BE9C9A-C0CB-9919-CBFC-6A379F3512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7D53ACE-3516-4E4F-1344-A5EC494A83F4}"/>
              </a:ext>
            </a:extLst>
          </p:cNvPr>
          <p:cNvSpPr>
            <a:spLocks noGrp="1"/>
          </p:cNvSpPr>
          <p:nvPr>
            <p:ph type="title"/>
          </p:nvPr>
        </p:nvSpPr>
        <p:spPr>
          <a:xfrm>
            <a:off x="660041" y="2767106"/>
            <a:ext cx="2880828" cy="3071906"/>
          </a:xfrm>
        </p:spPr>
        <p:txBody>
          <a:bodyPr vert="horz" lIns="91440" tIns="45720" rIns="91440" bIns="45720" rtlCol="0" anchor="t">
            <a:normAutofit fontScale="90000"/>
          </a:bodyPr>
          <a:lstStyle/>
          <a:p>
            <a:r>
              <a:rPr lang="en-US" sz="3400" b="1" kern="1200" dirty="0">
                <a:solidFill>
                  <a:srgbClr val="FFFFFF"/>
                </a:solidFill>
                <a:latin typeface="+mj-lt"/>
                <a:ea typeface="+mj-ea"/>
                <a:cs typeface="+mj-cs"/>
              </a:rPr>
              <a:t>0</a:t>
            </a:r>
            <a:r>
              <a:rPr lang="ru-RU" sz="3400" b="1" kern="1200" dirty="0">
                <a:solidFill>
                  <a:srgbClr val="FFFFFF"/>
                </a:solidFill>
                <a:latin typeface="+mj-lt"/>
                <a:ea typeface="+mj-ea"/>
                <a:cs typeface="+mj-cs"/>
              </a:rPr>
              <a:t>6</a:t>
            </a:r>
            <a:r>
              <a:rPr lang="en-US" sz="3400" b="1" kern="1200" dirty="0">
                <a:solidFill>
                  <a:srgbClr val="FFFFFF"/>
                </a:solidFill>
                <a:latin typeface="+mj-lt"/>
                <a:ea typeface="+mj-ea"/>
                <a:cs typeface="+mj-cs"/>
              </a:rPr>
              <a:t>.</a:t>
            </a:r>
            <a:r>
              <a:rPr lang="en-US" sz="3400" b="1" kern="1200" dirty="0">
                <a:solidFill>
                  <a:schemeClr val="bg1"/>
                </a:solidFill>
                <a:latin typeface="+mj-lt"/>
                <a:ea typeface="+mj-ea"/>
                <a:cs typeface="+mj-cs"/>
              </a:rPr>
              <a:t> </a:t>
            </a:r>
            <a:r>
              <a:rPr lang="ru-RU" sz="3200" b="1" cap="none" spc="0" dirty="0">
                <a:solidFill>
                  <a:schemeClr val="bg1"/>
                </a:solidFill>
              </a:rPr>
              <a:t>Новый раздел аудиторского отчета в отношении непрерывности деятельности</a:t>
            </a:r>
            <a:br>
              <a:rPr lang="en-US" sz="3200" b="1" cap="none" spc="0" dirty="0">
                <a:solidFill>
                  <a:schemeClr val="bg1"/>
                </a:solidFill>
              </a:rPr>
            </a:br>
            <a:endParaRPr lang="en-US" sz="3100" b="1" kern="1200" dirty="0">
              <a:solidFill>
                <a:schemeClr val="bg1"/>
              </a:solidFill>
              <a:latin typeface="+mj-lt"/>
              <a:ea typeface="+mj-ea"/>
              <a:cs typeface="+mj-cs"/>
            </a:endParaRPr>
          </a:p>
        </p:txBody>
      </p:sp>
      <p:sp>
        <p:nvSpPr>
          <p:cNvPr id="3" name="TextBox 2">
            <a:extLst>
              <a:ext uri="{FF2B5EF4-FFF2-40B4-BE49-F238E27FC236}">
                <a16:creationId xmlns:a16="http://schemas.microsoft.com/office/drawing/2014/main" id="{3F1A3C4E-C46A-7BBF-E5B2-DAD576190396}"/>
              </a:ext>
            </a:extLst>
          </p:cNvPr>
          <p:cNvSpPr txBox="1"/>
          <p:nvPr/>
        </p:nvSpPr>
        <p:spPr>
          <a:xfrm>
            <a:off x="4441371" y="478712"/>
            <a:ext cx="7293426" cy="6001643"/>
          </a:xfrm>
          <a:prstGeom prst="rect">
            <a:avLst/>
          </a:prstGeom>
          <a:noFill/>
        </p:spPr>
        <p:txBody>
          <a:bodyPr wrap="square" rtlCol="0">
            <a:spAutoFit/>
          </a:bodyPr>
          <a:lstStyle/>
          <a:p>
            <a:r>
              <a:rPr lang="ru-RU" sz="2400" b="1" dirty="0"/>
              <a:t>Новый раздел, озаглавленный либо «Непрерывность деятельности» (при отсутствии существенной неопределенности), либо «Существенная неопределенность, связанная с непрерывностью деятельности» (в зависимости от обстоятельств); и</a:t>
            </a:r>
          </a:p>
          <a:p>
            <a:endParaRPr lang="ru-RU" sz="2400" b="1" dirty="0"/>
          </a:p>
          <a:p>
            <a:endParaRPr lang="ru-RU" sz="2400" b="1" dirty="0"/>
          </a:p>
          <a:p>
            <a:endParaRPr lang="ru-RU" sz="2400" b="1" dirty="0"/>
          </a:p>
          <a:p>
            <a:r>
              <a:rPr lang="ru-RU" sz="2400" b="1" dirty="0"/>
              <a:t>Два новых четких заключения, касающихся выводов аудитора об использовании руководством принципа непрерывности деятельности и о наличии существенной неопределенности.</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400" b="0" i="0" u="none" strike="noStrike" kern="1200" cap="none" spc="0" normalizeH="0" baseline="0" noProof="0" dirty="0">
                <a:ln>
                  <a:noFill/>
                </a:ln>
                <a:solidFill>
                  <a:prstClr val="black"/>
                </a:solidFill>
                <a:effectLst/>
                <a:uLnTx/>
                <a:uFillTx/>
                <a:latin typeface="Aptos" panose="02110004020202020204"/>
                <a:ea typeface="+mn-ea"/>
                <a:cs typeface="+mn-cs"/>
              </a:rPr>
              <a:t>(МСА 570, пересмотренный в 2024 г.)</a:t>
            </a:r>
          </a:p>
        </p:txBody>
      </p:sp>
    </p:spTree>
    <p:extLst>
      <p:ext uri="{BB962C8B-B14F-4D97-AF65-F5344CB8AC3E}">
        <p14:creationId xmlns:p14="http://schemas.microsoft.com/office/powerpoint/2010/main" val="43723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D3F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creenshot of a computer screen">
            <a:extLst>
              <a:ext uri="{FF2B5EF4-FFF2-40B4-BE49-F238E27FC236}">
                <a16:creationId xmlns:a16="http://schemas.microsoft.com/office/drawing/2014/main" id="{89DAF4E6-9731-94C3-4D3B-2E32E5C8183E}"/>
              </a:ext>
            </a:extLst>
          </p:cNvPr>
          <p:cNvPicPr>
            <a:picLocks noChangeAspect="1"/>
          </p:cNvPicPr>
          <p:nvPr/>
        </p:nvPicPr>
        <p:blipFill>
          <a:blip r:embed="rId2"/>
          <a:stretch>
            <a:fillRect/>
          </a:stretch>
        </p:blipFill>
        <p:spPr>
          <a:xfrm>
            <a:off x="643467" y="798154"/>
            <a:ext cx="10905066" cy="5261692"/>
          </a:xfrm>
          <a:prstGeom prst="rect">
            <a:avLst/>
          </a:prstGeom>
        </p:spPr>
      </p:pic>
    </p:spTree>
    <p:extLst>
      <p:ext uri="{BB962C8B-B14F-4D97-AF65-F5344CB8AC3E}">
        <p14:creationId xmlns:p14="http://schemas.microsoft.com/office/powerpoint/2010/main" val="418506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document with text on it">
            <a:extLst>
              <a:ext uri="{FF2B5EF4-FFF2-40B4-BE49-F238E27FC236}">
                <a16:creationId xmlns:a16="http://schemas.microsoft.com/office/drawing/2014/main" id="{04DC3F82-B601-B7D2-2616-1A0BF1596BAC}"/>
              </a:ext>
            </a:extLst>
          </p:cNvPr>
          <p:cNvPicPr>
            <a:picLocks noChangeAspect="1"/>
          </p:cNvPicPr>
          <p:nvPr/>
        </p:nvPicPr>
        <p:blipFill>
          <a:blip r:embed="rId2"/>
          <a:stretch>
            <a:fillRect/>
          </a:stretch>
        </p:blipFill>
        <p:spPr>
          <a:xfrm>
            <a:off x="2976001" y="457200"/>
            <a:ext cx="6239998" cy="5943600"/>
          </a:xfrm>
          <a:prstGeom prst="rect">
            <a:avLst/>
          </a:prstGeom>
        </p:spPr>
      </p:pic>
    </p:spTree>
    <p:extLst>
      <p:ext uri="{BB962C8B-B14F-4D97-AF65-F5344CB8AC3E}">
        <p14:creationId xmlns:p14="http://schemas.microsoft.com/office/powerpoint/2010/main" val="16202585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TotalTime>
  <Words>596</Words>
  <Application>Microsoft Office PowerPoint</Application>
  <PresentationFormat>Широкоэкранный</PresentationFormat>
  <Paragraphs>44</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Aptos</vt:lpstr>
      <vt:lpstr>Aptos Display</vt:lpstr>
      <vt:lpstr>Arial</vt:lpstr>
      <vt:lpstr>Office Theme</vt:lpstr>
      <vt:lpstr>Обзор неавторизованных материалов IAASB: Отражение в аудиторском заключении вопросов о непрерывности деятельности.</vt:lpstr>
      <vt:lpstr>Содержание</vt:lpstr>
      <vt:lpstr>01. Общая информация: МСА 570 </vt:lpstr>
      <vt:lpstr>02. Новая терминология «Существенная неопределенность связанная с непрерывности деятельности» </vt:lpstr>
      <vt:lpstr>03. Периоды для рассмотрения непрерывности деятельности </vt:lpstr>
      <vt:lpstr>04. Оценка допущений и планов руководства </vt:lpstr>
      <vt:lpstr>06. Новый раздел аудиторского отчета в отношении непрерывности деятельности </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Обзор неавторизованных материалов IAASB: Отражение в аудиторском заключении вопросов о непрерывности деятельности.</dc:title>
  <dc:creator>Rysbek Toktogul</dc:creator>
  <cp:lastModifiedBy>User</cp:lastModifiedBy>
  <cp:revision>1</cp:revision>
  <dcterms:created xsi:type="dcterms:W3CDTF">2025-12-11T15:54:03Z</dcterms:created>
  <dcterms:modified xsi:type="dcterms:W3CDTF">2025-12-12T08:49:47Z</dcterms:modified>
</cp:coreProperties>
</file>