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4" r:id="rId6"/>
    <p:sldId id="263" r:id="rId7"/>
    <p:sldId id="265" r:id="rId8"/>
    <p:sldId id="267" r:id="rId9"/>
    <p:sldId id="266" r:id="rId10"/>
    <p:sldId id="268" r:id="rId11"/>
    <p:sldId id="269" r:id="rId12"/>
    <p:sldId id="270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86" d="100"/>
          <a:sy n="86" d="100"/>
        </p:scale>
        <p:origin x="186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91DE0-AE80-469E-9D6D-B8A31055B572}" type="datetimeFigureOut">
              <a:rPr lang="ru-RU" smtClean="0"/>
              <a:t>09.03.2021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9C914-E701-47E5-B5FF-1534F395F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504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ED74-CBA2-4F1E-990D-AE8F9E8D5DAF}" type="datetime1">
              <a:rPr lang="ru-RU" smtClean="0"/>
              <a:t>09.03.2021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Аудиторская палата, Беларусь</a:t>
            </a: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90E4-D31B-408B-9D92-BE3A51141616}" type="datetime1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Аудиторская палата, Беларусь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C2A9-A3AE-4A56-9AF6-F19557C845DF}" type="datetime1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Аудиторская палата, Беларусь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B1C2-719F-471C-B705-1342FEC07B3F}" type="datetime1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Аудиторская палата, Беларусь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0E59-EF1E-417A-A890-875225C42BBA}" type="datetime1">
              <a:rPr lang="ru-RU" smtClean="0"/>
              <a:t>09.03.2021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Аудиторская палата, Беларусь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62A8-F04E-43E8-98B7-95EA3833F39A}" type="datetime1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Аудиторская палата, Беларусь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E78E-494A-451F-8706-BF3627ABBCC8}" type="datetime1">
              <a:rPr lang="ru-RU" smtClean="0"/>
              <a:t>09.03.2021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Аудиторская палата, Беларусь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B23F-02B3-462E-A0BA-6CE45B636736}" type="datetime1">
              <a:rPr lang="ru-RU" smtClean="0"/>
              <a:t>09.03.2021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Аудиторская палата, Беларусь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21A8-FC2E-4AC5-A860-47B3702483A5}" type="datetime1">
              <a:rPr lang="ru-RU" smtClean="0"/>
              <a:t>09.03.2021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Аудиторская палата, Беларусь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B642-AE5F-42BE-B24F-39629E9E648C}" type="datetime1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Аудиторская палата, Беларусь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4116-1E77-43A7-9F5D-3F01536FF778}" type="datetime1">
              <a:rPr lang="ru-RU" smtClean="0"/>
              <a:t>09.03.2021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Аудиторская палата, Беларусь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202CBA-F333-4AB0-8325-4E85AB1086BB}" type="datetime1">
              <a:rPr lang="ru-RU" smtClean="0"/>
              <a:t>09.03.2021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/>
              <a:t>Аудиторская палата, Беларусь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627784" y="3789040"/>
            <a:ext cx="6192688" cy="1800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Алексей Евдокимович, канд.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экон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. наук</a:t>
            </a:r>
          </a:p>
          <a:p>
            <a:pPr marL="0" indent="0">
              <a:buNone/>
            </a:pP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 направления деятельности по содействию обеспечению соответствия программ деятельности Аудиторской палаты требованиям международных профессиональных объединений (МПО)</a:t>
            </a:r>
          </a:p>
          <a:p>
            <a:pPr>
              <a:buNone/>
            </a:pPr>
            <a:r>
              <a:rPr lang="ru-RU" sz="2400" dirty="0">
                <a:latin typeface="Calibri" pitchFamily="34" charset="0"/>
                <a:cs typeface="Calibri" pitchFamily="34" charset="0"/>
              </a:rPr>
              <a:t> </a:t>
            </a:r>
            <a:br>
              <a:rPr lang="ru-RU" dirty="0">
                <a:latin typeface="Calibri" pitchFamily="34" charset="0"/>
                <a:cs typeface="Calibri" pitchFamily="34" charset="0"/>
              </a:rPr>
            </a:b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699792" y="1125154"/>
            <a:ext cx="6120680" cy="2375854"/>
          </a:xfrm>
        </p:spPr>
        <p:txBody>
          <a:bodyPr>
            <a:normAutofit fontScale="90000"/>
          </a:bodyPr>
          <a:lstStyle/>
          <a:p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r>
              <a:rPr lang="ru-RU" sz="4400" b="1" dirty="0"/>
              <a:t>Актуальная практика оказания аудиторских и профессиональных услуг в Республике Беларусь</a:t>
            </a:r>
            <a:endParaRPr lang="ru-RU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37D5E11-9A8B-4F48-926C-A054FC6E31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5" y="1305172"/>
            <a:ext cx="2016224" cy="172778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139ADB-9C6B-4799-99C6-58E2EBBF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5805264"/>
            <a:ext cx="3754760" cy="551086"/>
          </a:xfrm>
        </p:spPr>
        <p:txBody>
          <a:bodyPr/>
          <a:lstStyle/>
          <a:p>
            <a:r>
              <a:rPr lang="ru-RU" sz="1800" dirty="0"/>
              <a:t>Аудиторская палата</a:t>
            </a:r>
          </a:p>
          <a:p>
            <a:r>
              <a:rPr lang="ru-RU" sz="1800" dirty="0"/>
              <a:t>Беларусь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3FA692-0639-42DE-871F-7442CF82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021289"/>
            <a:ext cx="762000" cy="335062"/>
          </a:xfrm>
        </p:spPr>
        <p:txBody>
          <a:bodyPr/>
          <a:lstStyle/>
          <a:p>
            <a:fld id="{725C68B6-61C2-468F-89AB-4B9F7531AA68}" type="slidenum">
              <a:rPr lang="ru-RU" sz="3200" smtClean="0"/>
              <a:pPr/>
              <a:t>1</a:t>
            </a:fld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195736" y="2060847"/>
            <a:ext cx="6491064" cy="3240361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словаре терминов Сборника Международных стандартов контроля качества, аудита, обзорных проверок, прочих заданий, обеспечивающий уверенность, и заданий по оказанию сопутствующих услуг, издание 2016-2017 годов используются следующие термины в указанных значения: 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системы, связанные с подготовкой финансовой отчетности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– компонент системы внутреннего контроля, который включает в себя систему подготовки финансовой отчетности и состоит из процедур и регистрационных записей, установленных с целью инициирования, обобщения, обработки и представления в отчетности организации ее операций, событий и обстоятельств, а также ведения учета соответствующих активов, обязательств и капитала.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Сертификация персонала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Certified Information Systems Auditor® (CISA)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67000" y="765113"/>
            <a:ext cx="6626226" cy="1223727"/>
          </a:xfrm>
        </p:spPr>
        <p:txBody>
          <a:bodyPr>
            <a:normAutofit/>
          </a:bodyPr>
          <a:lstStyle/>
          <a:p>
            <a:r>
              <a:rPr lang="en-US" sz="4000" b="1" dirty="0"/>
              <a:t>IT-</a:t>
            </a:r>
            <a:r>
              <a:rPr lang="ru-RU" sz="4000" b="1" dirty="0"/>
              <a:t>аудит</a:t>
            </a:r>
            <a:endParaRPr lang="ru-RU" sz="4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37D5E11-9A8B-4F48-926C-A054FC6E31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5" y="1305172"/>
            <a:ext cx="2016224" cy="172778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139ADB-9C6B-4799-99C6-58E2EBBF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5805264"/>
            <a:ext cx="3754760" cy="551086"/>
          </a:xfrm>
        </p:spPr>
        <p:txBody>
          <a:bodyPr/>
          <a:lstStyle/>
          <a:p>
            <a:r>
              <a:rPr lang="ru-RU" sz="1800" dirty="0"/>
              <a:t>Аудиторская палата</a:t>
            </a:r>
          </a:p>
          <a:p>
            <a:r>
              <a:rPr lang="ru-RU" sz="1800" dirty="0"/>
              <a:t>Беларусь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3FA692-0639-42DE-871F-7442CF82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021289"/>
            <a:ext cx="762000" cy="335062"/>
          </a:xfrm>
        </p:spPr>
        <p:txBody>
          <a:bodyPr/>
          <a:lstStyle/>
          <a:p>
            <a:fld id="{725C68B6-61C2-468F-89AB-4B9F7531AA68}" type="slidenum">
              <a:rPr lang="ru-RU" sz="3200" smtClean="0"/>
              <a:pPr/>
              <a:t>10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40024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195736" y="3032954"/>
            <a:ext cx="6491064" cy="1871799"/>
          </a:xfrm>
        </p:spPr>
        <p:txBody>
          <a:bodyPr>
            <a:normAutofit fontScale="77500" lnSpcReduction="20000"/>
          </a:bodyPr>
          <a:lstStyle/>
          <a:p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Строительный аудит: специалисты в области строительства и архитектуры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(проверка смет, контрольные замеры)</a:t>
            </a:r>
          </a:p>
          <a:p>
            <a:pPr marL="0" indent="0">
              <a:buNone/>
            </a:pP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Страховые компании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: страховые актуарии</a:t>
            </a:r>
          </a:p>
          <a:p>
            <a:pPr marL="0" indent="0">
              <a:buNone/>
            </a:pP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аудит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: эксперты в области автоматизации, защиты информации</a:t>
            </a:r>
          </a:p>
          <a:p>
            <a:pPr marL="0" indent="0">
              <a:buNone/>
            </a:pP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67000" y="765113"/>
            <a:ext cx="6626226" cy="1871799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Привлечение сторонних экспертов в ходе аудиторских услуг</a:t>
            </a:r>
            <a:endParaRPr lang="ru-RU" sz="4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37D5E11-9A8B-4F48-926C-A054FC6E31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5" y="1305172"/>
            <a:ext cx="2016224" cy="172778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139ADB-9C6B-4799-99C6-58E2EBBF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5805264"/>
            <a:ext cx="3754760" cy="551086"/>
          </a:xfrm>
        </p:spPr>
        <p:txBody>
          <a:bodyPr/>
          <a:lstStyle/>
          <a:p>
            <a:r>
              <a:rPr lang="ru-RU" sz="1800" dirty="0"/>
              <a:t>Аудиторская палата</a:t>
            </a:r>
          </a:p>
          <a:p>
            <a:r>
              <a:rPr lang="ru-RU" sz="1800" dirty="0"/>
              <a:t>Беларусь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3FA692-0639-42DE-871F-7442CF82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021289"/>
            <a:ext cx="762000" cy="335062"/>
          </a:xfrm>
        </p:spPr>
        <p:txBody>
          <a:bodyPr/>
          <a:lstStyle/>
          <a:p>
            <a:fld id="{725C68B6-61C2-468F-89AB-4B9F7531AA68}" type="slidenum">
              <a:rPr lang="ru-RU" sz="3200" smtClean="0"/>
              <a:pPr/>
              <a:t>11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72542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195736" y="2780928"/>
            <a:ext cx="6491064" cy="2376264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Беларусь от 30.06.2014 N 165-З "О мерах по предотвращению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легализации доходов, полученных преступным путем, финансирования террористической деятельности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финансирования распространения оружия массового поражения«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Требование регистрировать финансовые операции, подлежащие особому контролю, в специальном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формуляре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представлять его в виде электронного документа в орган финансового мониторинга</a:t>
            </a:r>
          </a:p>
          <a:p>
            <a:pPr marL="0" indent="0">
              <a:buNone/>
            </a:pP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67000" y="765113"/>
            <a:ext cx="6626226" cy="1871799"/>
          </a:xfrm>
        </p:spPr>
        <p:txBody>
          <a:bodyPr>
            <a:normAutofit/>
          </a:bodyPr>
          <a:lstStyle/>
          <a:p>
            <a:r>
              <a:rPr lang="ru-RU" sz="4000" b="1" dirty="0"/>
              <a:t>Ведение бухгалтерского учета</a:t>
            </a:r>
            <a:endParaRPr lang="ru-RU" sz="4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37D5E11-9A8B-4F48-926C-A054FC6E31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5" y="1305172"/>
            <a:ext cx="2016224" cy="172778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139ADB-9C6B-4799-99C6-58E2EBBF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5805264"/>
            <a:ext cx="3754760" cy="551086"/>
          </a:xfrm>
        </p:spPr>
        <p:txBody>
          <a:bodyPr/>
          <a:lstStyle/>
          <a:p>
            <a:r>
              <a:rPr lang="ru-RU" sz="1800" dirty="0"/>
              <a:t>Аудиторская палата</a:t>
            </a:r>
          </a:p>
          <a:p>
            <a:r>
              <a:rPr lang="ru-RU" sz="1800" dirty="0"/>
              <a:t>Беларусь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3FA692-0639-42DE-871F-7442CF82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021289"/>
            <a:ext cx="762000" cy="335062"/>
          </a:xfrm>
        </p:spPr>
        <p:txBody>
          <a:bodyPr/>
          <a:lstStyle/>
          <a:p>
            <a:fld id="{725C68B6-61C2-468F-89AB-4B9F7531AA68}" type="slidenum">
              <a:rPr lang="ru-RU" sz="3200" smtClean="0"/>
              <a:pPr/>
              <a:t>12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66424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699792" y="3429000"/>
            <a:ext cx="5760640" cy="2448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i="1" dirty="0">
                <a:latin typeface="Bad Script" panose="02000000000000000000" pitchFamily="2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699792" y="1124744"/>
            <a:ext cx="6193433" cy="2448271"/>
          </a:xfrm>
        </p:spPr>
        <p:txBody>
          <a:bodyPr>
            <a:normAutofit/>
          </a:bodyPr>
          <a:lstStyle/>
          <a:p>
            <a:r>
              <a:rPr lang="ru-RU" sz="4000" dirty="0"/>
              <a:t>Спасибо за внимание</a:t>
            </a:r>
            <a:br>
              <a:rPr lang="ru-RU" sz="4400" dirty="0"/>
            </a:br>
            <a:endParaRPr lang="ru-RU" sz="4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37D5E11-9A8B-4F48-926C-A054FC6E31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5" y="1305172"/>
            <a:ext cx="2016224" cy="172778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139ADB-9C6B-4799-99C6-58E2EBBF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5805264"/>
            <a:ext cx="3754760" cy="551086"/>
          </a:xfrm>
        </p:spPr>
        <p:txBody>
          <a:bodyPr/>
          <a:lstStyle/>
          <a:p>
            <a:r>
              <a:rPr lang="ru-RU" sz="1800" dirty="0"/>
              <a:t>Аудиторская палата</a:t>
            </a:r>
          </a:p>
          <a:p>
            <a:r>
              <a:rPr lang="ru-RU" sz="1800" dirty="0"/>
              <a:t>Беларусь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3FA692-0639-42DE-871F-7442CF82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021289"/>
            <a:ext cx="762000" cy="335062"/>
          </a:xfrm>
        </p:spPr>
        <p:txBody>
          <a:bodyPr/>
          <a:lstStyle/>
          <a:p>
            <a:fld id="{725C68B6-61C2-468F-89AB-4B9F7531AA68}" type="slidenum">
              <a:rPr lang="ru-RU" sz="3200" smtClean="0"/>
              <a:pPr/>
              <a:t>13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30155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699792" y="2132856"/>
            <a:ext cx="5760640" cy="3168352"/>
          </a:xfrm>
        </p:spPr>
        <p:txBody>
          <a:bodyPr>
            <a:normAutofit/>
          </a:bodyPr>
          <a:lstStyle/>
          <a:p>
            <a:pPr marL="0" indent="0"/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Регулирование:</a:t>
            </a:r>
          </a:p>
          <a:p>
            <a:pPr marL="0" indent="0"/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Закон Республики Беларусь «Об аудиторской деятельности»</a:t>
            </a:r>
          </a:p>
          <a:p>
            <a:pPr marL="0" indent="0"/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Национальные правила аудиторской деятельности (НПАД) Министерства финансов Республики Беларусь</a:t>
            </a:r>
          </a:p>
          <a:p>
            <a:pPr marL="0" indent="0"/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Аудиторская палата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Влияние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699792" y="837121"/>
            <a:ext cx="5185321" cy="575655"/>
          </a:xfrm>
        </p:spPr>
        <p:txBody>
          <a:bodyPr>
            <a:normAutofit fontScale="90000"/>
          </a:bodyPr>
          <a:lstStyle/>
          <a:p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r>
              <a:rPr lang="ru-RU" sz="4400" dirty="0"/>
              <a:t>Введение</a:t>
            </a:r>
            <a:endParaRPr lang="ru-RU" sz="4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37D5E11-9A8B-4F48-926C-A054FC6E31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5" y="1305172"/>
            <a:ext cx="2016224" cy="172778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139ADB-9C6B-4799-99C6-58E2EBBF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5805264"/>
            <a:ext cx="3754760" cy="551086"/>
          </a:xfrm>
        </p:spPr>
        <p:txBody>
          <a:bodyPr/>
          <a:lstStyle/>
          <a:p>
            <a:r>
              <a:rPr lang="ru-RU" sz="1800" dirty="0"/>
              <a:t>Аудиторская палата</a:t>
            </a:r>
          </a:p>
          <a:p>
            <a:r>
              <a:rPr lang="ru-RU" sz="1800" dirty="0"/>
              <a:t>Беларусь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3FA692-0639-42DE-871F-7442CF82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021289"/>
            <a:ext cx="762000" cy="335062"/>
          </a:xfrm>
        </p:spPr>
        <p:txBody>
          <a:bodyPr/>
          <a:lstStyle/>
          <a:p>
            <a:fld id="{725C68B6-61C2-468F-89AB-4B9F7531AA68}" type="slidenum">
              <a:rPr lang="ru-RU" sz="3200" smtClean="0"/>
              <a:pPr/>
              <a:t>2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62520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699792" y="1556792"/>
            <a:ext cx="5760640" cy="4248472"/>
          </a:xfrm>
        </p:spPr>
        <p:txBody>
          <a:bodyPr>
            <a:normAutofit fontScale="40000" lnSpcReduction="20000"/>
          </a:bodyPr>
          <a:lstStyle/>
          <a:p>
            <a:pPr marL="0" indent="0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Отрасли, подверженные негативному влиянию 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</a:p>
          <a:p>
            <a:pPr marL="0" indent="0">
              <a:buNone/>
            </a:pP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авиаперевозки, автоперевозки, культура, организация досуга и развлечений, физкультурно-оздоровительная деятельность и спорт, деятельность в сфере туризма, гостиничный бизнес, общественное питание, образовательная деятельность, деятельность по организации конференций и выставок, по предоставлению бытовых услуг населению</a:t>
            </a:r>
          </a:p>
          <a:p>
            <a:endParaRPr lang="ru-RU" sz="29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Указ от 24.04.2020 N 143 «О поддержке экономики»</a:t>
            </a:r>
            <a:endParaRPr lang="en-US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предусмотрен ряд мер, проводимых в целях минимизации влияния на экономику Республики Беларусь мировой эпидемиологической ситуации: предусмотрено предоставление отсрочки и рассрочки уплаты налоговых кредитов, вводятся арендные каникулы</a:t>
            </a:r>
            <a:endParaRPr lang="en-US" sz="29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финансов и Министерство по налогам м сборам № 5-1-26/119 от  27.05.2020 «О расходах на проведение санитарно-противоэпидемических мероприятий»</a:t>
            </a:r>
            <a:endParaRPr lang="en-US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900" i="1" dirty="0">
                <a:latin typeface="Arial" panose="020B0604020202020204" pitchFamily="34" charset="0"/>
                <a:cs typeface="Arial" panose="020B0604020202020204" pitchFamily="34" charset="0"/>
              </a:rPr>
              <a:t>при исчислении налога на прибыль затраты на проведение санитарно-противоэпидемических , в том числе ограничительных , мероприятий по перечню, определяемому Министерством здравоохранения, включаются юридическими лицами в состав внереализационных расходов</a:t>
            </a:r>
            <a:endParaRPr lang="en-US" sz="29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9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Разъяснения Министерства финансов и Аудиторской палаты о влиянии </a:t>
            </a: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на аудит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691897" y="789026"/>
            <a:ext cx="5185321" cy="64766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COVID-19</a:t>
            </a:r>
            <a:endParaRPr lang="ru-RU" sz="4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37D5E11-9A8B-4F48-926C-A054FC6E31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5" y="1305172"/>
            <a:ext cx="2016224" cy="172778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139ADB-9C6B-4799-99C6-58E2EBBF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5805264"/>
            <a:ext cx="3754760" cy="551086"/>
          </a:xfrm>
        </p:spPr>
        <p:txBody>
          <a:bodyPr/>
          <a:lstStyle/>
          <a:p>
            <a:r>
              <a:rPr lang="ru-RU" sz="1800" dirty="0"/>
              <a:t>Аудиторская палата</a:t>
            </a:r>
          </a:p>
          <a:p>
            <a:r>
              <a:rPr lang="ru-RU" sz="1800" dirty="0"/>
              <a:t>Беларусь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3FA692-0639-42DE-871F-7442CF82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021289"/>
            <a:ext cx="762000" cy="335062"/>
          </a:xfrm>
        </p:spPr>
        <p:txBody>
          <a:bodyPr/>
          <a:lstStyle/>
          <a:p>
            <a:fld id="{725C68B6-61C2-468F-89AB-4B9F7531AA68}" type="slidenum">
              <a:rPr lang="ru-RU" sz="3200" smtClean="0"/>
              <a:pPr/>
              <a:t>3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988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195736" y="2744922"/>
            <a:ext cx="6491064" cy="3060342"/>
          </a:xfrm>
        </p:spPr>
        <p:txBody>
          <a:bodyPr>
            <a:normAutofit fontScale="85000" lnSpcReduction="10000"/>
          </a:bodyPr>
          <a:lstStyle/>
          <a:p>
            <a:pPr marL="0" indent="0"/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Аудит национальной бухгалтерской отчётности, НПАД</a:t>
            </a:r>
          </a:p>
          <a:p>
            <a:pPr marL="0" indent="0">
              <a:buNone/>
            </a:pP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Аудит отчетности, соответствующей МСФО</a:t>
            </a:r>
          </a:p>
          <a:p>
            <a:pPr marL="0" indent="0">
              <a:buNone/>
            </a:pP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Совета Министров Республики Беларусь от 25.05.2020 N 308 "О введении в действие на территории Республики Беларусь международных стандартов аудиторской деятельности« с 2020 года</a:t>
            </a:r>
          </a:p>
          <a:p>
            <a:pPr marL="0" indent="0">
              <a:buNone/>
            </a:pP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Соглашение по формированию единого рынка аудиторских услуг в рамках ЕАЭС </a:t>
            </a:r>
          </a:p>
          <a:p>
            <a:pPr marL="0" indent="0"/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67000" y="765113"/>
            <a:ext cx="6626226" cy="1439750"/>
          </a:xfrm>
        </p:spPr>
        <p:txBody>
          <a:bodyPr>
            <a:normAutofit/>
          </a:bodyPr>
          <a:lstStyle/>
          <a:p>
            <a:r>
              <a:rPr lang="ru-RU" sz="4000" dirty="0"/>
              <a:t>Законодательство в области аудиторской деятельности</a:t>
            </a:r>
            <a:endParaRPr lang="ru-RU" sz="4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37D5E11-9A8B-4F48-926C-A054FC6E31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5" y="1305172"/>
            <a:ext cx="2016224" cy="172778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139ADB-9C6B-4799-99C6-58E2EBBF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5805264"/>
            <a:ext cx="3754760" cy="551086"/>
          </a:xfrm>
        </p:spPr>
        <p:txBody>
          <a:bodyPr/>
          <a:lstStyle/>
          <a:p>
            <a:r>
              <a:rPr lang="ru-RU" sz="1800" dirty="0"/>
              <a:t>Аудиторская палата</a:t>
            </a:r>
          </a:p>
          <a:p>
            <a:r>
              <a:rPr lang="ru-RU" sz="1800" dirty="0"/>
              <a:t>Беларусь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3FA692-0639-42DE-871F-7442CF82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021289"/>
            <a:ext cx="762000" cy="335062"/>
          </a:xfrm>
        </p:spPr>
        <p:txBody>
          <a:bodyPr/>
          <a:lstStyle/>
          <a:p>
            <a:fld id="{725C68B6-61C2-468F-89AB-4B9F7531AA68}" type="slidenum">
              <a:rPr lang="ru-RU" sz="3200" smtClean="0"/>
              <a:pPr/>
              <a:t>4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63619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195736" y="2420888"/>
            <a:ext cx="6491064" cy="3384376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обязательный аудит 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национальной отчетности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: ОАО, банки, страховые организации, Парк высоких технологий, выручка более 500 000 базовых величин (5 000 000 Евро)</a:t>
            </a:r>
          </a:p>
          <a:p>
            <a:pPr marL="0" indent="0">
              <a:buNone/>
            </a:pP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Обязательный аудит отчетности, соответствующей 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МСФО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: общественно-значимые организации (ОАО с дочерними предприятиями), МСА являются обязательными.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Сертификация персонала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ACCA, DipIFR</a:t>
            </a: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Совета Министров Республики Беларусь от 28.12.2019 N 936 «О вопросах закупок товаров (работ, услуг), аттестации и подтверждения квалификации аудиторов»: 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обязательные тендеры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для государственных предприятий с 2020 года</a:t>
            </a:r>
          </a:p>
          <a:p>
            <a:pPr marL="0" indent="0"/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67000" y="765113"/>
            <a:ext cx="6626226" cy="1007703"/>
          </a:xfrm>
        </p:spPr>
        <p:txBody>
          <a:bodyPr>
            <a:normAutofit/>
          </a:bodyPr>
          <a:lstStyle/>
          <a:p>
            <a:r>
              <a:rPr lang="ru-RU" sz="4000" dirty="0"/>
              <a:t>Аудит</a:t>
            </a:r>
            <a:endParaRPr lang="ru-RU" sz="4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37D5E11-9A8B-4F48-926C-A054FC6E31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5" y="1305172"/>
            <a:ext cx="2016224" cy="172778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139ADB-9C6B-4799-99C6-58E2EBBF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5805264"/>
            <a:ext cx="3754760" cy="551086"/>
          </a:xfrm>
        </p:spPr>
        <p:txBody>
          <a:bodyPr/>
          <a:lstStyle/>
          <a:p>
            <a:r>
              <a:rPr lang="ru-RU" sz="1800" dirty="0"/>
              <a:t>Аудиторская палата</a:t>
            </a:r>
          </a:p>
          <a:p>
            <a:r>
              <a:rPr lang="ru-RU" sz="1800" dirty="0"/>
              <a:t>Беларусь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3FA692-0639-42DE-871F-7442CF82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021289"/>
            <a:ext cx="762000" cy="335062"/>
          </a:xfrm>
        </p:spPr>
        <p:txBody>
          <a:bodyPr/>
          <a:lstStyle/>
          <a:p>
            <a:fld id="{725C68B6-61C2-468F-89AB-4B9F7531AA68}" type="slidenum">
              <a:rPr lang="ru-RU" sz="3200" smtClean="0"/>
              <a:pPr/>
              <a:t>5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49119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2947A03-4DC3-4F59-AEF1-13909C378B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75" t="22001" r="16925" b="16400"/>
          <a:stretch/>
        </p:blipFill>
        <p:spPr>
          <a:xfrm>
            <a:off x="2347411" y="2605590"/>
            <a:ext cx="5760640" cy="3168352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195736" y="2060848"/>
            <a:ext cx="6491064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Мировая практика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(IAB)</a:t>
            </a:r>
          </a:p>
          <a:p>
            <a:pPr marL="0" indent="0">
              <a:buNone/>
            </a:pP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67000" y="765113"/>
            <a:ext cx="6626226" cy="1223727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Аудиторские услуги и профессиональные услуги</a:t>
            </a:r>
            <a:endParaRPr lang="ru-RU" sz="4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37D5E11-9A8B-4F48-926C-A054FC6E313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5" y="1305172"/>
            <a:ext cx="2016224" cy="172778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139ADB-9C6B-4799-99C6-58E2EBBF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5805264"/>
            <a:ext cx="3754760" cy="551086"/>
          </a:xfrm>
        </p:spPr>
        <p:txBody>
          <a:bodyPr/>
          <a:lstStyle/>
          <a:p>
            <a:r>
              <a:rPr lang="ru-RU" sz="1800" dirty="0"/>
              <a:t>Аудиторская палата</a:t>
            </a:r>
          </a:p>
          <a:p>
            <a:r>
              <a:rPr lang="ru-RU" sz="1800" dirty="0"/>
              <a:t>Беларусь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3FA692-0639-42DE-871F-7442CF82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021289"/>
            <a:ext cx="762000" cy="335062"/>
          </a:xfrm>
        </p:spPr>
        <p:txBody>
          <a:bodyPr/>
          <a:lstStyle/>
          <a:p>
            <a:fld id="{725C68B6-61C2-468F-89AB-4B9F7531AA68}" type="slidenum">
              <a:rPr lang="ru-RU" sz="3200" smtClean="0"/>
              <a:pPr/>
              <a:t>6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05250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195736" y="2060848"/>
            <a:ext cx="6491064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Практика в Республике Беларусь</a:t>
            </a:r>
          </a:p>
          <a:p>
            <a:pPr marL="0" indent="0">
              <a:buNone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minfin.gov.by</a:t>
            </a: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67000" y="765113"/>
            <a:ext cx="6626226" cy="1223727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Аудиторские услуги и профессиональные услуги</a:t>
            </a:r>
            <a:endParaRPr lang="ru-RU" sz="4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37D5E11-9A8B-4F48-926C-A054FC6E31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5" y="1305172"/>
            <a:ext cx="2016224" cy="172778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139ADB-9C6B-4799-99C6-58E2EBBF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5805264"/>
            <a:ext cx="3754760" cy="551086"/>
          </a:xfrm>
        </p:spPr>
        <p:txBody>
          <a:bodyPr/>
          <a:lstStyle/>
          <a:p>
            <a:r>
              <a:rPr lang="ru-RU" sz="1800" dirty="0"/>
              <a:t>Аудиторская палата</a:t>
            </a:r>
          </a:p>
          <a:p>
            <a:r>
              <a:rPr lang="ru-RU" sz="1800" dirty="0"/>
              <a:t>Беларусь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3FA692-0639-42DE-871F-7442CF82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021289"/>
            <a:ext cx="762000" cy="335062"/>
          </a:xfrm>
        </p:spPr>
        <p:txBody>
          <a:bodyPr/>
          <a:lstStyle/>
          <a:p>
            <a:fld id="{725C68B6-61C2-468F-89AB-4B9F7531AA68}" type="slidenum">
              <a:rPr lang="ru-RU" sz="3200" smtClean="0"/>
              <a:pPr/>
              <a:t>7</a:t>
            </a:fld>
            <a:endParaRPr lang="ru-RU" sz="32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5FDF404-6645-499D-A208-848A144437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791" t="29000" r="1964" b="24100"/>
          <a:stretch/>
        </p:blipFill>
        <p:spPr>
          <a:xfrm>
            <a:off x="2195735" y="2924944"/>
            <a:ext cx="6697490" cy="241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488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195736" y="2708920"/>
            <a:ext cx="6491064" cy="3096344"/>
          </a:xfrm>
        </p:spPr>
        <p:txBody>
          <a:bodyPr>
            <a:normAutofit/>
          </a:bodyPr>
          <a:lstStyle/>
          <a:p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Иные аудиторские услуги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: специальные аудиторские услуги с выдачей заключения, обзорные проверки, согласованные процедуры, компиляция финансовой отчетности по МСФО</a:t>
            </a:r>
          </a:p>
          <a:p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Профессиональные услуги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: ведение бухгалтерского учета, консультирование,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IT-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аудит, автоматизация учета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67000" y="765113"/>
            <a:ext cx="6626226" cy="1511759"/>
          </a:xfrm>
        </p:spPr>
        <p:txBody>
          <a:bodyPr>
            <a:normAutofit/>
          </a:bodyPr>
          <a:lstStyle/>
          <a:p>
            <a:r>
              <a:rPr lang="ru-RU" sz="4000" dirty="0"/>
              <a:t>Иные аудиторские услуги и профессиональные услуги</a:t>
            </a:r>
            <a:endParaRPr lang="ru-RU" sz="4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37D5E11-9A8B-4F48-926C-A054FC6E31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5" y="1305172"/>
            <a:ext cx="2016224" cy="172778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139ADB-9C6B-4799-99C6-58E2EBBF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5805264"/>
            <a:ext cx="3754760" cy="551086"/>
          </a:xfrm>
        </p:spPr>
        <p:txBody>
          <a:bodyPr/>
          <a:lstStyle/>
          <a:p>
            <a:r>
              <a:rPr lang="ru-RU" sz="1800" dirty="0"/>
              <a:t>Аудиторская палата</a:t>
            </a:r>
          </a:p>
          <a:p>
            <a:r>
              <a:rPr lang="ru-RU" sz="1800" dirty="0"/>
              <a:t>Беларусь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3FA692-0639-42DE-871F-7442CF82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021289"/>
            <a:ext cx="762000" cy="335062"/>
          </a:xfrm>
        </p:spPr>
        <p:txBody>
          <a:bodyPr/>
          <a:lstStyle/>
          <a:p>
            <a:fld id="{725C68B6-61C2-468F-89AB-4B9F7531AA68}" type="slidenum">
              <a:rPr lang="ru-RU" sz="3200" smtClean="0"/>
              <a:pPr/>
              <a:t>8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96480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195736" y="2060847"/>
            <a:ext cx="6491064" cy="4032039"/>
          </a:xfrm>
        </p:spPr>
        <p:txBody>
          <a:bodyPr>
            <a:normAutofit fontScale="70000" lnSpcReduction="20000"/>
          </a:bodyPr>
          <a:lstStyle/>
          <a:p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проверки СВК:</a:t>
            </a:r>
          </a:p>
          <a:p>
            <a:pPr marL="0" indent="0">
              <a:buNone/>
            </a:pP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раздел 1. оценка контрольной среды</a:t>
            </a:r>
          </a:p>
          <a:p>
            <a:pPr marL="0" indent="0">
              <a:buNone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1.1 контроль на уровне предприятия – анализ рисков</a:t>
            </a:r>
          </a:p>
          <a:p>
            <a:pPr marL="0" indent="0">
              <a:buNone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1.2 служба внутреннего аудита</a:t>
            </a:r>
          </a:p>
          <a:p>
            <a:pPr marL="0" indent="0">
              <a:buNone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1.3. оценка рисков на уровне отчетности</a:t>
            </a:r>
          </a:p>
          <a:p>
            <a:pPr marL="0" indent="0">
              <a:buNone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1.4. аутсорсинг</a:t>
            </a:r>
          </a:p>
          <a:p>
            <a:pPr marL="0" indent="0">
              <a:buNone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1.5. порядок организации и проведения инвентаризации активов и обязательств</a:t>
            </a:r>
          </a:p>
          <a:p>
            <a:pPr marL="0" indent="0">
              <a:buNone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раздел 2. оценка системы внутреннего контроля</a:t>
            </a:r>
          </a:p>
          <a:p>
            <a:pPr marL="0" indent="0">
              <a:buNone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2.1 цикл выручки</a:t>
            </a:r>
          </a:p>
          <a:p>
            <a:pPr marL="0" indent="0">
              <a:buNone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2.2 цикл запасов</a:t>
            </a:r>
          </a:p>
          <a:p>
            <a:pPr marL="0" indent="0">
              <a:buNone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2.3. цикл покупок</a:t>
            </a:r>
          </a:p>
          <a:p>
            <a:pPr marL="0" indent="0">
              <a:buNone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2.4 цикл оплаты труда</a:t>
            </a:r>
          </a:p>
          <a:p>
            <a:pPr marL="0" indent="0">
              <a:buNone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раздел 3. оценка квалифицированности персонала бухгалтерии</a:t>
            </a:r>
          </a:p>
          <a:p>
            <a:pPr marL="0" indent="0">
              <a:buNone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раздел 4. оценка уровня автоматизации и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IT-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контролей в группе по проверяемым процессам</a:t>
            </a:r>
          </a:p>
          <a:p>
            <a:pPr marL="0" indent="0">
              <a:buNone/>
            </a:pP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67000" y="765113"/>
            <a:ext cx="6626226" cy="1223727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Проверка системы внутреннего контроля</a:t>
            </a:r>
            <a:endParaRPr lang="ru-RU" sz="4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37D5E11-9A8B-4F48-926C-A054FC6E31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5" y="1305172"/>
            <a:ext cx="2016224" cy="172778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139ADB-9C6B-4799-99C6-58E2EBBF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5805264"/>
            <a:ext cx="3754760" cy="551086"/>
          </a:xfrm>
        </p:spPr>
        <p:txBody>
          <a:bodyPr/>
          <a:lstStyle/>
          <a:p>
            <a:r>
              <a:rPr lang="ru-RU" sz="1800" dirty="0"/>
              <a:t>Аудиторская палата</a:t>
            </a:r>
          </a:p>
          <a:p>
            <a:r>
              <a:rPr lang="ru-RU" sz="1800" dirty="0"/>
              <a:t>Беларусь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3FA692-0639-42DE-871F-7442CF82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021289"/>
            <a:ext cx="762000" cy="335062"/>
          </a:xfrm>
        </p:spPr>
        <p:txBody>
          <a:bodyPr/>
          <a:lstStyle/>
          <a:p>
            <a:fld id="{725C68B6-61C2-468F-89AB-4B9F7531AA68}" type="slidenum">
              <a:rPr lang="ru-RU" sz="3200" smtClean="0"/>
              <a:pPr/>
              <a:t>9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99173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316</TotalTime>
  <Words>767</Words>
  <Application>Microsoft Office PowerPoint</Application>
  <PresentationFormat>Экран (4:3)</PresentationFormat>
  <Paragraphs>117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Bad Script</vt:lpstr>
      <vt:lpstr>Calibri</vt:lpstr>
      <vt:lpstr>Constantia</vt:lpstr>
      <vt:lpstr>Wingdings 2</vt:lpstr>
      <vt:lpstr>Поток</vt:lpstr>
      <vt:lpstr>         Актуальная практика оказания аудиторских и профессиональных услуг в Республике Беларусь</vt:lpstr>
      <vt:lpstr>         Введение</vt:lpstr>
      <vt:lpstr>COVID-19</vt:lpstr>
      <vt:lpstr>Законодательство в области аудиторской деятельности</vt:lpstr>
      <vt:lpstr>Аудит</vt:lpstr>
      <vt:lpstr>Аудиторские услуги и профессиональные услуги</vt:lpstr>
      <vt:lpstr>Аудиторские услуги и профессиональные услуги</vt:lpstr>
      <vt:lpstr>Иные аудиторские услуги и профессиональные услуги</vt:lpstr>
      <vt:lpstr>Проверка системы внутреннего контроля</vt:lpstr>
      <vt:lpstr>IT-аудит</vt:lpstr>
      <vt:lpstr>Привлечение сторонних экспертов в ходе аудиторских услуг</vt:lpstr>
      <vt:lpstr>Ведение бухгалтерского учета</vt:lpstr>
      <vt:lpstr>Спасибо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Учетная политика промышленных организаций при первом и последующем применении МСФО  </dc:title>
  <dc:creator>alex</dc:creator>
  <cp:lastModifiedBy>Alexey</cp:lastModifiedBy>
  <cp:revision>111</cp:revision>
  <dcterms:created xsi:type="dcterms:W3CDTF">2015-05-28T03:25:48Z</dcterms:created>
  <dcterms:modified xsi:type="dcterms:W3CDTF">2021-03-09T11:52:25Z</dcterms:modified>
</cp:coreProperties>
</file>