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8" r:id="rId3"/>
    <p:sldId id="294" r:id="rId4"/>
    <p:sldId id="295" r:id="rId5"/>
    <p:sldId id="301" r:id="rId6"/>
    <p:sldId id="302" r:id="rId7"/>
    <p:sldId id="303" r:id="rId8"/>
    <p:sldId id="304" r:id="rId9"/>
    <p:sldId id="305" r:id="rId10"/>
    <p:sldId id="310" r:id="rId11"/>
    <p:sldId id="311" r:id="rId12"/>
    <p:sldId id="312" r:id="rId13"/>
    <p:sldId id="307" r:id="rId14"/>
    <p:sldId id="308" r:id="rId15"/>
    <p:sldId id="309" r:id="rId16"/>
    <p:sldId id="297" r:id="rId17"/>
    <p:sldId id="299" r:id="rId18"/>
    <p:sldId id="300" r:id="rId19"/>
    <p:sldId id="314" r:id="rId20"/>
    <p:sldId id="316" r:id="rId21"/>
    <p:sldId id="318" r:id="rId22"/>
    <p:sldId id="319" r:id="rId23"/>
    <p:sldId id="320" r:id="rId24"/>
    <p:sldId id="324" r:id="rId25"/>
    <p:sldId id="325" r:id="rId26"/>
    <p:sldId id="326" r:id="rId27"/>
    <p:sldId id="293"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consultantplus://offline/ref=F1D1F5ED72174B888ECAB5E80DBB344459E9E04544FE435F2B24847D761C35927399D109046151E96F80624A9DF3C64760CBE47E81E2C51DcCBAH"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consultantplus://offline/ref=F1D1F5ED72174B888ECAB5E80DBB344459E9E04544FE435F2B24847D761C35927399D109046151E96F80624A9DF3C64760CBE47E81E2C51DcCBAH"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38D47A-E3DF-401E-8045-1D7BE8E9F99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490FF6D-E6D5-429E-A40A-729AA5447E98}">
      <dgm:prSet/>
      <dgm:spPr>
        <a:solidFill>
          <a:schemeClr val="accent2">
            <a:lumMod val="75000"/>
          </a:schemeClr>
        </a:solidFill>
      </dgm:spPr>
      <dgm:t>
        <a:bodyPr/>
        <a:lstStyle/>
        <a:p>
          <a:pPr rtl="0"/>
          <a:r>
            <a:rPr lang="ru-RU" dirty="0" smtClean="0"/>
            <a:t>Пересмотра активов, отраженных в составе НМА</a:t>
          </a:r>
          <a:endParaRPr lang="ru-RU" dirty="0"/>
        </a:p>
      </dgm:t>
    </dgm:pt>
    <dgm:pt modelId="{13502469-D712-41FD-9E41-6992E486FFA1}" type="parTrans" cxnId="{4E0D9348-8E02-49E2-8ADF-E9233C1B0636}">
      <dgm:prSet/>
      <dgm:spPr/>
      <dgm:t>
        <a:bodyPr/>
        <a:lstStyle/>
        <a:p>
          <a:endParaRPr lang="ru-RU"/>
        </a:p>
      </dgm:t>
    </dgm:pt>
    <dgm:pt modelId="{266767BE-1F49-46F2-9A78-675899A484BB}" type="sibTrans" cxnId="{4E0D9348-8E02-49E2-8ADF-E9233C1B0636}">
      <dgm:prSet/>
      <dgm:spPr/>
      <dgm:t>
        <a:bodyPr/>
        <a:lstStyle/>
        <a:p>
          <a:endParaRPr lang="ru-RU"/>
        </a:p>
      </dgm:t>
    </dgm:pt>
    <dgm:pt modelId="{20163F73-7B80-4A4E-A939-13F160BAA38E}">
      <dgm:prSet/>
      <dgm:spPr>
        <a:solidFill>
          <a:schemeClr val="accent2">
            <a:lumMod val="75000"/>
          </a:schemeClr>
        </a:solidFill>
      </dgm:spPr>
      <dgm:t>
        <a:bodyPr/>
        <a:lstStyle/>
        <a:p>
          <a:pPr rtl="0"/>
          <a:r>
            <a:rPr lang="ru-RU" dirty="0" smtClean="0"/>
            <a:t>Пересмотра состава НИОКР и Расходов будущих периодов (РБП)</a:t>
          </a:r>
          <a:endParaRPr lang="ru-RU" dirty="0"/>
        </a:p>
      </dgm:t>
    </dgm:pt>
    <dgm:pt modelId="{C55ACBDD-9914-4F4B-9546-06BA50571FBF}" type="parTrans" cxnId="{BA096227-132E-4275-BA5B-853F431A8F5E}">
      <dgm:prSet/>
      <dgm:spPr/>
      <dgm:t>
        <a:bodyPr/>
        <a:lstStyle/>
        <a:p>
          <a:endParaRPr lang="ru-RU"/>
        </a:p>
      </dgm:t>
    </dgm:pt>
    <dgm:pt modelId="{4DFD842C-46C6-4A8B-B99C-5A6AD2DF1771}" type="sibTrans" cxnId="{BA096227-132E-4275-BA5B-853F431A8F5E}">
      <dgm:prSet/>
      <dgm:spPr/>
      <dgm:t>
        <a:bodyPr/>
        <a:lstStyle/>
        <a:p>
          <a:endParaRPr lang="ru-RU"/>
        </a:p>
      </dgm:t>
    </dgm:pt>
    <dgm:pt modelId="{DE2938C5-EA93-4175-960D-2D798B394C3D}" type="pres">
      <dgm:prSet presAssocID="{A838D47A-E3DF-401E-8045-1D7BE8E9F991}" presName="linear" presStyleCnt="0">
        <dgm:presLayoutVars>
          <dgm:animLvl val="lvl"/>
          <dgm:resizeHandles val="exact"/>
        </dgm:presLayoutVars>
      </dgm:prSet>
      <dgm:spPr/>
    </dgm:pt>
    <dgm:pt modelId="{0E34DBB9-A231-4BFD-A652-644DA479B4DA}" type="pres">
      <dgm:prSet presAssocID="{E490FF6D-E6D5-429E-A40A-729AA5447E98}" presName="parentText" presStyleLbl="node1" presStyleIdx="0" presStyleCnt="2">
        <dgm:presLayoutVars>
          <dgm:chMax val="0"/>
          <dgm:bulletEnabled val="1"/>
        </dgm:presLayoutVars>
      </dgm:prSet>
      <dgm:spPr/>
    </dgm:pt>
    <dgm:pt modelId="{3BB8888F-C789-4558-AB1A-C4A071D2D465}" type="pres">
      <dgm:prSet presAssocID="{266767BE-1F49-46F2-9A78-675899A484BB}" presName="spacer" presStyleCnt="0"/>
      <dgm:spPr/>
    </dgm:pt>
    <dgm:pt modelId="{945F5AF9-60EC-4A19-88EE-9EA0F5BD6E40}" type="pres">
      <dgm:prSet presAssocID="{20163F73-7B80-4A4E-A939-13F160BAA38E}" presName="parentText" presStyleLbl="node1" presStyleIdx="1" presStyleCnt="2">
        <dgm:presLayoutVars>
          <dgm:chMax val="0"/>
          <dgm:bulletEnabled val="1"/>
        </dgm:presLayoutVars>
      </dgm:prSet>
      <dgm:spPr/>
    </dgm:pt>
  </dgm:ptLst>
  <dgm:cxnLst>
    <dgm:cxn modelId="{4E0D9348-8E02-49E2-8ADF-E9233C1B0636}" srcId="{A838D47A-E3DF-401E-8045-1D7BE8E9F991}" destId="{E490FF6D-E6D5-429E-A40A-729AA5447E98}" srcOrd="0" destOrd="0" parTransId="{13502469-D712-41FD-9E41-6992E486FFA1}" sibTransId="{266767BE-1F49-46F2-9A78-675899A484BB}"/>
    <dgm:cxn modelId="{3A1F9475-DC06-4755-A783-9ABE9497588B}" type="presOf" srcId="{E490FF6D-E6D5-429E-A40A-729AA5447E98}" destId="{0E34DBB9-A231-4BFD-A652-644DA479B4DA}" srcOrd="0" destOrd="0" presId="urn:microsoft.com/office/officeart/2005/8/layout/vList2"/>
    <dgm:cxn modelId="{AAC61B5D-DBD8-430D-BEFC-00CD3A6A274E}" type="presOf" srcId="{20163F73-7B80-4A4E-A939-13F160BAA38E}" destId="{945F5AF9-60EC-4A19-88EE-9EA0F5BD6E40}" srcOrd="0" destOrd="0" presId="urn:microsoft.com/office/officeart/2005/8/layout/vList2"/>
    <dgm:cxn modelId="{BA096227-132E-4275-BA5B-853F431A8F5E}" srcId="{A838D47A-E3DF-401E-8045-1D7BE8E9F991}" destId="{20163F73-7B80-4A4E-A939-13F160BAA38E}" srcOrd="1" destOrd="0" parTransId="{C55ACBDD-9914-4F4B-9546-06BA50571FBF}" sibTransId="{4DFD842C-46C6-4A8B-B99C-5A6AD2DF1771}"/>
    <dgm:cxn modelId="{AFF66481-14B7-410E-A440-EF4B0CC72CAB}" type="presOf" srcId="{A838D47A-E3DF-401E-8045-1D7BE8E9F991}" destId="{DE2938C5-EA93-4175-960D-2D798B394C3D}" srcOrd="0" destOrd="0" presId="urn:microsoft.com/office/officeart/2005/8/layout/vList2"/>
    <dgm:cxn modelId="{CD0BF879-8F7C-4C49-9FD5-A41EBEBFEBEB}" type="presParOf" srcId="{DE2938C5-EA93-4175-960D-2D798B394C3D}" destId="{0E34DBB9-A231-4BFD-A652-644DA479B4DA}" srcOrd="0" destOrd="0" presId="urn:microsoft.com/office/officeart/2005/8/layout/vList2"/>
    <dgm:cxn modelId="{E0541287-161C-4922-87A2-01FFCED830AC}" type="presParOf" srcId="{DE2938C5-EA93-4175-960D-2D798B394C3D}" destId="{3BB8888F-C789-4558-AB1A-C4A071D2D465}" srcOrd="1" destOrd="0" presId="urn:microsoft.com/office/officeart/2005/8/layout/vList2"/>
    <dgm:cxn modelId="{796FBA90-13B1-41A0-A7C3-DB6EAB9227F2}" type="presParOf" srcId="{DE2938C5-EA93-4175-960D-2D798B394C3D}" destId="{945F5AF9-60EC-4A19-88EE-9EA0F5BD6E4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8BAA2F-C9BB-4C43-8F99-8DABD08AD3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0C2CBDE-D412-4BE3-A76E-CD371F40FD21}">
      <dgm:prSet/>
      <dgm:spPr>
        <a:solidFill>
          <a:schemeClr val="accent2">
            <a:lumMod val="75000"/>
          </a:schemeClr>
        </a:solidFill>
      </dgm:spPr>
      <dgm:t>
        <a:bodyPr/>
        <a:lstStyle/>
        <a:p>
          <a:pPr rtl="0"/>
          <a:r>
            <a:rPr lang="ru-RU" dirty="0" smtClean="0"/>
            <a:t>лицензионная программа (права пользования) стоимостью 120 000 руб., срок лицензии - 3 года. Как учитывать ее в бухгалтерском учете при лимите в отношении НМА в размере 100000, 00 руб.</a:t>
          </a:r>
          <a:endParaRPr lang="ru-RU" dirty="0"/>
        </a:p>
      </dgm:t>
    </dgm:pt>
    <dgm:pt modelId="{9D752F51-1700-4B3C-BFDB-8EFC12547542}" type="parTrans" cxnId="{3BE6E3C2-346E-4F9C-85B6-CFD064D7CEA1}">
      <dgm:prSet/>
      <dgm:spPr/>
      <dgm:t>
        <a:bodyPr/>
        <a:lstStyle/>
        <a:p>
          <a:endParaRPr lang="ru-RU"/>
        </a:p>
      </dgm:t>
    </dgm:pt>
    <dgm:pt modelId="{3EDCBEA4-6F97-4932-B6A7-DB2C780B76C8}" type="sibTrans" cxnId="{3BE6E3C2-346E-4F9C-85B6-CFD064D7CEA1}">
      <dgm:prSet/>
      <dgm:spPr/>
      <dgm:t>
        <a:bodyPr/>
        <a:lstStyle/>
        <a:p>
          <a:endParaRPr lang="ru-RU"/>
        </a:p>
      </dgm:t>
    </dgm:pt>
    <dgm:pt modelId="{7BD88F87-CF95-48AB-BC00-9D1703DE6CD3}">
      <dgm:prSet/>
      <dgm:spPr>
        <a:solidFill>
          <a:schemeClr val="accent2">
            <a:lumMod val="75000"/>
          </a:schemeClr>
        </a:solidFill>
      </dgm:spPr>
      <dgm:t>
        <a:bodyPr/>
        <a:lstStyle/>
        <a:p>
          <a:pPr rtl="0"/>
          <a:r>
            <a:rPr lang="ru-RU" dirty="0" smtClean="0"/>
            <a:t>В бухучете такая программа - это нематериальный актив, поскольку все необходимые условия соблюдены. </a:t>
          </a:r>
          <a:r>
            <a:rPr lang="ru-RU" dirty="0" smtClean="0">
              <a:hlinkClick xmlns:r="http://schemas.openxmlformats.org/officeDocument/2006/relationships" r:id="rId1"/>
            </a:rPr>
            <a:t>Предполагаем, что ПО используется организацией в коммерческой деятельности.</a:t>
          </a:r>
          <a:endParaRPr lang="ru-RU" dirty="0"/>
        </a:p>
      </dgm:t>
    </dgm:pt>
    <dgm:pt modelId="{8DB9D2A5-8AF8-478A-BA2C-08844F988272}" type="parTrans" cxnId="{DB6858AE-04C8-424B-9E00-5F42DDE4113E}">
      <dgm:prSet/>
      <dgm:spPr/>
      <dgm:t>
        <a:bodyPr/>
        <a:lstStyle/>
        <a:p>
          <a:endParaRPr lang="ru-RU"/>
        </a:p>
      </dgm:t>
    </dgm:pt>
    <dgm:pt modelId="{858EF19D-0F68-46CF-9AAB-6438F077BB6D}" type="sibTrans" cxnId="{DB6858AE-04C8-424B-9E00-5F42DDE4113E}">
      <dgm:prSet/>
      <dgm:spPr/>
      <dgm:t>
        <a:bodyPr/>
        <a:lstStyle/>
        <a:p>
          <a:endParaRPr lang="ru-RU"/>
        </a:p>
      </dgm:t>
    </dgm:pt>
    <dgm:pt modelId="{03287452-598B-44E9-BD98-A2B2FE5D9711}" type="pres">
      <dgm:prSet presAssocID="{C28BAA2F-C9BB-4C43-8F99-8DABD08AD3C2}" presName="linear" presStyleCnt="0">
        <dgm:presLayoutVars>
          <dgm:animLvl val="lvl"/>
          <dgm:resizeHandles val="exact"/>
        </dgm:presLayoutVars>
      </dgm:prSet>
      <dgm:spPr/>
    </dgm:pt>
    <dgm:pt modelId="{9603620E-41C1-46F2-9976-BE664092AF32}" type="pres">
      <dgm:prSet presAssocID="{00C2CBDE-D412-4BE3-A76E-CD371F40FD21}" presName="parentText" presStyleLbl="node1" presStyleIdx="0" presStyleCnt="2">
        <dgm:presLayoutVars>
          <dgm:chMax val="0"/>
          <dgm:bulletEnabled val="1"/>
        </dgm:presLayoutVars>
      </dgm:prSet>
      <dgm:spPr/>
    </dgm:pt>
    <dgm:pt modelId="{70C58374-9878-443C-B003-BADE2C6FD295}" type="pres">
      <dgm:prSet presAssocID="{3EDCBEA4-6F97-4932-B6A7-DB2C780B76C8}" presName="spacer" presStyleCnt="0"/>
      <dgm:spPr/>
    </dgm:pt>
    <dgm:pt modelId="{0E3EBE33-2159-4003-BEFA-BC721D933060}" type="pres">
      <dgm:prSet presAssocID="{7BD88F87-CF95-48AB-BC00-9D1703DE6CD3}" presName="parentText" presStyleLbl="node1" presStyleIdx="1" presStyleCnt="2">
        <dgm:presLayoutVars>
          <dgm:chMax val="0"/>
          <dgm:bulletEnabled val="1"/>
        </dgm:presLayoutVars>
      </dgm:prSet>
      <dgm:spPr/>
    </dgm:pt>
  </dgm:ptLst>
  <dgm:cxnLst>
    <dgm:cxn modelId="{DB6858AE-04C8-424B-9E00-5F42DDE4113E}" srcId="{C28BAA2F-C9BB-4C43-8F99-8DABD08AD3C2}" destId="{7BD88F87-CF95-48AB-BC00-9D1703DE6CD3}" srcOrd="1" destOrd="0" parTransId="{8DB9D2A5-8AF8-478A-BA2C-08844F988272}" sibTransId="{858EF19D-0F68-46CF-9AAB-6438F077BB6D}"/>
    <dgm:cxn modelId="{E6B62929-A896-4C3A-B653-0F7222DDB632}" type="presOf" srcId="{00C2CBDE-D412-4BE3-A76E-CD371F40FD21}" destId="{9603620E-41C1-46F2-9976-BE664092AF32}" srcOrd="0" destOrd="0" presId="urn:microsoft.com/office/officeart/2005/8/layout/vList2"/>
    <dgm:cxn modelId="{39D10082-E31E-41D5-9133-1AD3DC48E780}" type="presOf" srcId="{C28BAA2F-C9BB-4C43-8F99-8DABD08AD3C2}" destId="{03287452-598B-44E9-BD98-A2B2FE5D9711}" srcOrd="0" destOrd="0" presId="urn:microsoft.com/office/officeart/2005/8/layout/vList2"/>
    <dgm:cxn modelId="{3BE6E3C2-346E-4F9C-85B6-CFD064D7CEA1}" srcId="{C28BAA2F-C9BB-4C43-8F99-8DABD08AD3C2}" destId="{00C2CBDE-D412-4BE3-A76E-CD371F40FD21}" srcOrd="0" destOrd="0" parTransId="{9D752F51-1700-4B3C-BFDB-8EFC12547542}" sibTransId="{3EDCBEA4-6F97-4932-B6A7-DB2C780B76C8}"/>
    <dgm:cxn modelId="{4226ACCC-A9F9-451D-8EC4-82DF93B56F44}" type="presOf" srcId="{7BD88F87-CF95-48AB-BC00-9D1703DE6CD3}" destId="{0E3EBE33-2159-4003-BEFA-BC721D933060}" srcOrd="0" destOrd="0" presId="urn:microsoft.com/office/officeart/2005/8/layout/vList2"/>
    <dgm:cxn modelId="{600BE4F2-6C9D-4336-9111-943FD3BD571B}" type="presParOf" srcId="{03287452-598B-44E9-BD98-A2B2FE5D9711}" destId="{9603620E-41C1-46F2-9976-BE664092AF32}" srcOrd="0" destOrd="0" presId="urn:microsoft.com/office/officeart/2005/8/layout/vList2"/>
    <dgm:cxn modelId="{5CA9B0B7-1D10-47B5-AAE0-DF1ABB6511A1}" type="presParOf" srcId="{03287452-598B-44E9-BD98-A2B2FE5D9711}" destId="{70C58374-9878-443C-B003-BADE2C6FD295}" srcOrd="1" destOrd="0" presId="urn:microsoft.com/office/officeart/2005/8/layout/vList2"/>
    <dgm:cxn modelId="{843CEE34-B03D-45D8-86DC-56B563D22A51}" type="presParOf" srcId="{03287452-598B-44E9-BD98-A2B2FE5D9711}" destId="{0E3EBE33-2159-4003-BEFA-BC721D93306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1B7C0E-1BB0-47EB-B906-507CB2D7164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885FC09-5099-4834-8E94-56F0C2FD8FBE}">
      <dgm:prSet/>
      <dgm:spPr>
        <a:solidFill>
          <a:schemeClr val="accent2">
            <a:lumMod val="75000"/>
          </a:schemeClr>
        </a:solidFill>
      </dgm:spPr>
      <dgm:t>
        <a:bodyPr/>
        <a:lstStyle/>
        <a:p>
          <a:pPr rtl="0"/>
          <a:r>
            <a:rPr lang="ru-RU" smtClean="0"/>
            <a:t>исследований (выполнение уникальных изысканий, целью которых является получение новых научных или технических знаний и достижений);</a:t>
          </a:r>
          <a:endParaRPr lang="ru-RU"/>
        </a:p>
      </dgm:t>
    </dgm:pt>
    <dgm:pt modelId="{04D57ACD-A54A-4D47-A313-F6C81D3D7CCA}" type="parTrans" cxnId="{AA4F5AEE-CC9E-43FB-B7B8-7CA03AF4ACF1}">
      <dgm:prSet/>
      <dgm:spPr/>
      <dgm:t>
        <a:bodyPr/>
        <a:lstStyle/>
        <a:p>
          <a:endParaRPr lang="ru-RU"/>
        </a:p>
      </dgm:t>
    </dgm:pt>
    <dgm:pt modelId="{B7C985BA-8B81-4C59-83ED-142F62973545}" type="sibTrans" cxnId="{AA4F5AEE-CC9E-43FB-B7B8-7CA03AF4ACF1}">
      <dgm:prSet/>
      <dgm:spPr/>
      <dgm:t>
        <a:bodyPr/>
        <a:lstStyle/>
        <a:p>
          <a:endParaRPr lang="ru-RU"/>
        </a:p>
      </dgm:t>
    </dgm:pt>
    <dgm:pt modelId="{673B8E87-73E8-48FA-AC07-A8984A16E555}">
      <dgm:prSet/>
      <dgm:spPr>
        <a:solidFill>
          <a:schemeClr val="accent2">
            <a:lumMod val="75000"/>
          </a:schemeClr>
        </a:solidFill>
      </dgm:spPr>
      <dgm:t>
        <a:bodyPr/>
        <a:lstStyle/>
        <a:p>
          <a:pPr rtl="0"/>
          <a:r>
            <a:rPr lang="ru-RU" dirty="0" smtClean="0"/>
            <a:t>разработок (применение результатов стадии исследований или иных знаний для планирования и проектирования производства новых или значительно улучшенных материалов, устройств, продуктов, процессов, систем, услуг до начала их производства в коммерческих целях или использования).</a:t>
          </a:r>
          <a:endParaRPr lang="ru-RU" dirty="0"/>
        </a:p>
      </dgm:t>
    </dgm:pt>
    <dgm:pt modelId="{BA42E752-2F8A-486B-801A-DECA95CB5EDB}" type="parTrans" cxnId="{0EC4D58C-81FB-4BA0-9EC9-3E5B812F666E}">
      <dgm:prSet/>
      <dgm:spPr/>
      <dgm:t>
        <a:bodyPr/>
        <a:lstStyle/>
        <a:p>
          <a:endParaRPr lang="ru-RU"/>
        </a:p>
      </dgm:t>
    </dgm:pt>
    <dgm:pt modelId="{4DCAFF8C-2206-4578-9F32-75C3CFA48563}" type="sibTrans" cxnId="{0EC4D58C-81FB-4BA0-9EC9-3E5B812F666E}">
      <dgm:prSet/>
      <dgm:spPr/>
      <dgm:t>
        <a:bodyPr/>
        <a:lstStyle/>
        <a:p>
          <a:endParaRPr lang="ru-RU"/>
        </a:p>
      </dgm:t>
    </dgm:pt>
    <dgm:pt modelId="{DBCC2DB1-5B5F-4F2D-B0ED-2C61442189CC}" type="pres">
      <dgm:prSet presAssocID="{151B7C0E-1BB0-47EB-B906-507CB2D71642}" presName="linear" presStyleCnt="0">
        <dgm:presLayoutVars>
          <dgm:animLvl val="lvl"/>
          <dgm:resizeHandles val="exact"/>
        </dgm:presLayoutVars>
      </dgm:prSet>
      <dgm:spPr/>
    </dgm:pt>
    <dgm:pt modelId="{3A77FB11-E420-40CB-A230-3223F3A415BD}" type="pres">
      <dgm:prSet presAssocID="{3885FC09-5099-4834-8E94-56F0C2FD8FBE}" presName="parentText" presStyleLbl="node1" presStyleIdx="0" presStyleCnt="2">
        <dgm:presLayoutVars>
          <dgm:chMax val="0"/>
          <dgm:bulletEnabled val="1"/>
        </dgm:presLayoutVars>
      </dgm:prSet>
      <dgm:spPr/>
    </dgm:pt>
    <dgm:pt modelId="{CCCC753D-2BD8-40B7-9DF8-FB2EFA05E8DD}" type="pres">
      <dgm:prSet presAssocID="{B7C985BA-8B81-4C59-83ED-142F62973545}" presName="spacer" presStyleCnt="0"/>
      <dgm:spPr/>
    </dgm:pt>
    <dgm:pt modelId="{759F8427-6ADB-4AD8-9AE0-F1204B9126EA}" type="pres">
      <dgm:prSet presAssocID="{673B8E87-73E8-48FA-AC07-A8984A16E555}" presName="parentText" presStyleLbl="node1" presStyleIdx="1" presStyleCnt="2">
        <dgm:presLayoutVars>
          <dgm:chMax val="0"/>
          <dgm:bulletEnabled val="1"/>
        </dgm:presLayoutVars>
      </dgm:prSet>
      <dgm:spPr/>
    </dgm:pt>
  </dgm:ptLst>
  <dgm:cxnLst>
    <dgm:cxn modelId="{1ED63580-9122-418A-B9C9-8800C156285A}" type="presOf" srcId="{3885FC09-5099-4834-8E94-56F0C2FD8FBE}" destId="{3A77FB11-E420-40CB-A230-3223F3A415BD}" srcOrd="0" destOrd="0" presId="urn:microsoft.com/office/officeart/2005/8/layout/vList2"/>
    <dgm:cxn modelId="{AA4F5AEE-CC9E-43FB-B7B8-7CA03AF4ACF1}" srcId="{151B7C0E-1BB0-47EB-B906-507CB2D71642}" destId="{3885FC09-5099-4834-8E94-56F0C2FD8FBE}" srcOrd="0" destOrd="0" parTransId="{04D57ACD-A54A-4D47-A313-F6C81D3D7CCA}" sibTransId="{B7C985BA-8B81-4C59-83ED-142F62973545}"/>
    <dgm:cxn modelId="{0EC4D58C-81FB-4BA0-9EC9-3E5B812F666E}" srcId="{151B7C0E-1BB0-47EB-B906-507CB2D71642}" destId="{673B8E87-73E8-48FA-AC07-A8984A16E555}" srcOrd="1" destOrd="0" parTransId="{BA42E752-2F8A-486B-801A-DECA95CB5EDB}" sibTransId="{4DCAFF8C-2206-4578-9F32-75C3CFA48563}"/>
    <dgm:cxn modelId="{B14ECC90-C033-4ECA-910F-5BAB63979A78}" type="presOf" srcId="{673B8E87-73E8-48FA-AC07-A8984A16E555}" destId="{759F8427-6ADB-4AD8-9AE0-F1204B9126EA}" srcOrd="0" destOrd="0" presId="urn:microsoft.com/office/officeart/2005/8/layout/vList2"/>
    <dgm:cxn modelId="{6660D508-D70F-4AFD-9F6B-FF6DD1650D1A}" type="presOf" srcId="{151B7C0E-1BB0-47EB-B906-507CB2D71642}" destId="{DBCC2DB1-5B5F-4F2D-B0ED-2C61442189CC}" srcOrd="0" destOrd="0" presId="urn:microsoft.com/office/officeart/2005/8/layout/vList2"/>
    <dgm:cxn modelId="{26853815-1806-467C-8B40-B7798C764A16}" type="presParOf" srcId="{DBCC2DB1-5B5F-4F2D-B0ED-2C61442189CC}" destId="{3A77FB11-E420-40CB-A230-3223F3A415BD}" srcOrd="0" destOrd="0" presId="urn:microsoft.com/office/officeart/2005/8/layout/vList2"/>
    <dgm:cxn modelId="{0D129097-0CD4-464A-BE7B-D3A45B1CBC12}" type="presParOf" srcId="{DBCC2DB1-5B5F-4F2D-B0ED-2C61442189CC}" destId="{CCCC753D-2BD8-40B7-9DF8-FB2EFA05E8DD}" srcOrd="1" destOrd="0" presId="urn:microsoft.com/office/officeart/2005/8/layout/vList2"/>
    <dgm:cxn modelId="{38819D63-6AED-451E-A2CE-011EB26FCF49}" type="presParOf" srcId="{DBCC2DB1-5B5F-4F2D-B0ED-2C61442189CC}" destId="{759F8427-6ADB-4AD8-9AE0-F1204B9126E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34EC3D-3F6E-4E62-BD98-C721334FD8C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DC95F6F-749A-41EC-B917-81FF12994F55}">
      <dgm:prSet/>
      <dgm:spPr>
        <a:solidFill>
          <a:schemeClr val="accent2">
            <a:lumMod val="75000"/>
          </a:schemeClr>
        </a:solidFill>
      </dgm:spPr>
      <dgm:t>
        <a:bodyPr/>
        <a:lstStyle/>
        <a:p>
          <a:pPr rtl="0"/>
          <a:r>
            <a:rPr lang="ru-RU" dirty="0" smtClean="0"/>
            <a:t>1) арендодатель предоставляет арендатору предмет аренды на определенный срок;</a:t>
          </a:r>
          <a:endParaRPr lang="ru-RU" dirty="0"/>
        </a:p>
      </dgm:t>
    </dgm:pt>
    <dgm:pt modelId="{BEC7D65A-B389-496E-9C67-61C9E9CCD21F}" type="parTrans" cxnId="{C25D0769-08D2-49C2-9A38-44E6B4DB0A8D}">
      <dgm:prSet/>
      <dgm:spPr/>
      <dgm:t>
        <a:bodyPr/>
        <a:lstStyle/>
        <a:p>
          <a:endParaRPr lang="ru-RU"/>
        </a:p>
      </dgm:t>
    </dgm:pt>
    <dgm:pt modelId="{C0DC10CB-75B8-4B89-9BB6-E44DE86D76B4}" type="sibTrans" cxnId="{C25D0769-08D2-49C2-9A38-44E6B4DB0A8D}">
      <dgm:prSet/>
      <dgm:spPr/>
      <dgm:t>
        <a:bodyPr/>
        <a:lstStyle/>
        <a:p>
          <a:endParaRPr lang="ru-RU"/>
        </a:p>
      </dgm:t>
    </dgm:pt>
    <dgm:pt modelId="{2FC9B446-C88E-4801-8798-04111BC94C69}">
      <dgm:prSet/>
      <dgm:spPr>
        <a:solidFill>
          <a:schemeClr val="accent2">
            <a:lumMod val="75000"/>
          </a:schemeClr>
        </a:solidFill>
      </dgm:spPr>
      <dgm:t>
        <a:bodyPr/>
        <a:lstStyle/>
        <a:p>
          <a:pPr rtl="0"/>
          <a:r>
            <a:rPr lang="ru-RU" dirty="0" smtClean="0"/>
            <a:t>2) предмет аренды идентифицируется (предмет аренды определен в договоре аренды, и этим договором не предусмотрено право арендодателя по своему усмотрению заменить предмет аренды в любой момент в течение срока аренды);</a:t>
          </a:r>
          <a:endParaRPr lang="ru-RU" dirty="0"/>
        </a:p>
      </dgm:t>
    </dgm:pt>
    <dgm:pt modelId="{F61B9D56-0A17-4C17-B70E-DB1A0F5B09B9}" type="parTrans" cxnId="{999D4F33-1476-4212-B6F9-91C3B02F68E5}">
      <dgm:prSet/>
      <dgm:spPr/>
      <dgm:t>
        <a:bodyPr/>
        <a:lstStyle/>
        <a:p>
          <a:endParaRPr lang="ru-RU"/>
        </a:p>
      </dgm:t>
    </dgm:pt>
    <dgm:pt modelId="{DA3B6B52-D3D0-4368-AEFC-0F34893D2089}" type="sibTrans" cxnId="{999D4F33-1476-4212-B6F9-91C3B02F68E5}">
      <dgm:prSet/>
      <dgm:spPr/>
      <dgm:t>
        <a:bodyPr/>
        <a:lstStyle/>
        <a:p>
          <a:endParaRPr lang="ru-RU"/>
        </a:p>
      </dgm:t>
    </dgm:pt>
    <dgm:pt modelId="{BB8928DF-775B-4B18-AF14-9BF885F90D08}">
      <dgm:prSet/>
      <dgm:spPr>
        <a:solidFill>
          <a:schemeClr val="accent2">
            <a:lumMod val="75000"/>
          </a:schemeClr>
        </a:solidFill>
      </dgm:spPr>
      <dgm:t>
        <a:bodyPr/>
        <a:lstStyle/>
        <a:p>
          <a:pPr rtl="0"/>
          <a:r>
            <a:rPr lang="ru-RU" dirty="0" smtClean="0"/>
            <a:t>3) арендатор имеет право на получение экономических выгод от использования предмета аренды в течение срока аренды;</a:t>
          </a:r>
          <a:endParaRPr lang="ru-RU" dirty="0"/>
        </a:p>
      </dgm:t>
    </dgm:pt>
    <dgm:pt modelId="{546C00E9-C7B0-4092-8841-2FDACB6EC662}" type="parTrans" cxnId="{B0AC12B0-42C2-47B5-A929-BF636AAFFBF8}">
      <dgm:prSet/>
      <dgm:spPr/>
      <dgm:t>
        <a:bodyPr/>
        <a:lstStyle/>
        <a:p>
          <a:endParaRPr lang="ru-RU"/>
        </a:p>
      </dgm:t>
    </dgm:pt>
    <dgm:pt modelId="{76C4B4E8-AC76-4AD0-91AD-80A9B3F47EBA}" type="sibTrans" cxnId="{B0AC12B0-42C2-47B5-A929-BF636AAFFBF8}">
      <dgm:prSet/>
      <dgm:spPr/>
      <dgm:t>
        <a:bodyPr/>
        <a:lstStyle/>
        <a:p>
          <a:endParaRPr lang="ru-RU"/>
        </a:p>
      </dgm:t>
    </dgm:pt>
    <dgm:pt modelId="{C998AF99-AB97-4EE6-8C34-7DA76DDC68F9}">
      <dgm:prSet/>
      <dgm:spPr>
        <a:solidFill>
          <a:schemeClr val="accent2">
            <a:lumMod val="75000"/>
          </a:schemeClr>
        </a:solidFill>
      </dgm:spPr>
      <dgm:t>
        <a:bodyPr/>
        <a:lstStyle/>
        <a:p>
          <a:pPr rtl="0"/>
          <a:r>
            <a:rPr lang="ru-RU" dirty="0" smtClean="0"/>
            <a:t>4) арендатор имеет право определять, как и для какой цели используется предмет аренды в той степени, в которой это не предопределено техническими характеристиками предмета аренды.</a:t>
          </a:r>
          <a:endParaRPr lang="ru-RU" dirty="0"/>
        </a:p>
      </dgm:t>
    </dgm:pt>
    <dgm:pt modelId="{45D2AB3F-D1CD-4CCE-819A-F79F07A08364}" type="parTrans" cxnId="{18E5C101-ED6B-4C67-9E0A-CD13F8F82FC7}">
      <dgm:prSet/>
      <dgm:spPr/>
      <dgm:t>
        <a:bodyPr/>
        <a:lstStyle/>
        <a:p>
          <a:endParaRPr lang="ru-RU"/>
        </a:p>
      </dgm:t>
    </dgm:pt>
    <dgm:pt modelId="{5546B10D-8183-4032-BCF0-30A710400D12}" type="sibTrans" cxnId="{18E5C101-ED6B-4C67-9E0A-CD13F8F82FC7}">
      <dgm:prSet/>
      <dgm:spPr/>
      <dgm:t>
        <a:bodyPr/>
        <a:lstStyle/>
        <a:p>
          <a:endParaRPr lang="ru-RU"/>
        </a:p>
      </dgm:t>
    </dgm:pt>
    <dgm:pt modelId="{EBD67E76-C09B-43DC-8BC3-61074009D075}" type="pres">
      <dgm:prSet presAssocID="{D734EC3D-3F6E-4E62-BD98-C721334FD8C4}" presName="Name0" presStyleCnt="0">
        <dgm:presLayoutVars>
          <dgm:dir/>
          <dgm:animLvl val="lvl"/>
          <dgm:resizeHandles val="exact"/>
        </dgm:presLayoutVars>
      </dgm:prSet>
      <dgm:spPr/>
    </dgm:pt>
    <dgm:pt modelId="{6AD5CD2A-97CD-4EC9-94F9-32E9005A1EB5}" type="pres">
      <dgm:prSet presAssocID="{BDC95F6F-749A-41EC-B917-81FF12994F55}" presName="linNode" presStyleCnt="0"/>
      <dgm:spPr/>
    </dgm:pt>
    <dgm:pt modelId="{E3F35C28-0CA6-4DF7-A168-0F895BDBD232}" type="pres">
      <dgm:prSet presAssocID="{BDC95F6F-749A-41EC-B917-81FF12994F55}" presName="parentText" presStyleLbl="node1" presStyleIdx="0" presStyleCnt="4" custScaleX="277778">
        <dgm:presLayoutVars>
          <dgm:chMax val="1"/>
          <dgm:bulletEnabled val="1"/>
        </dgm:presLayoutVars>
      </dgm:prSet>
      <dgm:spPr/>
    </dgm:pt>
    <dgm:pt modelId="{6BD974B6-B58C-4305-A433-C08C5BF58B48}" type="pres">
      <dgm:prSet presAssocID="{C0DC10CB-75B8-4B89-9BB6-E44DE86D76B4}" presName="sp" presStyleCnt="0"/>
      <dgm:spPr/>
    </dgm:pt>
    <dgm:pt modelId="{36F61BCE-3060-49EA-B575-AA47D6677292}" type="pres">
      <dgm:prSet presAssocID="{2FC9B446-C88E-4801-8798-04111BC94C69}" presName="linNode" presStyleCnt="0"/>
      <dgm:spPr/>
    </dgm:pt>
    <dgm:pt modelId="{4D6F70A3-E17C-4A76-A480-38379296B7C2}" type="pres">
      <dgm:prSet presAssocID="{2FC9B446-C88E-4801-8798-04111BC94C69}" presName="parentText" presStyleLbl="node1" presStyleIdx="1" presStyleCnt="4" custScaleX="277778">
        <dgm:presLayoutVars>
          <dgm:chMax val="1"/>
          <dgm:bulletEnabled val="1"/>
        </dgm:presLayoutVars>
      </dgm:prSet>
      <dgm:spPr/>
    </dgm:pt>
    <dgm:pt modelId="{B8A98C00-4CA2-4FC6-9159-9986ECC29BF9}" type="pres">
      <dgm:prSet presAssocID="{DA3B6B52-D3D0-4368-AEFC-0F34893D2089}" presName="sp" presStyleCnt="0"/>
      <dgm:spPr/>
    </dgm:pt>
    <dgm:pt modelId="{3CD28172-C67C-485B-BAFF-819D460D8593}" type="pres">
      <dgm:prSet presAssocID="{BB8928DF-775B-4B18-AF14-9BF885F90D08}" presName="linNode" presStyleCnt="0"/>
      <dgm:spPr/>
    </dgm:pt>
    <dgm:pt modelId="{010FA75C-1287-436B-8AA2-C583578C5D5D}" type="pres">
      <dgm:prSet presAssocID="{BB8928DF-775B-4B18-AF14-9BF885F90D08}" presName="parentText" presStyleLbl="node1" presStyleIdx="2" presStyleCnt="4" custScaleX="277778">
        <dgm:presLayoutVars>
          <dgm:chMax val="1"/>
          <dgm:bulletEnabled val="1"/>
        </dgm:presLayoutVars>
      </dgm:prSet>
      <dgm:spPr/>
    </dgm:pt>
    <dgm:pt modelId="{4970A5D3-81D5-44DB-974D-3CAE0AE0C451}" type="pres">
      <dgm:prSet presAssocID="{76C4B4E8-AC76-4AD0-91AD-80A9B3F47EBA}" presName="sp" presStyleCnt="0"/>
      <dgm:spPr/>
    </dgm:pt>
    <dgm:pt modelId="{BF996A59-909C-45F6-B407-7374619D4AAF}" type="pres">
      <dgm:prSet presAssocID="{C998AF99-AB97-4EE6-8C34-7DA76DDC68F9}" presName="linNode" presStyleCnt="0"/>
      <dgm:spPr/>
    </dgm:pt>
    <dgm:pt modelId="{BFE5AF05-26B2-421F-A573-44974F537214}" type="pres">
      <dgm:prSet presAssocID="{C998AF99-AB97-4EE6-8C34-7DA76DDC68F9}" presName="parentText" presStyleLbl="node1" presStyleIdx="3" presStyleCnt="4" custScaleX="277778">
        <dgm:presLayoutVars>
          <dgm:chMax val="1"/>
          <dgm:bulletEnabled val="1"/>
        </dgm:presLayoutVars>
      </dgm:prSet>
      <dgm:spPr/>
    </dgm:pt>
  </dgm:ptLst>
  <dgm:cxnLst>
    <dgm:cxn modelId="{4028C3BA-8A4C-4A7D-9722-63AA3C20069D}" type="presOf" srcId="{D734EC3D-3F6E-4E62-BD98-C721334FD8C4}" destId="{EBD67E76-C09B-43DC-8BC3-61074009D075}" srcOrd="0" destOrd="0" presId="urn:microsoft.com/office/officeart/2005/8/layout/vList5"/>
    <dgm:cxn modelId="{D9986DEF-D452-4641-BB41-252415EF4087}" type="presOf" srcId="{BDC95F6F-749A-41EC-B917-81FF12994F55}" destId="{E3F35C28-0CA6-4DF7-A168-0F895BDBD232}" srcOrd="0" destOrd="0" presId="urn:microsoft.com/office/officeart/2005/8/layout/vList5"/>
    <dgm:cxn modelId="{B0AC12B0-42C2-47B5-A929-BF636AAFFBF8}" srcId="{D734EC3D-3F6E-4E62-BD98-C721334FD8C4}" destId="{BB8928DF-775B-4B18-AF14-9BF885F90D08}" srcOrd="2" destOrd="0" parTransId="{546C00E9-C7B0-4092-8841-2FDACB6EC662}" sibTransId="{76C4B4E8-AC76-4AD0-91AD-80A9B3F47EBA}"/>
    <dgm:cxn modelId="{2ECB1204-914A-4FA2-8C60-BE4D5B994967}" type="presOf" srcId="{BB8928DF-775B-4B18-AF14-9BF885F90D08}" destId="{010FA75C-1287-436B-8AA2-C583578C5D5D}" srcOrd="0" destOrd="0" presId="urn:microsoft.com/office/officeart/2005/8/layout/vList5"/>
    <dgm:cxn modelId="{999D4F33-1476-4212-B6F9-91C3B02F68E5}" srcId="{D734EC3D-3F6E-4E62-BD98-C721334FD8C4}" destId="{2FC9B446-C88E-4801-8798-04111BC94C69}" srcOrd="1" destOrd="0" parTransId="{F61B9D56-0A17-4C17-B70E-DB1A0F5B09B9}" sibTransId="{DA3B6B52-D3D0-4368-AEFC-0F34893D2089}"/>
    <dgm:cxn modelId="{C25D0769-08D2-49C2-9A38-44E6B4DB0A8D}" srcId="{D734EC3D-3F6E-4E62-BD98-C721334FD8C4}" destId="{BDC95F6F-749A-41EC-B917-81FF12994F55}" srcOrd="0" destOrd="0" parTransId="{BEC7D65A-B389-496E-9C67-61C9E9CCD21F}" sibTransId="{C0DC10CB-75B8-4B89-9BB6-E44DE86D76B4}"/>
    <dgm:cxn modelId="{FE3655D2-1FE1-4312-8E91-CC16F172D81E}" type="presOf" srcId="{C998AF99-AB97-4EE6-8C34-7DA76DDC68F9}" destId="{BFE5AF05-26B2-421F-A573-44974F537214}" srcOrd="0" destOrd="0" presId="urn:microsoft.com/office/officeart/2005/8/layout/vList5"/>
    <dgm:cxn modelId="{18E5C101-ED6B-4C67-9E0A-CD13F8F82FC7}" srcId="{D734EC3D-3F6E-4E62-BD98-C721334FD8C4}" destId="{C998AF99-AB97-4EE6-8C34-7DA76DDC68F9}" srcOrd="3" destOrd="0" parTransId="{45D2AB3F-D1CD-4CCE-819A-F79F07A08364}" sibTransId="{5546B10D-8183-4032-BCF0-30A710400D12}"/>
    <dgm:cxn modelId="{D832645D-0ACE-41F9-8B55-F6E3213A1175}" type="presOf" srcId="{2FC9B446-C88E-4801-8798-04111BC94C69}" destId="{4D6F70A3-E17C-4A76-A480-38379296B7C2}" srcOrd="0" destOrd="0" presId="urn:microsoft.com/office/officeart/2005/8/layout/vList5"/>
    <dgm:cxn modelId="{B0D694E8-1E7A-448D-AE62-BA830092A944}" type="presParOf" srcId="{EBD67E76-C09B-43DC-8BC3-61074009D075}" destId="{6AD5CD2A-97CD-4EC9-94F9-32E9005A1EB5}" srcOrd="0" destOrd="0" presId="urn:microsoft.com/office/officeart/2005/8/layout/vList5"/>
    <dgm:cxn modelId="{8283A61B-EEBF-42CD-A9A9-A49A185C99C6}" type="presParOf" srcId="{6AD5CD2A-97CD-4EC9-94F9-32E9005A1EB5}" destId="{E3F35C28-0CA6-4DF7-A168-0F895BDBD232}" srcOrd="0" destOrd="0" presId="urn:microsoft.com/office/officeart/2005/8/layout/vList5"/>
    <dgm:cxn modelId="{2AC46E1A-9271-40D9-B169-758C80770949}" type="presParOf" srcId="{EBD67E76-C09B-43DC-8BC3-61074009D075}" destId="{6BD974B6-B58C-4305-A433-C08C5BF58B48}" srcOrd="1" destOrd="0" presId="urn:microsoft.com/office/officeart/2005/8/layout/vList5"/>
    <dgm:cxn modelId="{2521B5F6-5826-4B85-96F3-625DA63A2200}" type="presParOf" srcId="{EBD67E76-C09B-43DC-8BC3-61074009D075}" destId="{36F61BCE-3060-49EA-B575-AA47D6677292}" srcOrd="2" destOrd="0" presId="urn:microsoft.com/office/officeart/2005/8/layout/vList5"/>
    <dgm:cxn modelId="{C5F02342-6BBD-48F6-A9A4-F91667026784}" type="presParOf" srcId="{36F61BCE-3060-49EA-B575-AA47D6677292}" destId="{4D6F70A3-E17C-4A76-A480-38379296B7C2}" srcOrd="0" destOrd="0" presId="urn:microsoft.com/office/officeart/2005/8/layout/vList5"/>
    <dgm:cxn modelId="{A2464641-E06C-41EC-8A6D-F58BB4710BA1}" type="presParOf" srcId="{EBD67E76-C09B-43DC-8BC3-61074009D075}" destId="{B8A98C00-4CA2-4FC6-9159-9986ECC29BF9}" srcOrd="3" destOrd="0" presId="urn:microsoft.com/office/officeart/2005/8/layout/vList5"/>
    <dgm:cxn modelId="{9BFB1C02-F8F8-484C-A440-1A4F516E0E9E}" type="presParOf" srcId="{EBD67E76-C09B-43DC-8BC3-61074009D075}" destId="{3CD28172-C67C-485B-BAFF-819D460D8593}" srcOrd="4" destOrd="0" presId="urn:microsoft.com/office/officeart/2005/8/layout/vList5"/>
    <dgm:cxn modelId="{6EB84592-56BD-4CAC-8DEA-3A490AC91232}" type="presParOf" srcId="{3CD28172-C67C-485B-BAFF-819D460D8593}" destId="{010FA75C-1287-436B-8AA2-C583578C5D5D}" srcOrd="0" destOrd="0" presId="urn:microsoft.com/office/officeart/2005/8/layout/vList5"/>
    <dgm:cxn modelId="{98A17E18-7854-4080-A4DB-E5EAF55E5FCB}" type="presParOf" srcId="{EBD67E76-C09B-43DC-8BC3-61074009D075}" destId="{4970A5D3-81D5-44DB-974D-3CAE0AE0C451}" srcOrd="5" destOrd="0" presId="urn:microsoft.com/office/officeart/2005/8/layout/vList5"/>
    <dgm:cxn modelId="{C54430C5-B24E-4FBB-8A74-B54BB8C3186C}" type="presParOf" srcId="{EBD67E76-C09B-43DC-8BC3-61074009D075}" destId="{BF996A59-909C-45F6-B407-7374619D4AAF}" srcOrd="6" destOrd="0" presId="urn:microsoft.com/office/officeart/2005/8/layout/vList5"/>
    <dgm:cxn modelId="{37946738-8962-42F6-9EDB-0ED196AC9115}" type="presParOf" srcId="{BF996A59-909C-45F6-B407-7374619D4AAF}" destId="{BFE5AF05-26B2-421F-A573-44974F53721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8C3536-B316-40A3-B626-CFC848FB9C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3169921-BADB-4CA7-B078-C0C1B9C2270A}">
      <dgm:prSet/>
      <dgm:spPr>
        <a:solidFill>
          <a:schemeClr val="accent2">
            <a:lumMod val="75000"/>
          </a:schemeClr>
        </a:solidFill>
      </dgm:spPr>
      <dgm:t>
        <a:bodyPr/>
        <a:lstStyle/>
        <a:p>
          <a:pPr rtl="0"/>
          <a:r>
            <a:rPr lang="ru-RU" smtClean="0"/>
            <a:t>изменения условий договора аренды;</a:t>
          </a:r>
          <a:endParaRPr lang="ru-RU"/>
        </a:p>
      </dgm:t>
    </dgm:pt>
    <dgm:pt modelId="{1233A0A9-133A-4C82-86B3-C0AEBB3C8105}" type="parTrans" cxnId="{6761F3E2-3607-4DE3-8536-8FDB3AA09C14}">
      <dgm:prSet/>
      <dgm:spPr/>
      <dgm:t>
        <a:bodyPr/>
        <a:lstStyle/>
        <a:p>
          <a:endParaRPr lang="ru-RU"/>
        </a:p>
      </dgm:t>
    </dgm:pt>
    <dgm:pt modelId="{C384F2A7-E41B-48A7-A458-F49410F6CD3A}" type="sibTrans" cxnId="{6761F3E2-3607-4DE3-8536-8FDB3AA09C14}">
      <dgm:prSet/>
      <dgm:spPr/>
      <dgm:t>
        <a:bodyPr/>
        <a:lstStyle/>
        <a:p>
          <a:endParaRPr lang="ru-RU"/>
        </a:p>
      </dgm:t>
    </dgm:pt>
    <dgm:pt modelId="{67D3F820-4FC9-43B7-9B84-F49818D43DD0}">
      <dgm:prSet/>
      <dgm:spPr>
        <a:solidFill>
          <a:schemeClr val="accent2">
            <a:lumMod val="75000"/>
          </a:schemeClr>
        </a:solidFill>
      </dgm:spPr>
      <dgm:t>
        <a:bodyPr/>
        <a:lstStyle/>
        <a:p>
          <a:pPr rtl="0"/>
          <a:r>
            <a:rPr lang="ru-RU" dirty="0" smtClean="0"/>
            <a:t>изменения намерения продлевать или сокращать срок аренды, которое учитывалось ранее при расчете срока аренды;</a:t>
          </a:r>
          <a:endParaRPr lang="ru-RU" dirty="0"/>
        </a:p>
      </dgm:t>
    </dgm:pt>
    <dgm:pt modelId="{CEA7C6C3-51B7-46FC-92BB-A07BFE4B9854}" type="parTrans" cxnId="{C1C71690-E601-4083-A40A-EE68AD37A2C0}">
      <dgm:prSet/>
      <dgm:spPr/>
      <dgm:t>
        <a:bodyPr/>
        <a:lstStyle/>
        <a:p>
          <a:endParaRPr lang="ru-RU"/>
        </a:p>
      </dgm:t>
    </dgm:pt>
    <dgm:pt modelId="{D7249718-3667-4983-9D84-47C53870A704}" type="sibTrans" cxnId="{C1C71690-E601-4083-A40A-EE68AD37A2C0}">
      <dgm:prSet/>
      <dgm:spPr/>
      <dgm:t>
        <a:bodyPr/>
        <a:lstStyle/>
        <a:p>
          <a:endParaRPr lang="ru-RU"/>
        </a:p>
      </dgm:t>
    </dgm:pt>
    <dgm:pt modelId="{34E14D49-484E-432F-81B7-A5A4C1D01885}">
      <dgm:prSet/>
      <dgm:spPr>
        <a:solidFill>
          <a:schemeClr val="accent2">
            <a:lumMod val="75000"/>
          </a:schemeClr>
        </a:solidFill>
      </dgm:spPr>
      <dgm:t>
        <a:bodyPr/>
        <a:lstStyle/>
        <a:p>
          <a:pPr rtl="0"/>
          <a:r>
            <a:rPr lang="ru-RU" dirty="0" smtClean="0"/>
            <a:t>изменения величины арендных платежей по сравнению с тем, как они учитывались при первоначальной оценке обязательства по аренде.</a:t>
          </a:r>
          <a:endParaRPr lang="ru-RU" dirty="0"/>
        </a:p>
      </dgm:t>
    </dgm:pt>
    <dgm:pt modelId="{27188E69-DB6E-4D39-9E69-1530D7C49E94}" type="parTrans" cxnId="{5C6D63FF-F664-451C-99A1-38017047C62C}">
      <dgm:prSet/>
      <dgm:spPr/>
      <dgm:t>
        <a:bodyPr/>
        <a:lstStyle/>
        <a:p>
          <a:endParaRPr lang="ru-RU"/>
        </a:p>
      </dgm:t>
    </dgm:pt>
    <dgm:pt modelId="{86E59347-1F30-4FC2-831C-73210099E793}" type="sibTrans" cxnId="{5C6D63FF-F664-451C-99A1-38017047C62C}">
      <dgm:prSet/>
      <dgm:spPr/>
      <dgm:t>
        <a:bodyPr/>
        <a:lstStyle/>
        <a:p>
          <a:endParaRPr lang="ru-RU"/>
        </a:p>
      </dgm:t>
    </dgm:pt>
    <dgm:pt modelId="{3F636654-E1BA-4FCF-A45D-87B6E756BC15}" type="pres">
      <dgm:prSet presAssocID="{818C3536-B316-40A3-B626-CFC848FB9C34}" presName="linear" presStyleCnt="0">
        <dgm:presLayoutVars>
          <dgm:animLvl val="lvl"/>
          <dgm:resizeHandles val="exact"/>
        </dgm:presLayoutVars>
      </dgm:prSet>
      <dgm:spPr/>
    </dgm:pt>
    <dgm:pt modelId="{E06204BF-82B0-48C1-9892-BAE2FDF3D14F}" type="pres">
      <dgm:prSet presAssocID="{63169921-BADB-4CA7-B078-C0C1B9C2270A}" presName="parentText" presStyleLbl="node1" presStyleIdx="0" presStyleCnt="3">
        <dgm:presLayoutVars>
          <dgm:chMax val="0"/>
          <dgm:bulletEnabled val="1"/>
        </dgm:presLayoutVars>
      </dgm:prSet>
      <dgm:spPr/>
    </dgm:pt>
    <dgm:pt modelId="{67D5C2E7-6387-41A8-B019-A1C5B695B209}" type="pres">
      <dgm:prSet presAssocID="{C384F2A7-E41B-48A7-A458-F49410F6CD3A}" presName="spacer" presStyleCnt="0"/>
      <dgm:spPr/>
    </dgm:pt>
    <dgm:pt modelId="{DC6CC27C-9AA4-416A-BC9F-B9379B9AD984}" type="pres">
      <dgm:prSet presAssocID="{67D3F820-4FC9-43B7-9B84-F49818D43DD0}" presName="parentText" presStyleLbl="node1" presStyleIdx="1" presStyleCnt="3">
        <dgm:presLayoutVars>
          <dgm:chMax val="0"/>
          <dgm:bulletEnabled val="1"/>
        </dgm:presLayoutVars>
      </dgm:prSet>
      <dgm:spPr/>
    </dgm:pt>
    <dgm:pt modelId="{34B4C959-780B-42C3-8675-34A7039F39EA}" type="pres">
      <dgm:prSet presAssocID="{D7249718-3667-4983-9D84-47C53870A704}" presName="spacer" presStyleCnt="0"/>
      <dgm:spPr/>
    </dgm:pt>
    <dgm:pt modelId="{808E0CCD-B2D2-4433-9668-9E07C4CF8010}" type="pres">
      <dgm:prSet presAssocID="{34E14D49-484E-432F-81B7-A5A4C1D01885}" presName="parentText" presStyleLbl="node1" presStyleIdx="2" presStyleCnt="3">
        <dgm:presLayoutVars>
          <dgm:chMax val="0"/>
          <dgm:bulletEnabled val="1"/>
        </dgm:presLayoutVars>
      </dgm:prSet>
      <dgm:spPr/>
    </dgm:pt>
  </dgm:ptLst>
  <dgm:cxnLst>
    <dgm:cxn modelId="{084A2767-DA4B-4B31-B0EC-A6832DB8CDE4}" type="presOf" srcId="{67D3F820-4FC9-43B7-9B84-F49818D43DD0}" destId="{DC6CC27C-9AA4-416A-BC9F-B9379B9AD984}" srcOrd="0" destOrd="0" presId="urn:microsoft.com/office/officeart/2005/8/layout/vList2"/>
    <dgm:cxn modelId="{5C6D63FF-F664-451C-99A1-38017047C62C}" srcId="{818C3536-B316-40A3-B626-CFC848FB9C34}" destId="{34E14D49-484E-432F-81B7-A5A4C1D01885}" srcOrd="2" destOrd="0" parTransId="{27188E69-DB6E-4D39-9E69-1530D7C49E94}" sibTransId="{86E59347-1F30-4FC2-831C-73210099E793}"/>
    <dgm:cxn modelId="{40AA3980-6D63-4AE0-B264-46DBCB7419CE}" type="presOf" srcId="{63169921-BADB-4CA7-B078-C0C1B9C2270A}" destId="{E06204BF-82B0-48C1-9892-BAE2FDF3D14F}" srcOrd="0" destOrd="0" presId="urn:microsoft.com/office/officeart/2005/8/layout/vList2"/>
    <dgm:cxn modelId="{CBE80BD3-301F-4D94-A08B-BB65A6CF41E4}" type="presOf" srcId="{818C3536-B316-40A3-B626-CFC848FB9C34}" destId="{3F636654-E1BA-4FCF-A45D-87B6E756BC15}" srcOrd="0" destOrd="0" presId="urn:microsoft.com/office/officeart/2005/8/layout/vList2"/>
    <dgm:cxn modelId="{6761F3E2-3607-4DE3-8536-8FDB3AA09C14}" srcId="{818C3536-B316-40A3-B626-CFC848FB9C34}" destId="{63169921-BADB-4CA7-B078-C0C1B9C2270A}" srcOrd="0" destOrd="0" parTransId="{1233A0A9-133A-4C82-86B3-C0AEBB3C8105}" sibTransId="{C384F2A7-E41B-48A7-A458-F49410F6CD3A}"/>
    <dgm:cxn modelId="{C1C71690-E601-4083-A40A-EE68AD37A2C0}" srcId="{818C3536-B316-40A3-B626-CFC848FB9C34}" destId="{67D3F820-4FC9-43B7-9B84-F49818D43DD0}" srcOrd="1" destOrd="0" parTransId="{CEA7C6C3-51B7-46FC-92BB-A07BFE4B9854}" sibTransId="{D7249718-3667-4983-9D84-47C53870A704}"/>
    <dgm:cxn modelId="{A2D65405-95F6-440C-BAE9-F073F6EE23D4}" type="presOf" srcId="{34E14D49-484E-432F-81B7-A5A4C1D01885}" destId="{808E0CCD-B2D2-4433-9668-9E07C4CF8010}" srcOrd="0" destOrd="0" presId="urn:microsoft.com/office/officeart/2005/8/layout/vList2"/>
    <dgm:cxn modelId="{8095FBDF-9356-45FD-BB8A-B22CD5D143D5}" type="presParOf" srcId="{3F636654-E1BA-4FCF-A45D-87B6E756BC15}" destId="{E06204BF-82B0-48C1-9892-BAE2FDF3D14F}" srcOrd="0" destOrd="0" presId="urn:microsoft.com/office/officeart/2005/8/layout/vList2"/>
    <dgm:cxn modelId="{51DFEBD5-8576-466C-B766-C73AD8C4A83F}" type="presParOf" srcId="{3F636654-E1BA-4FCF-A45D-87B6E756BC15}" destId="{67D5C2E7-6387-41A8-B019-A1C5B695B209}" srcOrd="1" destOrd="0" presId="urn:microsoft.com/office/officeart/2005/8/layout/vList2"/>
    <dgm:cxn modelId="{DE1D39FA-722D-4140-9F6D-CCF2815EF51E}" type="presParOf" srcId="{3F636654-E1BA-4FCF-A45D-87B6E756BC15}" destId="{DC6CC27C-9AA4-416A-BC9F-B9379B9AD984}" srcOrd="2" destOrd="0" presId="urn:microsoft.com/office/officeart/2005/8/layout/vList2"/>
    <dgm:cxn modelId="{B65BFC4E-E48B-450C-80B4-4A9E3C2B25C7}" type="presParOf" srcId="{3F636654-E1BA-4FCF-A45D-87B6E756BC15}" destId="{34B4C959-780B-42C3-8675-34A7039F39EA}" srcOrd="3" destOrd="0" presId="urn:microsoft.com/office/officeart/2005/8/layout/vList2"/>
    <dgm:cxn modelId="{A90834B5-4F4F-4111-8C5B-9C38B63FDC4C}" type="presParOf" srcId="{3F636654-E1BA-4FCF-A45D-87B6E756BC15}" destId="{808E0CCD-B2D2-4433-9668-9E07C4CF801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4DBB9-A231-4BFD-A652-644DA479B4DA}">
      <dsp:nvSpPr>
        <dsp:cNvPr id="0" name=""/>
        <dsp:cNvSpPr/>
      </dsp:nvSpPr>
      <dsp:spPr>
        <a:xfrm>
          <a:off x="0" y="358129"/>
          <a:ext cx="9568934" cy="159120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ru-RU" sz="4000" kern="1200" dirty="0" smtClean="0"/>
            <a:t>Пересмотра активов, отраженных в составе НМА</a:t>
          </a:r>
          <a:endParaRPr lang="ru-RU" sz="4000" kern="1200" dirty="0"/>
        </a:p>
      </dsp:txBody>
      <dsp:txXfrm>
        <a:off x="77676" y="435805"/>
        <a:ext cx="9413582" cy="1435848"/>
      </dsp:txXfrm>
    </dsp:sp>
    <dsp:sp modelId="{945F5AF9-60EC-4A19-88EE-9EA0F5BD6E40}">
      <dsp:nvSpPr>
        <dsp:cNvPr id="0" name=""/>
        <dsp:cNvSpPr/>
      </dsp:nvSpPr>
      <dsp:spPr>
        <a:xfrm>
          <a:off x="0" y="2064529"/>
          <a:ext cx="9568934" cy="159120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ru-RU" sz="4000" kern="1200" dirty="0" smtClean="0"/>
            <a:t>Пересмотра состава НИОКР и Расходов будущих периодов (РБП)</a:t>
          </a:r>
          <a:endParaRPr lang="ru-RU" sz="4000" kern="1200" dirty="0"/>
        </a:p>
      </dsp:txBody>
      <dsp:txXfrm>
        <a:off x="77676" y="2142205"/>
        <a:ext cx="9413582" cy="1435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3620E-41C1-46F2-9976-BE664092AF32}">
      <dsp:nvSpPr>
        <dsp:cNvPr id="0" name=""/>
        <dsp:cNvSpPr/>
      </dsp:nvSpPr>
      <dsp:spPr>
        <a:xfrm>
          <a:off x="0" y="68561"/>
          <a:ext cx="9687687" cy="178425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ru-RU" sz="2500" kern="1200" dirty="0" smtClean="0"/>
            <a:t>лицензионная программа (права пользования) стоимостью 120 000 руб., срок лицензии - 3 года. Как учитывать ее в бухгалтерском учете при лимите в отношении НМА в размере 100000, 00 руб.</a:t>
          </a:r>
          <a:endParaRPr lang="ru-RU" sz="2500" kern="1200" dirty="0"/>
        </a:p>
      </dsp:txBody>
      <dsp:txXfrm>
        <a:off x="87100" y="155661"/>
        <a:ext cx="9513487" cy="1610050"/>
      </dsp:txXfrm>
    </dsp:sp>
    <dsp:sp modelId="{0E3EBE33-2159-4003-BEFA-BC721D933060}">
      <dsp:nvSpPr>
        <dsp:cNvPr id="0" name=""/>
        <dsp:cNvSpPr/>
      </dsp:nvSpPr>
      <dsp:spPr>
        <a:xfrm>
          <a:off x="0" y="1924811"/>
          <a:ext cx="9687687" cy="178425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ru-RU" sz="2500" kern="1200" dirty="0" smtClean="0"/>
            <a:t>В бухучете такая программа - это нематериальный актив, поскольку все необходимые условия соблюдены. </a:t>
          </a:r>
          <a:r>
            <a:rPr lang="ru-RU" sz="2500" kern="1200" dirty="0" smtClean="0">
              <a:hlinkClick xmlns:r="http://schemas.openxmlformats.org/officeDocument/2006/relationships" r:id="rId1"/>
            </a:rPr>
            <a:t>Предполагаем, что ПО используется организацией в коммерческой деятельности.</a:t>
          </a:r>
          <a:endParaRPr lang="ru-RU" sz="2500" kern="1200" dirty="0"/>
        </a:p>
      </dsp:txBody>
      <dsp:txXfrm>
        <a:off x="87100" y="2011911"/>
        <a:ext cx="9513487" cy="1610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7FB11-E420-40CB-A230-3223F3A415BD}">
      <dsp:nvSpPr>
        <dsp:cNvPr id="0" name=""/>
        <dsp:cNvSpPr/>
      </dsp:nvSpPr>
      <dsp:spPr>
        <a:xfrm>
          <a:off x="0" y="115374"/>
          <a:ext cx="9110353" cy="184275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smtClean="0"/>
            <a:t>исследований (выполнение уникальных изысканий, целью которых является получение новых научных или технических знаний и достижений);</a:t>
          </a:r>
          <a:endParaRPr lang="ru-RU" sz="2100" kern="1200"/>
        </a:p>
      </dsp:txBody>
      <dsp:txXfrm>
        <a:off x="89956" y="205330"/>
        <a:ext cx="8930441" cy="1662838"/>
      </dsp:txXfrm>
    </dsp:sp>
    <dsp:sp modelId="{759F8427-6ADB-4AD8-9AE0-F1204B9126EA}">
      <dsp:nvSpPr>
        <dsp:cNvPr id="0" name=""/>
        <dsp:cNvSpPr/>
      </dsp:nvSpPr>
      <dsp:spPr>
        <a:xfrm>
          <a:off x="0" y="2018605"/>
          <a:ext cx="9110353" cy="1842750"/>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dirty="0" smtClean="0"/>
            <a:t>разработок (применение результатов стадии исследований или иных знаний для планирования и проектирования производства новых или значительно улучшенных материалов, устройств, продуктов, процессов, систем, услуг до начала их производства в коммерческих целях или использования).</a:t>
          </a:r>
          <a:endParaRPr lang="ru-RU" sz="2100" kern="1200" dirty="0"/>
        </a:p>
      </dsp:txBody>
      <dsp:txXfrm>
        <a:off x="89956" y="2108561"/>
        <a:ext cx="8930441" cy="16628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35C28-0CA6-4DF7-A168-0F895BDBD232}">
      <dsp:nvSpPr>
        <dsp:cNvPr id="0" name=""/>
        <dsp:cNvSpPr/>
      </dsp:nvSpPr>
      <dsp:spPr>
        <a:xfrm>
          <a:off x="4768" y="2172"/>
          <a:ext cx="9763855" cy="1044986"/>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t>1) арендодатель предоставляет арендатору предмет аренды на определенный срок;</a:t>
          </a:r>
          <a:endParaRPr lang="ru-RU" sz="1700" kern="1200" dirty="0"/>
        </a:p>
      </dsp:txBody>
      <dsp:txXfrm>
        <a:off x="55780" y="53184"/>
        <a:ext cx="9661831" cy="942962"/>
      </dsp:txXfrm>
    </dsp:sp>
    <dsp:sp modelId="{4D6F70A3-E17C-4A76-A480-38379296B7C2}">
      <dsp:nvSpPr>
        <dsp:cNvPr id="0" name=""/>
        <dsp:cNvSpPr/>
      </dsp:nvSpPr>
      <dsp:spPr>
        <a:xfrm>
          <a:off x="4768" y="1099408"/>
          <a:ext cx="9763855" cy="1044986"/>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t>2) предмет аренды идентифицируется (предмет аренды определен в договоре аренды, и этим договором не предусмотрено право арендодателя по своему усмотрению заменить предмет аренды в любой момент в течение срока аренды);</a:t>
          </a:r>
          <a:endParaRPr lang="ru-RU" sz="1700" kern="1200" dirty="0"/>
        </a:p>
      </dsp:txBody>
      <dsp:txXfrm>
        <a:off x="55780" y="1150420"/>
        <a:ext cx="9661831" cy="942962"/>
      </dsp:txXfrm>
    </dsp:sp>
    <dsp:sp modelId="{010FA75C-1287-436B-8AA2-C583578C5D5D}">
      <dsp:nvSpPr>
        <dsp:cNvPr id="0" name=""/>
        <dsp:cNvSpPr/>
      </dsp:nvSpPr>
      <dsp:spPr>
        <a:xfrm>
          <a:off x="4768" y="2196644"/>
          <a:ext cx="9763855" cy="1044986"/>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t>3) арендатор имеет право на получение экономических выгод от использования предмета аренды в течение срока аренды;</a:t>
          </a:r>
          <a:endParaRPr lang="ru-RU" sz="1700" kern="1200" dirty="0"/>
        </a:p>
      </dsp:txBody>
      <dsp:txXfrm>
        <a:off x="55780" y="2247656"/>
        <a:ext cx="9661831" cy="942962"/>
      </dsp:txXfrm>
    </dsp:sp>
    <dsp:sp modelId="{BFE5AF05-26B2-421F-A573-44974F537214}">
      <dsp:nvSpPr>
        <dsp:cNvPr id="0" name=""/>
        <dsp:cNvSpPr/>
      </dsp:nvSpPr>
      <dsp:spPr>
        <a:xfrm>
          <a:off x="4768" y="3293880"/>
          <a:ext cx="9763855" cy="1044986"/>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t>4) арендатор имеет право определять, как и для какой цели используется предмет аренды в той степени, в которой это не предопределено техническими характеристиками предмета аренды.</a:t>
          </a:r>
          <a:endParaRPr lang="ru-RU" sz="1700" kern="1200" dirty="0"/>
        </a:p>
      </dsp:txBody>
      <dsp:txXfrm>
        <a:off x="55780" y="3344892"/>
        <a:ext cx="9661831" cy="942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204BF-82B0-48C1-9892-BAE2FDF3D14F}">
      <dsp:nvSpPr>
        <dsp:cNvPr id="0" name=""/>
        <dsp:cNvSpPr/>
      </dsp:nvSpPr>
      <dsp:spPr>
        <a:xfrm>
          <a:off x="0" y="2790"/>
          <a:ext cx="9347860" cy="1331167"/>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ru-RU" sz="2400" kern="1200" smtClean="0"/>
            <a:t>изменения условий договора аренды;</a:t>
          </a:r>
          <a:endParaRPr lang="ru-RU" sz="2400" kern="1200"/>
        </a:p>
      </dsp:txBody>
      <dsp:txXfrm>
        <a:off x="64982" y="67772"/>
        <a:ext cx="9217896" cy="1201203"/>
      </dsp:txXfrm>
    </dsp:sp>
    <dsp:sp modelId="{DC6CC27C-9AA4-416A-BC9F-B9379B9AD984}">
      <dsp:nvSpPr>
        <dsp:cNvPr id="0" name=""/>
        <dsp:cNvSpPr/>
      </dsp:nvSpPr>
      <dsp:spPr>
        <a:xfrm>
          <a:off x="0" y="1403077"/>
          <a:ext cx="9347860" cy="1331167"/>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ru-RU" sz="2400" kern="1200" dirty="0" smtClean="0"/>
            <a:t>изменения намерения продлевать или сокращать срок аренды, которое учитывалось ранее при расчете срока аренды;</a:t>
          </a:r>
          <a:endParaRPr lang="ru-RU" sz="2400" kern="1200" dirty="0"/>
        </a:p>
      </dsp:txBody>
      <dsp:txXfrm>
        <a:off x="64982" y="1468059"/>
        <a:ext cx="9217896" cy="1201203"/>
      </dsp:txXfrm>
    </dsp:sp>
    <dsp:sp modelId="{808E0CCD-B2D2-4433-9668-9E07C4CF8010}">
      <dsp:nvSpPr>
        <dsp:cNvPr id="0" name=""/>
        <dsp:cNvSpPr/>
      </dsp:nvSpPr>
      <dsp:spPr>
        <a:xfrm>
          <a:off x="0" y="2803365"/>
          <a:ext cx="9347860" cy="1331167"/>
        </a:xfrm>
        <a:prstGeom prst="round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ru-RU" sz="2400" kern="1200" dirty="0" smtClean="0"/>
            <a:t>изменения величины арендных платежей по сравнению с тем, как они учитывались при первоначальной оценке обязательства по аренде.</a:t>
          </a:r>
          <a:endParaRPr lang="ru-RU" sz="2400" kern="1200" dirty="0"/>
        </a:p>
      </dsp:txBody>
      <dsp:txXfrm>
        <a:off x="64982" y="2868347"/>
        <a:ext cx="9217896" cy="12012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56152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330555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F4FB99-DB60-49BB-8039-82AACE641BE4}"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80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86202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F4FB99-DB60-49BB-8039-82AACE641BE4}"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6353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3175176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3147642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161561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24170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80C916-03EB-4E0A-92B9-199580770270}" type="datetimeFigureOut">
              <a:rPr lang="ru-RU" smtClean="0"/>
              <a:t>09.07.2024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182991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183170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580C916-03EB-4E0A-92B9-199580770270}" type="datetimeFigureOut">
              <a:rPr lang="ru-RU" smtClean="0"/>
              <a:t>09.07.2024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313001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580C916-03EB-4E0A-92B9-199580770270}" type="datetimeFigureOut">
              <a:rPr lang="ru-RU" smtClean="0"/>
              <a:t>09.07.2024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107794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0C916-03EB-4E0A-92B9-199580770270}" type="datetimeFigureOut">
              <a:rPr lang="ru-RU" smtClean="0"/>
              <a:t>09.07.2024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488070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16303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580C916-03EB-4E0A-92B9-199580770270}" type="datetimeFigureOut">
              <a:rPr lang="ru-RU" smtClean="0"/>
              <a:t>09.07.2024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F4FB99-DB60-49BB-8039-82AACE641BE4}" type="slidenum">
              <a:rPr lang="ru-RU" smtClean="0"/>
              <a:t>‹#›</a:t>
            </a:fld>
            <a:endParaRPr lang="ru-RU"/>
          </a:p>
        </p:txBody>
      </p:sp>
    </p:spTree>
    <p:extLst>
      <p:ext uri="{BB962C8B-B14F-4D97-AF65-F5344CB8AC3E}">
        <p14:creationId xmlns:p14="http://schemas.microsoft.com/office/powerpoint/2010/main" val="385151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80C916-03EB-4E0A-92B9-199580770270}" type="datetimeFigureOut">
              <a:rPr lang="ru-RU" smtClean="0"/>
              <a:t>09.07.2024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F4FB99-DB60-49BB-8039-82AACE641BE4}" type="slidenum">
              <a:rPr lang="ru-RU" smtClean="0"/>
              <a:t>‹#›</a:t>
            </a:fld>
            <a:endParaRPr lang="ru-RU"/>
          </a:p>
        </p:txBody>
      </p:sp>
    </p:spTree>
    <p:extLst>
      <p:ext uri="{BB962C8B-B14F-4D97-AF65-F5344CB8AC3E}">
        <p14:creationId xmlns:p14="http://schemas.microsoft.com/office/powerpoint/2010/main" val="34273123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consultantplus://offline/ref=239D12D410CE54C44D66A05293588EB0505E602E664815DBEFCDC83EFFA6E542F0E71AFB55866A3CEBFF67533C5F18852FDB534Bj8R0G"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hyperlink" Target="consultantplus://offline/ref=02D080AE4FEE16D3640E00F8ED9DA4911A62238941F2D20408C54CDBBC7F31B1C147EE0BE0B24792536EC3D8B2D1E5C456F82400WFX1G" TargetMode="External"/><Relationship Id="rId2" Type="http://schemas.openxmlformats.org/officeDocument/2006/relationships/hyperlink" Target="consultantplus://offline/ref=7393104AD038133996ECDA2A6A4DA2C9DDE6DE960D178179CA182D3B73B0511E6C351276DD9FF779183BD37726319EE68E12647CE3B297012FSC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1C3A26D7DD9AF3B93CC9289F1EB6DA981784DDDBF3B4CDBAB92109986ADA75232017D7DD98298F2B8AA0EACD0C5B8D4F56EF603B786E068CAFaFG" TargetMode="External"/><Relationship Id="rId2" Type="http://schemas.openxmlformats.org/officeDocument/2006/relationships/hyperlink" Target="consultantplus://offline/ref=1C3A26D7DD9AF3B93CC9289F1EB6DA981784DDDEF4BFCDBAB92109986ADA75232017D7DA9922DB7FC7FEB39D4F10804A4FF3603DA6a2G" TargetMode="External"/><Relationship Id="rId1" Type="http://schemas.openxmlformats.org/officeDocument/2006/relationships/slideLayout" Target="../slideLayouts/slideLayout2.xml"/><Relationship Id="rId6" Type="http://schemas.openxmlformats.org/officeDocument/2006/relationships/hyperlink" Target="consultantplus://offline/ref=2EFD6DCC175C048751321F7F767D9CC6D6A0F664D9DEEA39FA8D6F4611ABCDC850060200EBA0A16889538BB2AB488485A3323981C27652D8VCH3H" TargetMode="External"/><Relationship Id="rId5" Type="http://schemas.openxmlformats.org/officeDocument/2006/relationships/hyperlink" Target="consultantplus://offline/ref=2EFD6DCC175C048751321F7F767D9CC6D3A5FF63D5DEEA39FA8D6F4611ABCDC850060200EBA0A26881538BB2AB488485A3323981C27652D8VCH3H" TargetMode="External"/><Relationship Id="rId4" Type="http://schemas.openxmlformats.org/officeDocument/2006/relationships/hyperlink" Target="consultantplus://offline/ref=2EFD6DCC175C048751321F7F767D9CC6D3A5FF63D5DEEA39FA8D6F4611ABCDC850060200EBA0A2688D538BB2AB488485A3323981C27652D8VCH3H"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D9F737EEA508EEEE58390787C24E8C3AE9F91BDC2ADF8E831620F1F1A1E3102F5BAFD19E0DCFF598325140AA9BFC78A8E0105C7B2522458BQ0nD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2274B8D2E0DB22DF9BD7358E3FD9C838971A91BDF0003FDC919C1B1E88D4E746FB9FE3CE168088F0D55C2285D27DC44BDB4218E4FD63AE50t9xF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DB91EE73BF527D93E6037EAC656CFCD12A3B8093E6167118640D368236F126BE688A3D10C1C0451CEC20094DD308652F2E8FB10A5866F544z3V4E" TargetMode="External"/><Relationship Id="rId2" Type="http://schemas.openxmlformats.org/officeDocument/2006/relationships/hyperlink" Target="consultantplus://offline/ref=58DF2A0B58FBAC3E22E1E4AD92B6ACEFD936DF0BF940936703F42A51993F0BC88A71B1014C5FA367C0B3A52AB973500EC56BA7D95B4C6CC3bEV6E" TargetMode="External"/><Relationship Id="rId1" Type="http://schemas.openxmlformats.org/officeDocument/2006/relationships/slideLayout" Target="../slideLayouts/slideLayout2.xml"/><Relationship Id="rId4" Type="http://schemas.openxmlformats.org/officeDocument/2006/relationships/hyperlink" Target="consultantplus://offline/ref=DB91EE73BF527D93E60362AF7B6CFCD12B3A8092E7187118640D368236F126BE688A3D10C1C0451BEA20094DD308652F2E8FB10A5866F544z3V4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consultantplus://offline/ref=76C4496C9A19C184989EB58C335530ECB70BD2010E706D0033E9265123BBB9B6AD940373DB1A3FFABB808EDC7F376445616DD50EEA4AC494ZEc4I" TargetMode="External"/><Relationship Id="rId2" Type="http://schemas.openxmlformats.org/officeDocument/2006/relationships/hyperlink" Target="consultantplus://offline/ref=76C4496C9A19C184989EB58C335530ECB70BD1040A7C6D0033E9265123BBB9B6AD940373DB1A3EFDBC808EDC7F376445616DD50EEA4AC494ZEc4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620F443749883DA68514788632C9EE0C174B146B7E75489A42A0FA1735BCE98AB6096F06853402372C03FC76A49A91769659DE0989B13143oAfBI" TargetMode="External"/><Relationship Id="rId2" Type="http://schemas.openxmlformats.org/officeDocument/2006/relationships/hyperlink" Target="consultantplus://offline/ref=620F443749883DA68514788632C9EE0C174B146B7E75489A42A0FA1735BCE98AB6096F06853401352A03FC76A49A91769659DE0989B13143oAfBI" TargetMode="External"/><Relationship Id="rId1" Type="http://schemas.openxmlformats.org/officeDocument/2006/relationships/slideLayout" Target="../slideLayouts/slideLayout2.xml"/><Relationship Id="rId4" Type="http://schemas.openxmlformats.org/officeDocument/2006/relationships/hyperlink" Target="consultantplus://offline/ref=620F443749883DA6851464852CC9EE0C144C17617976489A42A0FA1735BCE98AB6096F06853404342C03FC76A49A91769659DE0989B13143oAfBI"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consultantplus://offline/ref=43B98425EEF36FCB9746E463A0391C258AFA1556DD0805F7893578658BDCD3285243E75906DA654B890B6A1FC19F85B32909ED01DE42C5B5OAi9I" TargetMode="External"/><Relationship Id="rId3" Type="http://schemas.openxmlformats.org/officeDocument/2006/relationships/hyperlink" Target="consultantplus://offline/ref=43B98425EEF36FCB9746E463A0391C2588FB1954D70905F7893578658BDCD3285243E75906DA644F8A0B6A1FC19F85B32909ED01DE42C5B5OAi9I" TargetMode="External"/><Relationship Id="rId7" Type="http://schemas.openxmlformats.org/officeDocument/2006/relationships/hyperlink" Target="consultantplus://offline/ref=43B98425EEF36FCB9746E463A0391C258AFA1556DD0805F7893578658BDCD3285243E75906DA654A8D0B6A1FC19F85B32909ED01DE42C5B5OAi9I" TargetMode="External"/><Relationship Id="rId12" Type="http://schemas.openxmlformats.org/officeDocument/2006/relationships/hyperlink" Target="consultantplus://offline/ref=43B98425EEF36FCB9746E463A0391C2588F91452D60205F7893578658BDCD3285243E75906DA65408D0B6A1FC19F85B32909ED01DE42C5B5OAi9I" TargetMode="External"/><Relationship Id="rId2" Type="http://schemas.openxmlformats.org/officeDocument/2006/relationships/hyperlink" Target="consultantplus://offline/ref=43B98425EEF36FCB9746F860BE391C2589FC1F54D00305F7893578658BDCD3285243E75906DA6549880B6A1FC19F85B32909ED01DE42C5B5OAi9I" TargetMode="External"/><Relationship Id="rId1" Type="http://schemas.openxmlformats.org/officeDocument/2006/relationships/slideLayout" Target="../slideLayouts/slideLayout2.xml"/><Relationship Id="rId6" Type="http://schemas.openxmlformats.org/officeDocument/2006/relationships/hyperlink" Target="consultantplus://offline/ref=43B98425EEF36FCB9746F860BE391C2589FA1955D20905F7893578658BDCD3285243E75906DA65498A0B6A1FC19F85B32909ED01DE42C5B5OAi9I" TargetMode="External"/><Relationship Id="rId11" Type="http://schemas.openxmlformats.org/officeDocument/2006/relationships/hyperlink" Target="consultantplus://offline/ref=43B98425EEF36FCB9746E463A0391C258AFA1556DD0805F7893578658BDCD3285243E75906DA644A890B6A1FC19F85B32909ED01DE42C5B5OAi9I" TargetMode="External"/><Relationship Id="rId5" Type="http://schemas.openxmlformats.org/officeDocument/2006/relationships/hyperlink" Target="consultantplus://offline/ref=43B98425EEF36FCB9746E463A0391C2588FB1A51D30505F7893578658BDCD3285243E75906DA65498F0B6A1FC19F85B32909ED01DE42C5B5OAi9I" TargetMode="External"/><Relationship Id="rId10" Type="http://schemas.openxmlformats.org/officeDocument/2006/relationships/hyperlink" Target="consultantplus://offline/ref=43B98425EEF36FCB9746E463A0391C258AFA1556DD0805F7893578658BDCD3285243E75906DA654E890B6A1FC19F85B32909ED01DE42C5B5OAi9I" TargetMode="External"/><Relationship Id="rId4" Type="http://schemas.openxmlformats.org/officeDocument/2006/relationships/hyperlink" Target="consultantplus://offline/ref=43B98425EEF36FCB9746E463A0391C2588FB1954D70905F7893578658BDCD3285243E75906DA64408F0B6A1FC19F85B32909ED01DE42C5B5OAi9I" TargetMode="External"/><Relationship Id="rId9" Type="http://schemas.openxmlformats.org/officeDocument/2006/relationships/hyperlink" Target="consultantplus://offline/ref=43B98425EEF36FCB9746E463A0391C258AFA1556DD0805F7893578658BDCD3285243E75906DA654D8A0B6A1FC19F85B32909ED01DE42C5B5OAi9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C33B45F2FC3BD45A1FEA29CBC1B718EC64BD9D673422FC04A2080625C39A951CF959840909BE9CBAC3CDDC2A92553F9258B77382E504A75FS01FF" TargetMode="External"/><Relationship Id="rId2" Type="http://schemas.openxmlformats.org/officeDocument/2006/relationships/hyperlink" Target="consultantplus://offline/ref=BC175F0AFA57B392728D8514D63B6B1EF76688FC8A9D4269FC64C9427C7EEC380C8A89B12866B289FA5840EE4C39290ECD71D42C569B55DDP107F" TargetMode="External"/><Relationship Id="rId1" Type="http://schemas.openxmlformats.org/officeDocument/2006/relationships/slideLayout" Target="../slideLayouts/slideLayout2.xml"/><Relationship Id="rId4" Type="http://schemas.openxmlformats.org/officeDocument/2006/relationships/hyperlink" Target="consultantplus://offline/ref=C33B45F2FC3BD45A1FEA29CBC1B718EC64BD9D673422FC04A2080625C39A951CF959840909BE9CB9C2CDDC2A92553F9258B77382E504A75FS01F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consultantplus://offline/ref=718D5F9CFEA164F1950D040EC9C2F436BDD4B7AFCB738D7671FB883FDCDB817BACA39B5E88F34986D03CDD44E8CB7AEC10ADFA9EDAF75017wB4CF" TargetMode="External"/><Relationship Id="rId2" Type="http://schemas.openxmlformats.org/officeDocument/2006/relationships/hyperlink" Target="consultantplus://offline/ref=718D5F9CFEA164F1950D180DD7C2F436BBD2B7ADCA728D7671FB883FDCDB817BACA39B5E88F3488ED33CDD44E8CB7AEC10ADFA9EDAF75017wB4CF" TargetMode="External"/><Relationship Id="rId1" Type="http://schemas.openxmlformats.org/officeDocument/2006/relationships/slideLayout" Target="../slideLayouts/slideLayout2.xml"/><Relationship Id="rId5" Type="http://schemas.openxmlformats.org/officeDocument/2006/relationships/hyperlink" Target="consultantplus://offline/ref=718D5F9CFEA164F1950D180DD7C2F436BBD2B7AECA7E8D7671FB883FDCDB817BACA39B5E88F34887D03CDD44E8CB7AEC10ADFA9EDAF75017wB4CF" TargetMode="External"/><Relationship Id="rId4" Type="http://schemas.openxmlformats.org/officeDocument/2006/relationships/hyperlink" Target="consultantplus://offline/ref=718D5F9CFEA164F1950D040EC9C2F436BDD4B7AFCB738D7671FB883FDCDB817BACA39B5E88F3488ED53CDD44E8CB7AEC10ADFA9EDAF75017wB4CF" TargetMode="Externa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onsultantplus://offline/ref=484BF58161BAFF59D55D5FF20D4BB2B705E60E17D0D014DDEDD173EFA9AADCE254F2C67D3FE70A6B33D100A7E56CAFC78B6CB0E2D23E2121cBWB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consultantplus://offline/ref=5C4208796DE6D07DDFB4C49DC9C27ADE79B2DB08AEC1EA00101778F41CE7E098C7134C80C68742F1C43329DD4909415CCDC4407268D2BEB5xAG9G" TargetMode="External"/><Relationship Id="rId2" Type="http://schemas.openxmlformats.org/officeDocument/2006/relationships/hyperlink" Target="consultantplus://offline/ref=152EA8F2202C151B83B46767C0299DB72FABFC9B58BA6F1A3EBCF661089772DA5DAED3D14F7B0CBD349AE26BA356CF2BCE97894076F236D802EA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consultantplus://offline/ref=5B330442E099A4A927E1D558BA9B9F9941BFA010984F8917AF13AEA841CE204E519256BBC6CFF40BDF2225D5C8B9C5D3EF5A1D56F0F6ED8C114BG" TargetMode="External"/><Relationship Id="rId2" Type="http://schemas.openxmlformats.org/officeDocument/2006/relationships/hyperlink" Target="consultantplus://offline/ref=8DC5677C99F025ED26B9752AFD7108A1BD4E7FCE13288D09E9DE033480D3781934B2AB88C12AA861D25577F9C38BEB27CDBF72DF4BB1AC16K649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DE7E052E2142CC4A9C2E4A54A83CF124D081FFEA70F237BC3AE452A2407EE3ECFA732949856BC85A7F752ECA39A4DE2097C17564335F9E97b5E7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onsultantplus://offline/ref=CF194A1F111883BD63B3F12B3F6EEC9534CF2FC9A78F874E35AF94D7C0B3ED0519F824674E2769A142B0DFCF5294B1C5ADFB2969066FC2EAFALCH" TargetMode="External"/><Relationship Id="rId2" Type="http://schemas.openxmlformats.org/officeDocument/2006/relationships/hyperlink" Target="consultantplus://offline/ref=CF194A1F111883BD63B3ED28216EEC9533CF26CFA38F874E35AF94D7C0B3ED0519F824674E2769A347B0DFCF5294B1C5ADFB2969066FC2EAFAL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32363" y="320634"/>
            <a:ext cx="8915399" cy="4239491"/>
          </a:xfrm>
        </p:spPr>
        <p:txBody>
          <a:bodyPr>
            <a:noAutofit/>
          </a:bodyPr>
          <a:lstStyle/>
          <a:p>
            <a:pPr lvl="0" indent="449263" algn="ctr" defTabSz="914400" eaLnBrk="0" fontAlgn="base" hangingPunct="0">
              <a:spcAft>
                <a:spcPct val="0"/>
              </a:spcAft>
            </a:pPr>
            <a:r>
              <a:rPr lang="ru-RU" altLang="ru-RU" sz="2000" b="1" dirty="0">
                <a:solidFill>
                  <a:srgbClr val="002060"/>
                </a:solidFill>
                <a:latin typeface="Arial" panose="020B0604020202020204" pitchFamily="34" charset="0"/>
                <a:ea typeface="Times New Roman" panose="02020603050405020304" pitchFamily="18" charset="0"/>
              </a:rPr>
              <a:t>Саморегулируемая организация аудиторов</a:t>
            </a:r>
            <a:r>
              <a:rPr lang="ru-RU" altLang="ru-RU" sz="2000" dirty="0">
                <a:solidFill>
                  <a:schemeClr val="tx1"/>
                </a:solidFill>
                <a:latin typeface="Arial" panose="020B0604020202020204" pitchFamily="34" charset="0"/>
              </a:rPr>
              <a:t/>
            </a:r>
            <a:br>
              <a:rPr lang="ru-RU" altLang="ru-RU" sz="2000" dirty="0">
                <a:solidFill>
                  <a:schemeClr val="tx1"/>
                </a:solidFill>
                <a:latin typeface="Arial" panose="020B0604020202020204" pitchFamily="34" charset="0"/>
              </a:rPr>
            </a:br>
            <a:r>
              <a:rPr lang="ru-RU" altLang="ru-RU" sz="2000" b="1" dirty="0">
                <a:solidFill>
                  <a:srgbClr val="002060"/>
                </a:solidFill>
                <a:latin typeface="Arial" panose="020B0604020202020204" pitchFamily="34" charset="0"/>
                <a:ea typeface="Times New Roman" panose="02020603050405020304" pitchFamily="18" charset="0"/>
              </a:rPr>
              <a:t>Ассоциация «Содружество»</a:t>
            </a:r>
            <a:r>
              <a:rPr lang="ru-RU" altLang="ru-RU" sz="2000" b="1" dirty="0">
                <a:solidFill>
                  <a:srgbClr val="0000FF"/>
                </a:solidFill>
                <a:latin typeface="Arial" panose="020B0604020202020204" pitchFamily="34" charset="0"/>
                <a:ea typeface="Times New Roman" panose="02020603050405020304" pitchFamily="18" charset="0"/>
              </a:rPr>
              <a:t>               </a:t>
            </a:r>
            <a:r>
              <a:rPr lang="ru-RU" altLang="ru-RU" sz="2000" dirty="0">
                <a:solidFill>
                  <a:schemeClr val="tx1"/>
                </a:solidFill>
                <a:latin typeface="Arial" panose="020B0604020202020204" pitchFamily="34" charset="0"/>
              </a:rPr>
              <a:t/>
            </a:r>
            <a:br>
              <a:rPr lang="ru-RU" altLang="ru-RU" sz="2000" dirty="0">
                <a:solidFill>
                  <a:schemeClr val="tx1"/>
                </a:solidFill>
                <a:latin typeface="Arial" panose="020B0604020202020204" pitchFamily="34" charset="0"/>
              </a:rPr>
            </a:br>
            <a:r>
              <a:rPr lang="ru-RU" altLang="ru-RU" sz="2000" b="1" dirty="0">
                <a:solidFill>
                  <a:srgbClr val="002060"/>
                </a:solidFill>
                <a:latin typeface="Arial" panose="020B0604020202020204" pitchFamily="34" charset="0"/>
                <a:ea typeface="Times New Roman" panose="02020603050405020304" pitchFamily="18" charset="0"/>
              </a:rPr>
              <a:t>Дальневосточное территориальное отделение</a:t>
            </a:r>
            <a:r>
              <a:rPr lang="ru-RU" altLang="ru-RU" sz="2000" dirty="0">
                <a:solidFill>
                  <a:schemeClr val="tx1"/>
                </a:solidFill>
                <a:latin typeface="Arial" panose="020B0604020202020204" pitchFamily="34" charset="0"/>
              </a:rPr>
              <a:t/>
            </a:r>
            <a:br>
              <a:rPr lang="ru-RU" altLang="ru-RU" sz="2000" dirty="0">
                <a:solidFill>
                  <a:schemeClr val="tx1"/>
                </a:solidFill>
                <a:latin typeface="Arial" panose="020B0604020202020204" pitchFamily="34" charset="0"/>
              </a:rPr>
            </a:br>
            <a:r>
              <a:rPr lang="ru-RU" altLang="ru-RU" sz="2400" dirty="0">
                <a:solidFill>
                  <a:schemeClr val="tx1"/>
                </a:solidFill>
                <a:latin typeface="Arial" panose="020B0604020202020204" pitchFamily="34" charset="0"/>
              </a:rPr>
              <a:t/>
            </a:r>
            <a:br>
              <a:rPr lang="ru-RU" altLang="ru-RU" sz="2400" dirty="0">
                <a:solidFill>
                  <a:schemeClr val="tx1"/>
                </a:solidFill>
                <a:latin typeface="Arial" panose="020B0604020202020204" pitchFamily="34" charset="0"/>
              </a:rPr>
            </a:br>
            <a:r>
              <a:rPr lang="ru-RU" sz="3600" b="1" dirty="0" smtClean="0">
                <a:solidFill>
                  <a:srgbClr val="0070C0"/>
                </a:solidFill>
                <a:latin typeface="Times New Roman" panose="02020603050405020304" pitchFamily="18" charset="0"/>
                <a:cs typeface="Times New Roman" panose="02020603050405020304" pitchFamily="18" charset="0"/>
              </a:rPr>
              <a:t>Повышение уровня информативности бухгалтерской отчетности в части полного раскрытия информации о стоимости </a:t>
            </a:r>
            <a:r>
              <a:rPr lang="ru-RU" sz="3600" b="1" dirty="0" err="1" smtClean="0">
                <a:solidFill>
                  <a:srgbClr val="0070C0"/>
                </a:solidFill>
                <a:latin typeface="Times New Roman" panose="02020603050405020304" pitchFamily="18" charset="0"/>
                <a:cs typeface="Times New Roman" panose="02020603050405020304" pitchFamily="18" charset="0"/>
              </a:rPr>
              <a:t>внеоборотных</a:t>
            </a:r>
            <a:r>
              <a:rPr lang="ru-RU" sz="3600" b="1" dirty="0" smtClean="0">
                <a:solidFill>
                  <a:srgbClr val="0070C0"/>
                </a:solidFill>
                <a:latin typeface="Times New Roman" panose="02020603050405020304" pitchFamily="18" charset="0"/>
                <a:cs typeface="Times New Roman" panose="02020603050405020304" pitchFamily="18" charset="0"/>
              </a:rPr>
              <a:t> активов </a:t>
            </a:r>
            <a:r>
              <a:rPr lang="ru-RU" sz="3600" b="1" dirty="0" err="1" smtClean="0">
                <a:solidFill>
                  <a:srgbClr val="0070C0"/>
                </a:solidFill>
                <a:latin typeface="Times New Roman" panose="02020603050405020304" pitchFamily="18" charset="0"/>
                <a:cs typeface="Times New Roman" panose="02020603050405020304" pitchFamily="18" charset="0"/>
              </a:rPr>
              <a:t>аудируемых</a:t>
            </a:r>
            <a:r>
              <a:rPr lang="ru-RU" sz="3600" b="1" dirty="0" smtClean="0">
                <a:solidFill>
                  <a:srgbClr val="0070C0"/>
                </a:solidFill>
                <a:latin typeface="Times New Roman" panose="02020603050405020304" pitchFamily="18" charset="0"/>
                <a:cs typeface="Times New Roman" panose="02020603050405020304" pitchFamily="18" charset="0"/>
              </a:rPr>
              <a:t> лиц</a:t>
            </a:r>
            <a:endParaRPr lang="ru-RU" sz="3600" b="1" dirty="0">
              <a:solidFill>
                <a:srgbClr val="0070C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096842" y="4797632"/>
            <a:ext cx="8915399" cy="1603168"/>
          </a:xfrm>
        </p:spPr>
        <p:txBody>
          <a:bodyPr>
            <a:normAutofit fontScale="85000" lnSpcReduction="20000"/>
          </a:bodyPr>
          <a:lstStyle/>
          <a:p>
            <a:pPr algn="r"/>
            <a:r>
              <a:rPr lang="ru-RU" sz="3100" b="1" dirty="0">
                <a:solidFill>
                  <a:schemeClr val="tx2">
                    <a:lumMod val="75000"/>
                  </a:schemeClr>
                </a:solidFill>
                <a:latin typeface="Times New Roman" panose="02020603050405020304" pitchFamily="18" charset="0"/>
                <a:cs typeface="Times New Roman" panose="02020603050405020304" pitchFamily="18" charset="0"/>
              </a:rPr>
              <a:t>Паутова Елена Владимировна </a:t>
            </a:r>
          </a:p>
          <a:p>
            <a:pPr algn="r"/>
            <a:r>
              <a:rPr lang="ru-RU" sz="2600" b="1" dirty="0">
                <a:solidFill>
                  <a:schemeClr val="tx2">
                    <a:lumMod val="75000"/>
                  </a:schemeClr>
                </a:solidFill>
                <a:latin typeface="Times New Roman" panose="02020603050405020304" pitchFamily="18" charset="0"/>
                <a:cs typeface="Times New Roman" panose="02020603050405020304" pitchFamily="18" charset="0"/>
              </a:rPr>
              <a:t>Член Совета ДВ ТО СРО ААС</a:t>
            </a:r>
          </a:p>
          <a:p>
            <a:pPr algn="r"/>
            <a:r>
              <a:rPr lang="ru-RU" sz="2600" b="1" dirty="0">
                <a:solidFill>
                  <a:schemeClr val="tx2">
                    <a:lumMod val="75000"/>
                  </a:schemeClr>
                </a:solidFill>
                <a:latin typeface="Times New Roman" panose="02020603050405020304" pitchFamily="18" charset="0"/>
                <a:cs typeface="Times New Roman" panose="02020603050405020304" pitchFamily="18" charset="0"/>
              </a:rPr>
              <a:t>Член Комитета СРО ААС по стандартизации и</a:t>
            </a:r>
          </a:p>
          <a:p>
            <a:pPr algn="r"/>
            <a:r>
              <a:rPr lang="ru-RU" sz="2600" b="1" dirty="0">
                <a:solidFill>
                  <a:schemeClr val="tx2">
                    <a:lumMod val="75000"/>
                  </a:schemeClr>
                </a:solidFill>
                <a:latin typeface="Times New Roman" panose="02020603050405020304" pitchFamily="18" charset="0"/>
                <a:cs typeface="Times New Roman" panose="02020603050405020304" pitchFamily="18" charset="0"/>
              </a:rPr>
              <a:t>методологии учета и отчетности</a:t>
            </a:r>
          </a:p>
        </p:txBody>
      </p:sp>
      <p:pic>
        <p:nvPicPr>
          <p:cNvPr id="4" name="Picture 9" descr="logo_A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367966"/>
            <a:ext cx="1268214" cy="1125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51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9110352" cy="2002234"/>
          </a:xfrm>
        </p:spPr>
        <p:txBody>
          <a:bodyPr>
            <a:noAutofit/>
          </a:bodyPr>
          <a:lstStyle/>
          <a:p>
            <a:r>
              <a:rPr lang="ru-RU" sz="2800" b="1" dirty="0"/>
              <a:t>Для целей бухгалтерского учета </a:t>
            </a:r>
            <a:r>
              <a:rPr lang="ru-RU" sz="2800" b="1" dirty="0"/>
              <a:t>необходимо </a:t>
            </a:r>
            <a:r>
              <a:rPr lang="ru-RU" sz="2800" b="1" dirty="0"/>
              <a:t>разделить затраты на </a:t>
            </a:r>
            <a:r>
              <a:rPr lang="ru-RU" sz="2800" b="1" dirty="0" err="1"/>
              <a:t>НИОКиТР</a:t>
            </a:r>
            <a:r>
              <a:rPr lang="ru-RU" sz="2800" b="1" dirty="0"/>
              <a:t> на относящиеся к стадии (</a:t>
            </a:r>
            <a:r>
              <a:rPr lang="ru-RU" sz="2800" b="1" dirty="0">
                <a:hlinkClick r:id="rId2"/>
              </a:rPr>
              <a:t>п. 17.4 ФСБУ 26/2020):</a:t>
            </a:r>
            <a:r>
              <a:rPr lang="ru-RU" sz="2800" b="1" dirty="0"/>
              <a:t/>
            </a:r>
            <a:br>
              <a:rPr lang="ru-RU" sz="2800" b="1" dirty="0"/>
            </a:br>
            <a:endParaRPr lang="ru-RU" sz="2800"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983231382"/>
              </p:ext>
            </p:extLst>
          </p:nvPr>
        </p:nvGraphicFramePr>
        <p:xfrm>
          <a:off x="1981199" y="2149435"/>
          <a:ext cx="9110353" cy="3976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133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9229106" cy="1858218"/>
          </a:xfrm>
        </p:spPr>
        <p:txBody>
          <a:bodyPr>
            <a:normAutofit fontScale="90000"/>
          </a:bodyPr>
          <a:lstStyle/>
          <a:p>
            <a:pPr algn="l"/>
            <a:r>
              <a:rPr lang="ru-RU" sz="3100" b="1" dirty="0"/>
              <a:t>Если нельзя однозначно отнести </a:t>
            </a:r>
            <a:r>
              <a:rPr lang="ru-RU" sz="3100" b="1" dirty="0" err="1"/>
              <a:t>НИОКиТР</a:t>
            </a:r>
            <a:r>
              <a:rPr lang="ru-RU" sz="3100" b="1" dirty="0"/>
              <a:t> к стадии исследований или к стадии разработок, то затраты по ним учитывайте в том же </a:t>
            </a:r>
            <a:r>
              <a:rPr lang="ru-RU" sz="3100" b="1" dirty="0">
                <a:hlinkClick r:id="rId2"/>
              </a:rPr>
              <a:t>порядке, что затраты, связанные со стадией исследований</a:t>
            </a:r>
            <a:r>
              <a:rPr lang="ru-RU" sz="3100" b="1" dirty="0">
                <a:hlinkClick r:id="rId2"/>
              </a:rPr>
              <a:t>.</a:t>
            </a:r>
            <a:endParaRPr lang="ru-RU" b="1" dirty="0"/>
          </a:p>
        </p:txBody>
      </p:sp>
      <p:sp>
        <p:nvSpPr>
          <p:cNvPr id="3" name="Объект 2"/>
          <p:cNvSpPr>
            <a:spLocks noGrp="1"/>
          </p:cNvSpPr>
          <p:nvPr>
            <p:ph idx="1"/>
          </p:nvPr>
        </p:nvSpPr>
        <p:spPr>
          <a:xfrm>
            <a:off x="1981199" y="2980706"/>
            <a:ext cx="9122229" cy="3145458"/>
          </a:xfrm>
        </p:spPr>
        <p:txBody>
          <a:bodyPr>
            <a:normAutofit/>
          </a:bodyPr>
          <a:lstStyle/>
          <a:p>
            <a:r>
              <a:rPr lang="ru-RU" sz="2800" dirty="0"/>
              <a:t>Фактические затраты, относящиеся к </a:t>
            </a:r>
            <a:r>
              <a:rPr lang="ru-RU" sz="2800" b="1" dirty="0"/>
              <a:t>стадии исследований</a:t>
            </a:r>
            <a:r>
              <a:rPr lang="ru-RU" sz="2800" dirty="0"/>
              <a:t>, признавайте в составе расходов в том отчетном периоде, в котором они осуществлены. В дальнейшем такие затраты нельзя восстанавливать качестве капитальных вложений в объекты НМА (</a:t>
            </a:r>
            <a:r>
              <a:rPr lang="ru-RU" sz="2800" dirty="0">
                <a:hlinkClick r:id="rId3"/>
              </a:rPr>
              <a:t>п. 17.6 ФСБУ 26/2020).</a:t>
            </a:r>
          </a:p>
          <a:p>
            <a:pPr marL="0" indent="0">
              <a:buNone/>
            </a:pPr>
            <a:endParaRPr lang="ru-RU" sz="2800" dirty="0"/>
          </a:p>
        </p:txBody>
      </p:sp>
    </p:spTree>
    <p:extLst>
      <p:ext uri="{BB962C8B-B14F-4D97-AF65-F5344CB8AC3E}">
        <p14:creationId xmlns:p14="http://schemas.microsoft.com/office/powerpoint/2010/main" val="1547305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199" y="274638"/>
            <a:ext cx="9110353" cy="2434282"/>
          </a:xfrm>
        </p:spPr>
        <p:txBody>
          <a:bodyPr>
            <a:noAutofit/>
          </a:bodyPr>
          <a:lstStyle/>
          <a:p>
            <a:r>
              <a:rPr lang="ru-RU" sz="2400" dirty="0"/>
              <a:t>Отражайте сумму капвложений на счете 08 "Вложения во </a:t>
            </a:r>
            <a:r>
              <a:rPr lang="ru-RU" sz="2400" dirty="0" err="1"/>
              <a:t>внеоборотные</a:t>
            </a:r>
            <a:r>
              <a:rPr lang="ru-RU" sz="2400" dirty="0"/>
              <a:t> активы", </a:t>
            </a:r>
            <a:r>
              <a:rPr lang="ru-RU" sz="2400" dirty="0" err="1"/>
              <a:t>субсчет</a:t>
            </a:r>
            <a:r>
              <a:rPr lang="ru-RU" sz="2400" dirty="0"/>
              <a:t> 08-8 "Выполнение научно-исследовательских, опытно-конструкторских и технологических работ". По завершении капвложений, связанных с созданием НМА, спишите накопленную сумму в дебет счета 04 "Нематериальные активы" (</a:t>
            </a:r>
            <a:r>
              <a:rPr lang="ru-RU" sz="2400" dirty="0">
                <a:hlinkClick r:id="rId2"/>
              </a:rPr>
              <a:t>п. 18 ФСБУ 26/2020, </a:t>
            </a:r>
            <a:r>
              <a:rPr lang="ru-RU" sz="2400" dirty="0">
                <a:hlinkClick r:id="rId3"/>
              </a:rPr>
              <a:t>п. 13 ФСБУ 14/2022).</a:t>
            </a:r>
            <a:r>
              <a:rPr lang="ru-RU" sz="2400" dirty="0"/>
              <a:t/>
            </a:r>
            <a:br>
              <a:rPr lang="ru-RU" sz="2400" dirty="0"/>
            </a:br>
            <a:endParaRPr lang="ru-RU" sz="2400" dirty="0"/>
          </a:p>
        </p:txBody>
      </p:sp>
      <p:sp>
        <p:nvSpPr>
          <p:cNvPr id="3" name="Объект 2"/>
          <p:cNvSpPr>
            <a:spLocks noGrp="1"/>
          </p:cNvSpPr>
          <p:nvPr>
            <p:ph idx="1"/>
          </p:nvPr>
        </p:nvSpPr>
        <p:spPr>
          <a:xfrm>
            <a:off x="1377539" y="3431968"/>
            <a:ext cx="10070274" cy="2694195"/>
          </a:xfrm>
        </p:spPr>
        <p:txBody>
          <a:bodyPr>
            <a:normAutofit/>
          </a:bodyPr>
          <a:lstStyle/>
          <a:p>
            <a:r>
              <a:rPr lang="ru-RU" sz="2000" b="1" dirty="0"/>
              <a:t>Если </a:t>
            </a:r>
            <a:r>
              <a:rPr lang="ru-RU" sz="2000" b="1" dirty="0" err="1"/>
              <a:t>НИОКиТР</a:t>
            </a:r>
            <a:r>
              <a:rPr lang="ru-RU" sz="2000" b="1" dirty="0"/>
              <a:t> не дали положительного результата</a:t>
            </a:r>
            <a:r>
              <a:rPr lang="ru-RU" sz="2000" dirty="0"/>
              <a:t>, спишите капвложения со счета 08 "Вложения во </a:t>
            </a:r>
            <a:r>
              <a:rPr lang="ru-RU" sz="2000" dirty="0" err="1"/>
              <a:t>внеоборотные</a:t>
            </a:r>
            <a:r>
              <a:rPr lang="ru-RU" sz="2000" dirty="0"/>
              <a:t> активы" (</a:t>
            </a:r>
            <a:r>
              <a:rPr lang="ru-RU" sz="2000" dirty="0" err="1"/>
              <a:t>субсчет</a:t>
            </a:r>
            <a:r>
              <a:rPr lang="ru-RU" sz="2000" dirty="0"/>
              <a:t> 08-8 "Выполнение научно-исследовательских, опытно-конструкторских и технологических работ") в дебет счета 91 "Прочие доходы и расходы" (</a:t>
            </a:r>
            <a:r>
              <a:rPr lang="ru-RU" sz="2000" dirty="0" err="1"/>
              <a:t>субсчет</a:t>
            </a:r>
            <a:r>
              <a:rPr lang="ru-RU" sz="2000" dirty="0"/>
              <a:t> 91-2 "Прочие расходы") в том отчетном периоде, когда принято решение прекратить работы при отсутствии перспективы их возобновления (</a:t>
            </a:r>
            <a:r>
              <a:rPr lang="ru-RU" sz="2000" dirty="0">
                <a:hlinkClick r:id="rId4"/>
              </a:rPr>
              <a:t>п. п. 19, </a:t>
            </a:r>
            <a:r>
              <a:rPr lang="ru-RU" sz="2000" dirty="0">
                <a:hlinkClick r:id="rId5"/>
              </a:rPr>
              <a:t>20 ФСБУ 26/2020, </a:t>
            </a:r>
            <a:r>
              <a:rPr lang="ru-RU" sz="2000" dirty="0">
                <a:hlinkClick r:id="rId6"/>
              </a:rPr>
              <a:t>п. 11 ПБУ 10/99).</a:t>
            </a:r>
          </a:p>
          <a:p>
            <a:endParaRPr lang="ru-RU" dirty="0"/>
          </a:p>
        </p:txBody>
      </p:sp>
    </p:spTree>
    <p:extLst>
      <p:ext uri="{BB962C8B-B14F-4D97-AF65-F5344CB8AC3E}">
        <p14:creationId xmlns:p14="http://schemas.microsoft.com/office/powerpoint/2010/main" val="290974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1299" y="274638"/>
            <a:ext cx="8429501" cy="2434282"/>
          </a:xfrm>
        </p:spPr>
        <p:txBody>
          <a:bodyPr>
            <a:normAutofit fontScale="90000"/>
          </a:bodyPr>
          <a:lstStyle/>
          <a:p>
            <a:pPr algn="ctr"/>
            <a:r>
              <a:rPr lang="ru-RU" sz="2700" b="1" dirty="0"/>
              <a:t>Организация может принять решение не применять настоящий Стандарт в отношении активов, имеющих признаки, по </a:t>
            </a:r>
            <a:r>
              <a:rPr lang="ru-RU" sz="2700" b="1" dirty="0">
                <a:hlinkClick r:id="rId2"/>
              </a:rPr>
              <a:t>п. 4 ФСБУ, но имеющих стоимость ниже лимита, установленного организацией с учетом существенности информации о таких активах.</a:t>
            </a:r>
            <a:r>
              <a:rPr lang="ru-RU" sz="2700" b="1" dirty="0"/>
              <a:t/>
            </a:r>
            <a:br>
              <a:rPr lang="ru-RU" sz="2700" b="1" dirty="0"/>
            </a:br>
            <a:endParaRPr lang="ru-RU" sz="2700" dirty="0"/>
          </a:p>
        </p:txBody>
      </p:sp>
      <p:sp>
        <p:nvSpPr>
          <p:cNvPr id="3" name="Объект 2"/>
          <p:cNvSpPr>
            <a:spLocks noGrp="1"/>
          </p:cNvSpPr>
          <p:nvPr>
            <p:ph idx="1"/>
          </p:nvPr>
        </p:nvSpPr>
        <p:spPr>
          <a:xfrm>
            <a:off x="1662545" y="3218213"/>
            <a:ext cx="9167751" cy="2907951"/>
          </a:xfrm>
        </p:spPr>
        <p:txBody>
          <a:bodyPr>
            <a:normAutofit/>
          </a:bodyPr>
          <a:lstStyle/>
          <a:p>
            <a:r>
              <a:rPr lang="ru-RU" sz="2800" dirty="0"/>
              <a:t>При этом затраты на приобретение, создание таких активов признаются расходами периода, в котором они понесены. Указанное решение раскрывается в бухгалтерской (финансовой) отчетности с указанием лимита стоимости, установленного организацией.</a:t>
            </a:r>
          </a:p>
          <a:p>
            <a:pPr marL="0" indent="0">
              <a:buNone/>
            </a:pPr>
            <a:endParaRPr lang="ru-RU" sz="2800" dirty="0"/>
          </a:p>
        </p:txBody>
      </p:sp>
    </p:spTree>
    <p:extLst>
      <p:ext uri="{BB962C8B-B14F-4D97-AF65-F5344CB8AC3E}">
        <p14:creationId xmlns:p14="http://schemas.microsoft.com/office/powerpoint/2010/main" val="311905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9324" y="356261"/>
            <a:ext cx="9074728" cy="1436912"/>
          </a:xfrm>
        </p:spPr>
        <p:txBody>
          <a:bodyPr>
            <a:normAutofit/>
          </a:bodyPr>
          <a:lstStyle/>
          <a:p>
            <a:r>
              <a:rPr lang="ru-RU" sz="2400" b="1" dirty="0">
                <a:solidFill>
                  <a:schemeClr val="accent1">
                    <a:lumMod val="50000"/>
                  </a:schemeClr>
                </a:solidFill>
              </a:rPr>
              <a:t>Вопрос:</a:t>
            </a:r>
            <a:r>
              <a:rPr lang="ru-RU" sz="2400" dirty="0">
                <a:solidFill>
                  <a:schemeClr val="accent1">
                    <a:lumMod val="50000"/>
                  </a:schemeClr>
                </a:solidFill>
              </a:rPr>
              <a:t> О бухучете активов, имеющих признаки ОС и стоимость ниже лимита, установленного организацией.</a:t>
            </a:r>
            <a:br>
              <a:rPr lang="ru-RU" sz="2400" dirty="0">
                <a:solidFill>
                  <a:schemeClr val="accent1">
                    <a:lumMod val="50000"/>
                  </a:schemeClr>
                </a:solidFill>
              </a:rPr>
            </a:br>
            <a:endParaRPr lang="ru-RU" sz="2400" b="1" dirty="0">
              <a:solidFill>
                <a:schemeClr val="accent1">
                  <a:lumMod val="50000"/>
                </a:schemeClr>
              </a:solidFill>
            </a:endParaRPr>
          </a:p>
        </p:txBody>
      </p:sp>
      <p:sp>
        <p:nvSpPr>
          <p:cNvPr id="3" name="Объект 2"/>
          <p:cNvSpPr>
            <a:spLocks noGrp="1"/>
          </p:cNvSpPr>
          <p:nvPr>
            <p:ph idx="1"/>
          </p:nvPr>
        </p:nvSpPr>
        <p:spPr>
          <a:xfrm>
            <a:off x="1793174" y="1531917"/>
            <a:ext cx="9676410" cy="4981550"/>
          </a:xfrm>
        </p:spPr>
        <p:txBody>
          <a:bodyPr>
            <a:noAutofit/>
          </a:bodyPr>
          <a:lstStyle/>
          <a:p>
            <a:pPr marL="0" indent="0" algn="ctr">
              <a:buNone/>
            </a:pPr>
            <a:r>
              <a:rPr lang="ru-RU" sz="2400" b="1" dirty="0">
                <a:solidFill>
                  <a:schemeClr val="accent1">
                    <a:lumMod val="50000"/>
                  </a:schemeClr>
                </a:solidFill>
              </a:rPr>
              <a:t>МИНИСТЕРСТВО ФИНАНСОВ РОССИЙСКОЙ ФЕДЕРАЦИИ ПИСЬМА от 4 апреля 2022 г. N 07-01-09/28046, от 15 декабря 2021 г. N 07-01-09/102450 </a:t>
            </a:r>
            <a:endParaRPr lang="ru-RU" sz="2400" b="1" dirty="0" smtClean="0">
              <a:solidFill>
                <a:schemeClr val="accent1">
                  <a:lumMod val="50000"/>
                </a:schemeClr>
              </a:solidFill>
            </a:endParaRPr>
          </a:p>
          <a:p>
            <a:r>
              <a:rPr lang="ru-RU" sz="2400" dirty="0"/>
              <a:t>Организация должна обеспечить надлежащий контроль наличия и движения таких активов.</a:t>
            </a:r>
          </a:p>
          <a:p>
            <a:r>
              <a:rPr lang="ru-RU" sz="2400" dirty="0"/>
              <a:t>С целью обеспечения такого контроля, по нашему мнению, целесообразно вести бухгалтерский учет таких активов применительно к порядку, установленному для бухгалтерского учета запасов организации Федеральным </a:t>
            </a:r>
            <a:r>
              <a:rPr lang="ru-RU" sz="2400" dirty="0">
                <a:hlinkClick r:id="rId2"/>
              </a:rPr>
              <a:t>стандартом бухгалтерского учета ФСБУ 5/2019 "Запасы", утвержденным приказом Минфина России от 15 ноября 2019 г. N 180н.</a:t>
            </a:r>
          </a:p>
          <a:p>
            <a:pPr marL="0" indent="0" algn="ctr">
              <a:buNone/>
            </a:pPr>
            <a:endParaRPr lang="ru-RU" sz="2400" dirty="0"/>
          </a:p>
        </p:txBody>
      </p:sp>
    </p:spTree>
    <p:extLst>
      <p:ext uri="{BB962C8B-B14F-4D97-AF65-F5344CB8AC3E}">
        <p14:creationId xmlns:p14="http://schemas.microsoft.com/office/powerpoint/2010/main" val="4184173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u="sng" dirty="0"/>
              <a:t>Инвентарным объектом ОС в общем случае признается (</a:t>
            </a:r>
            <a:r>
              <a:rPr lang="ru-RU" sz="3200" b="1" u="sng" dirty="0">
                <a:hlinkClick r:id="rId2"/>
              </a:rPr>
              <a:t>п. 10 </a:t>
            </a:r>
            <a:r>
              <a:rPr lang="ru-RU" sz="3200" b="1" u="sng" dirty="0">
                <a:hlinkClick r:id="rId2"/>
              </a:rPr>
              <a:t>ФСБУ </a:t>
            </a:r>
            <a:r>
              <a:rPr lang="ru-RU" sz="3200" b="1" u="sng" dirty="0">
                <a:hlinkClick r:id="rId2"/>
              </a:rPr>
              <a:t>6/2020):</a:t>
            </a:r>
            <a:r>
              <a:rPr lang="ru-RU" sz="3200" dirty="0">
                <a:hlinkClick r:id="rId2"/>
              </a:rPr>
              <a:t>	</a:t>
            </a:r>
            <a:r>
              <a:rPr lang="ru-RU" sz="3200" dirty="0"/>
              <a:t/>
            </a:r>
            <a:br>
              <a:rPr lang="ru-RU" sz="3200" dirty="0"/>
            </a:br>
            <a:endParaRPr lang="ru-RU" sz="3200" dirty="0"/>
          </a:p>
        </p:txBody>
      </p:sp>
      <p:sp>
        <p:nvSpPr>
          <p:cNvPr id="3" name="Объект 2"/>
          <p:cNvSpPr>
            <a:spLocks noGrp="1"/>
          </p:cNvSpPr>
          <p:nvPr>
            <p:ph idx="1"/>
          </p:nvPr>
        </p:nvSpPr>
        <p:spPr>
          <a:xfrm>
            <a:off x="1971304" y="2256311"/>
            <a:ext cx="9403277" cy="4267520"/>
          </a:xfrm>
        </p:spPr>
        <p:txBody>
          <a:bodyPr>
            <a:normAutofit fontScale="62500" lnSpcReduction="20000"/>
          </a:bodyPr>
          <a:lstStyle/>
          <a:p>
            <a:r>
              <a:rPr lang="ru-RU" sz="3400" dirty="0"/>
              <a:t>объект со всеми приспособлениями и принадлежностями;</a:t>
            </a:r>
          </a:p>
          <a:p>
            <a:r>
              <a:rPr lang="ru-RU" sz="3400" dirty="0"/>
              <a:t>отдельный конструктивно обособленный предмет, предназначенный для выполнения определенных самостоятельных функций;</a:t>
            </a:r>
          </a:p>
          <a:p>
            <a:r>
              <a:rPr lang="ru-RU" sz="3400" dirty="0"/>
              <a:t>обособленный комплекс конструктивно сочлененных </a:t>
            </a:r>
            <a:r>
              <a:rPr lang="ru-RU" sz="3400" dirty="0" smtClean="0"/>
              <a:t>предметов</a:t>
            </a:r>
            <a:r>
              <a:rPr lang="ru-RU" sz="3400" dirty="0" smtClean="0">
                <a:hlinkClick r:id="rId3"/>
              </a:rPr>
              <a:t>, </a:t>
            </a:r>
            <a:r>
              <a:rPr lang="ru-RU" sz="3400" dirty="0">
                <a:hlinkClick r:id="rId3"/>
              </a:rPr>
              <a:t>представляющих собой единое целое и предназначенный для выполнения определенной работы;</a:t>
            </a:r>
          </a:p>
          <a:p>
            <a:r>
              <a:rPr lang="ru-RU" sz="3400" dirty="0"/>
              <a:t>существенные по величине затраты на ремонты, технические осмотры, техническое обслуживание ОС, проводимые с периодичностью более 12 месяцев (более обычного операционного цикла, если он превышает 12 месяцев). Критерий существенности величины затрат </a:t>
            </a:r>
            <a:r>
              <a:rPr lang="ru-RU" sz="3400" dirty="0">
                <a:hlinkClick r:id="rId4"/>
              </a:rPr>
              <a:t>ФСБУ 6/2020 не определен, поэтому установите его в учетной политике.	</a:t>
            </a:r>
          </a:p>
          <a:p>
            <a:endParaRPr lang="ru-RU" dirty="0"/>
          </a:p>
        </p:txBody>
      </p:sp>
    </p:spTree>
    <p:extLst>
      <p:ext uri="{BB962C8B-B14F-4D97-AF65-F5344CB8AC3E}">
        <p14:creationId xmlns:p14="http://schemas.microsoft.com/office/powerpoint/2010/main" val="157974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7901" y="730988"/>
            <a:ext cx="9769289" cy="1280890"/>
          </a:xfrm>
        </p:spPr>
        <p:txBody>
          <a:bodyPr>
            <a:noAutofit/>
          </a:bodyPr>
          <a:lstStyle/>
          <a:p>
            <a:r>
              <a:rPr lang="ru-RU" sz="3200" b="1" dirty="0">
                <a:solidFill>
                  <a:srgbClr val="0070C0"/>
                </a:solidFill>
              </a:rPr>
              <a:t>Учет запасных частей для техобслуживания и ремонта основных средств</a:t>
            </a:r>
          </a:p>
        </p:txBody>
      </p:sp>
      <p:sp>
        <p:nvSpPr>
          <p:cNvPr id="3" name="Объект 2"/>
          <p:cNvSpPr>
            <a:spLocks noGrp="1"/>
          </p:cNvSpPr>
          <p:nvPr>
            <p:ph idx="1"/>
          </p:nvPr>
        </p:nvSpPr>
        <p:spPr>
          <a:xfrm>
            <a:off x="1981200" y="2363190"/>
            <a:ext cx="8229600" cy="3762974"/>
          </a:xfrm>
        </p:spPr>
        <p:txBody>
          <a:bodyPr>
            <a:normAutofit/>
          </a:bodyPr>
          <a:lstStyle/>
          <a:p>
            <a:r>
              <a:rPr lang="ru-RU" sz="2400" dirty="0"/>
              <a:t>Если запчасти необходимы для планового ремонта (техобслуживания), </a:t>
            </a:r>
            <a:r>
              <a:rPr lang="ru-RU" sz="2400" b="1" dirty="0"/>
              <a:t>проводимого с периодичностью более 12 месяцев</a:t>
            </a:r>
            <a:r>
              <a:rPr lang="ru-RU" sz="2400" dirty="0"/>
              <a:t> или более обычного операционного цикла, если он превышает 12 месяцев, то затраты на их приобретение признавайте </a:t>
            </a:r>
            <a:r>
              <a:rPr lang="ru-RU" sz="2400" b="1" dirty="0"/>
              <a:t>капитальными вложениями</a:t>
            </a:r>
            <a:r>
              <a:rPr lang="ru-RU" sz="2400" dirty="0"/>
              <a:t> (</a:t>
            </a:r>
            <a:r>
              <a:rPr lang="ru-RU" sz="2400" dirty="0" err="1">
                <a:hlinkClick r:id="rId2"/>
              </a:rPr>
              <a:t>пп</a:t>
            </a:r>
            <a:r>
              <a:rPr lang="ru-RU" sz="2400" dirty="0">
                <a:hlinkClick r:id="rId2"/>
              </a:rPr>
              <a:t>. "а" п. 5 ФСБУ 26/2020, </a:t>
            </a:r>
            <a:r>
              <a:rPr lang="ru-RU" sz="2400" dirty="0" err="1">
                <a:hlinkClick r:id="rId3"/>
              </a:rPr>
              <a:t>пп</a:t>
            </a:r>
            <a:r>
              <a:rPr lang="ru-RU" sz="2400" dirty="0">
                <a:hlinkClick r:id="rId3"/>
              </a:rPr>
              <a:t>. "а" п. 2 Информационного сообщения Минфина России от 03.11.2020 N ИС-учет-28).</a:t>
            </a:r>
          </a:p>
          <a:p>
            <a:pPr marL="0" indent="0">
              <a:buNone/>
            </a:pPr>
            <a:endParaRPr lang="ru-RU" dirty="0"/>
          </a:p>
        </p:txBody>
      </p:sp>
    </p:spTree>
    <p:extLst>
      <p:ext uri="{BB962C8B-B14F-4D97-AF65-F5344CB8AC3E}">
        <p14:creationId xmlns:p14="http://schemas.microsoft.com/office/powerpoint/2010/main" val="371794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421" y="274638"/>
            <a:ext cx="9393381" cy="1858218"/>
          </a:xfrm>
        </p:spPr>
        <p:txBody>
          <a:bodyPr>
            <a:noAutofit/>
          </a:bodyPr>
          <a:lstStyle/>
          <a:p>
            <a:r>
              <a:rPr lang="ru-RU" b="1" dirty="0">
                <a:solidFill>
                  <a:srgbClr val="0070C0"/>
                </a:solidFill>
              </a:rPr>
              <a:t>В этом случае приобретенные для ремонта (техобслуживания) ОС запчасти </a:t>
            </a:r>
            <a:r>
              <a:rPr lang="ru-RU" b="1" dirty="0" smtClean="0">
                <a:solidFill>
                  <a:srgbClr val="0070C0"/>
                </a:solidFill>
              </a:rPr>
              <a:t>могут отражаться:</a:t>
            </a:r>
            <a:r>
              <a:rPr lang="ru-RU" b="1" dirty="0">
                <a:solidFill>
                  <a:srgbClr val="0070C0"/>
                </a:solidFill>
              </a:rPr>
              <a:t/>
            </a:r>
            <a:br>
              <a:rPr lang="ru-RU" b="1" dirty="0">
                <a:solidFill>
                  <a:srgbClr val="0070C0"/>
                </a:solidFill>
              </a:rPr>
            </a:br>
            <a:endParaRPr lang="ru-RU" b="1" dirty="0">
              <a:solidFill>
                <a:srgbClr val="0070C0"/>
              </a:solidFill>
            </a:endParaRPr>
          </a:p>
        </p:txBody>
      </p:sp>
      <p:sp>
        <p:nvSpPr>
          <p:cNvPr id="3" name="Объект 2"/>
          <p:cNvSpPr>
            <a:spLocks noGrp="1"/>
          </p:cNvSpPr>
          <p:nvPr>
            <p:ph idx="1"/>
          </p:nvPr>
        </p:nvSpPr>
        <p:spPr>
          <a:xfrm>
            <a:off x="1933699" y="2398816"/>
            <a:ext cx="8229600" cy="3976730"/>
          </a:xfrm>
        </p:spPr>
        <p:txBody>
          <a:bodyPr>
            <a:normAutofit/>
          </a:bodyPr>
          <a:lstStyle/>
          <a:p>
            <a:r>
              <a:rPr lang="ru-RU" sz="2800" dirty="0"/>
              <a:t>на отдельном </a:t>
            </a:r>
            <a:r>
              <a:rPr lang="ru-RU" sz="2800" dirty="0" err="1"/>
              <a:t>субсчете</a:t>
            </a:r>
            <a:r>
              <a:rPr lang="ru-RU" sz="2800" dirty="0"/>
              <a:t> </a:t>
            </a:r>
            <a:r>
              <a:rPr lang="ru-RU" sz="2800" dirty="0">
                <a:hlinkClick r:id="rId2"/>
              </a:rPr>
              <a:t>счета 08 "Вложения во </a:t>
            </a:r>
            <a:r>
              <a:rPr lang="ru-RU" sz="2800" dirty="0" err="1">
                <a:hlinkClick r:id="rId2"/>
              </a:rPr>
              <a:t>внеоборотные</a:t>
            </a:r>
            <a:r>
              <a:rPr lang="ru-RU" sz="2800" dirty="0">
                <a:hlinkClick r:id="rId2"/>
              </a:rPr>
              <a:t> активы";</a:t>
            </a:r>
          </a:p>
          <a:p>
            <a:r>
              <a:rPr lang="ru-RU" sz="2800" dirty="0"/>
              <a:t>или на отдельном </a:t>
            </a:r>
            <a:r>
              <a:rPr lang="ru-RU" sz="2800" dirty="0" err="1"/>
              <a:t>субсчете</a:t>
            </a:r>
            <a:r>
              <a:rPr lang="ru-RU" sz="2800" dirty="0"/>
              <a:t> </a:t>
            </a:r>
            <a:r>
              <a:rPr lang="ru-RU" sz="2800" dirty="0">
                <a:hlinkClick r:id="rId3"/>
              </a:rPr>
              <a:t>счета 10 "Материалы".</a:t>
            </a:r>
          </a:p>
          <a:p>
            <a:r>
              <a:rPr lang="ru-RU" sz="2800" dirty="0" smtClean="0"/>
              <a:t>Рекомендуется </a:t>
            </a:r>
            <a:r>
              <a:rPr lang="ru-RU" sz="2800" dirty="0"/>
              <a:t>закрепить для запчастей в учетной политике </a:t>
            </a:r>
            <a:r>
              <a:rPr lang="ru-RU" sz="2800" dirty="0" smtClean="0"/>
              <a:t>правила признания и оценки</a:t>
            </a:r>
            <a:endParaRPr lang="ru-RU" sz="2800" dirty="0">
              <a:hlinkClick r:id="rId4"/>
            </a:endParaRPr>
          </a:p>
          <a:p>
            <a:pPr marL="0" indent="0">
              <a:buNone/>
            </a:pPr>
            <a:endParaRPr lang="ru-RU" dirty="0"/>
          </a:p>
        </p:txBody>
      </p:sp>
    </p:spTree>
    <p:extLst>
      <p:ext uri="{BB962C8B-B14F-4D97-AF65-F5344CB8AC3E}">
        <p14:creationId xmlns:p14="http://schemas.microsoft.com/office/powerpoint/2010/main" val="3022151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1642194"/>
          </a:xfrm>
        </p:spPr>
        <p:txBody>
          <a:bodyPr>
            <a:normAutofit fontScale="90000"/>
          </a:bodyPr>
          <a:lstStyle/>
          <a:p>
            <a:pPr algn="l"/>
            <a:r>
              <a:rPr lang="ru-RU" sz="3100" b="1" dirty="0">
                <a:solidFill>
                  <a:srgbClr val="0070C0"/>
                </a:solidFill>
              </a:rPr>
              <a:t>Стоимость израсходованных в процессе ремонта (техобслуживания) запчастей </a:t>
            </a:r>
            <a:r>
              <a:rPr lang="ru-RU" sz="3100" b="1" dirty="0" smtClean="0">
                <a:solidFill>
                  <a:srgbClr val="0070C0"/>
                </a:solidFill>
              </a:rPr>
              <a:t>учитываются </a:t>
            </a:r>
            <a:r>
              <a:rPr lang="ru-RU" sz="3100" b="1" dirty="0">
                <a:solidFill>
                  <a:srgbClr val="0070C0"/>
                </a:solidFill>
              </a:rPr>
              <a:t>так же, как и другие затраты:</a:t>
            </a:r>
            <a:endParaRPr lang="ru-RU" dirty="0"/>
          </a:p>
        </p:txBody>
      </p:sp>
      <p:sp>
        <p:nvSpPr>
          <p:cNvPr id="3" name="Объект 2"/>
          <p:cNvSpPr>
            <a:spLocks noGrp="1"/>
          </p:cNvSpPr>
          <p:nvPr>
            <p:ph idx="1"/>
          </p:nvPr>
        </p:nvSpPr>
        <p:spPr>
          <a:xfrm>
            <a:off x="1389413" y="1828800"/>
            <a:ext cx="9785268" cy="4696544"/>
          </a:xfrm>
        </p:spPr>
        <p:txBody>
          <a:bodyPr>
            <a:normAutofit fontScale="77500" lnSpcReduction="20000"/>
          </a:bodyPr>
          <a:lstStyle/>
          <a:p>
            <a:r>
              <a:rPr lang="ru-RU" sz="3100" dirty="0"/>
              <a:t>как капитальные вложения на ремонт (техобслуживание), если совокупная сумма затрат на ремонт (техобслуживание) </a:t>
            </a:r>
            <a:r>
              <a:rPr lang="ru-RU" sz="3100" dirty="0">
                <a:hlinkClick r:id="rId2"/>
              </a:rPr>
              <a:t>существенная, а периодичность проведения восстановительных мероприятий более 12 месяцев (</a:t>
            </a:r>
            <a:r>
              <a:rPr lang="ru-RU" sz="3100" dirty="0" err="1">
                <a:hlinkClick r:id="rId3"/>
              </a:rPr>
              <a:t>пп</a:t>
            </a:r>
            <a:r>
              <a:rPr lang="ru-RU" sz="3100" dirty="0">
                <a:hlinkClick r:id="rId3"/>
              </a:rPr>
              <a:t>. "ж" п. 5, </a:t>
            </a:r>
            <a:r>
              <a:rPr lang="ru-RU" sz="3100" dirty="0" err="1">
                <a:hlinkClick r:id="rId4"/>
              </a:rPr>
              <a:t>пп</a:t>
            </a:r>
            <a:r>
              <a:rPr lang="ru-RU" sz="3100" dirty="0">
                <a:hlinkClick r:id="rId4"/>
              </a:rPr>
              <a:t>. "б" п. 10 ФСБУ 26/2020, </a:t>
            </a:r>
            <a:r>
              <a:rPr lang="ru-RU" sz="3100" dirty="0" err="1">
                <a:hlinkClick r:id="rId5"/>
              </a:rPr>
              <a:t>пп</a:t>
            </a:r>
            <a:r>
              <a:rPr lang="ru-RU" sz="3100" dirty="0">
                <a:hlinkClick r:id="rId5"/>
              </a:rPr>
              <a:t>. "в" п. 2 Информационного сообщения Минфина России от 03.11.2020 N ИС-учет-28). Так обычно бывает при </a:t>
            </a:r>
            <a:r>
              <a:rPr lang="ru-RU" sz="3100" dirty="0">
                <a:hlinkClick r:id="rId6"/>
              </a:rPr>
              <a:t>капитальном </a:t>
            </a:r>
            <a:r>
              <a:rPr lang="ru-RU" sz="3100">
                <a:hlinkClick r:id="rId6"/>
              </a:rPr>
              <a:t>ремонте</a:t>
            </a:r>
            <a:r>
              <a:rPr lang="ru-RU" sz="3100" smtClean="0">
                <a:hlinkClick r:id="rId6"/>
              </a:rPr>
              <a:t>;</a:t>
            </a:r>
          </a:p>
          <a:p>
            <a:pPr marL="0" indent="0">
              <a:buNone/>
            </a:pPr>
            <a:endParaRPr lang="ru-RU" sz="3100" dirty="0">
              <a:hlinkClick r:id="rId6"/>
            </a:endParaRPr>
          </a:p>
          <a:p>
            <a:r>
              <a:rPr lang="ru-RU" sz="3100" dirty="0"/>
              <a:t>как затраты на производство продукции (работ, услуг) или как текущие расходы периода, если (</a:t>
            </a:r>
            <a:r>
              <a:rPr lang="ru-RU" sz="3100" dirty="0">
                <a:hlinkClick r:id="rId7"/>
              </a:rPr>
              <a:t>п. п. 4, </a:t>
            </a:r>
            <a:r>
              <a:rPr lang="ru-RU" sz="3100" dirty="0">
                <a:hlinkClick r:id="rId8"/>
              </a:rPr>
              <a:t>5, </a:t>
            </a:r>
            <a:r>
              <a:rPr lang="ru-RU" sz="3100" dirty="0">
                <a:hlinkClick r:id="rId9"/>
              </a:rPr>
              <a:t>7, </a:t>
            </a:r>
            <a:r>
              <a:rPr lang="ru-RU" sz="3100" dirty="0">
                <a:hlinkClick r:id="rId10"/>
              </a:rPr>
              <a:t>11, </a:t>
            </a:r>
            <a:r>
              <a:rPr lang="ru-RU" sz="3100" dirty="0">
                <a:hlinkClick r:id="rId11"/>
              </a:rPr>
              <a:t>13 ПБУ 10/99 "Расходы организации", </a:t>
            </a:r>
            <a:r>
              <a:rPr lang="ru-RU" sz="3100" dirty="0" err="1">
                <a:hlinkClick r:id="rId12"/>
              </a:rPr>
              <a:t>пп</a:t>
            </a:r>
            <a:r>
              <a:rPr lang="ru-RU" sz="3100" dirty="0">
                <a:hlinkClick r:id="rId12"/>
              </a:rPr>
              <a:t>. "д" п. 23 ФСБУ 5/2019 "Запасы", </a:t>
            </a:r>
            <a:r>
              <a:rPr lang="ru-RU" sz="3100" dirty="0" err="1">
                <a:hlinkClick r:id="rId5"/>
              </a:rPr>
              <a:t>пп</a:t>
            </a:r>
            <a:r>
              <a:rPr lang="ru-RU" sz="3100" dirty="0">
                <a:hlinkClick r:id="rId5"/>
              </a:rPr>
              <a:t>. "в" п. 2 Информационного сообщения Минфина России от 03.11.2020 N ИС-учет-28</a:t>
            </a:r>
            <a:r>
              <a:rPr lang="ru-RU" sz="3400" dirty="0">
                <a:hlinkClick r:id="rId5"/>
              </a:rPr>
              <a:t>):</a:t>
            </a:r>
          </a:p>
          <a:p>
            <a:endParaRPr lang="ru-RU" dirty="0"/>
          </a:p>
        </p:txBody>
      </p:sp>
    </p:spTree>
    <p:extLst>
      <p:ext uri="{BB962C8B-B14F-4D97-AF65-F5344CB8AC3E}">
        <p14:creationId xmlns:p14="http://schemas.microsoft.com/office/powerpoint/2010/main" val="1507229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3" y="624110"/>
            <a:ext cx="8683616" cy="2068290"/>
          </a:xfrm>
        </p:spPr>
        <p:txBody>
          <a:bodyPr>
            <a:normAutofit/>
          </a:bodyPr>
          <a:lstStyle/>
          <a:p>
            <a:pPr algn="ctr"/>
            <a:r>
              <a:rPr lang="ru-RU" b="1" dirty="0">
                <a:solidFill>
                  <a:schemeClr val="accent1">
                    <a:lumMod val="75000"/>
                  </a:schemeClr>
                </a:solidFill>
              </a:rPr>
              <a:t>МИНИСТЕРСТВО ФИНАНСОВ РОССИЙСКОЙ ФЕДЕРАЦИИ ПРИКАЗ от 16 октября 2018 г. N 208н </a:t>
            </a:r>
          </a:p>
        </p:txBody>
      </p:sp>
      <p:sp>
        <p:nvSpPr>
          <p:cNvPr id="3" name="Объект 2"/>
          <p:cNvSpPr>
            <a:spLocks noGrp="1"/>
          </p:cNvSpPr>
          <p:nvPr>
            <p:ph idx="1"/>
          </p:nvPr>
        </p:nvSpPr>
        <p:spPr>
          <a:xfrm>
            <a:off x="2063553" y="2565400"/>
            <a:ext cx="9182379" cy="3657600"/>
          </a:xfrm>
        </p:spPr>
        <p:txBody>
          <a:bodyPr>
            <a:normAutofit/>
          </a:bodyPr>
          <a:lstStyle/>
          <a:p>
            <a:pPr marL="0" indent="0" algn="ctr">
              <a:buNone/>
            </a:pPr>
            <a:endParaRPr lang="ru-RU" sz="4000" b="1" dirty="0"/>
          </a:p>
          <a:p>
            <a:pPr marL="0" indent="0" algn="ctr">
              <a:buNone/>
            </a:pPr>
            <a:r>
              <a:rPr lang="ru-RU" sz="4000" b="1" dirty="0">
                <a:solidFill>
                  <a:schemeClr val="accent2">
                    <a:lumMod val="75000"/>
                  </a:schemeClr>
                </a:solidFill>
              </a:rPr>
              <a:t>ОБ </a:t>
            </a:r>
            <a:r>
              <a:rPr lang="ru-RU" sz="4000" b="1" dirty="0">
                <a:solidFill>
                  <a:schemeClr val="accent2">
                    <a:lumMod val="75000"/>
                  </a:schemeClr>
                </a:solidFill>
              </a:rPr>
              <a:t>УТВЕРЖДЕНИИ ФЕДЕРАЛЬНОГО СТАНДАРТА БУХГАЛТЕРСКОГО УЧЕТА ФСБУ 25/2018 "БУХГАЛТЕРСКИЙ УЧЕТ АРЕНДЫ" </a:t>
            </a:r>
          </a:p>
        </p:txBody>
      </p:sp>
    </p:spTree>
    <p:extLst>
      <p:ext uri="{BB962C8B-B14F-4D97-AF65-F5344CB8AC3E}">
        <p14:creationId xmlns:p14="http://schemas.microsoft.com/office/powerpoint/2010/main" val="334979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1" y="624110"/>
            <a:ext cx="9806441" cy="2225968"/>
          </a:xfrm>
        </p:spPr>
        <p:txBody>
          <a:bodyPr>
            <a:noAutofit/>
          </a:bodyPr>
          <a:lstStyle/>
          <a:p>
            <a:r>
              <a:rPr lang="ru-RU" sz="2800" b="1" dirty="0"/>
              <a:t>Бухгалтерский учет как специализированная информационная технология направлен на удовлетворение запросов внутренних и внешних пользователей в учетной информации.</a:t>
            </a:r>
            <a:br>
              <a:rPr lang="ru-RU" sz="2800" b="1" dirty="0"/>
            </a:br>
            <a:endParaRPr lang="ru-RU" sz="2800" b="1" dirty="0"/>
          </a:p>
        </p:txBody>
      </p:sp>
      <p:sp>
        <p:nvSpPr>
          <p:cNvPr id="3" name="Объект 2"/>
          <p:cNvSpPr>
            <a:spLocks noGrp="1"/>
          </p:cNvSpPr>
          <p:nvPr>
            <p:ph idx="1"/>
          </p:nvPr>
        </p:nvSpPr>
        <p:spPr>
          <a:xfrm>
            <a:off x="1698171" y="3016332"/>
            <a:ext cx="9806441" cy="3313215"/>
          </a:xfrm>
        </p:spPr>
        <p:txBody>
          <a:bodyPr/>
          <a:lstStyle/>
          <a:p>
            <a:r>
              <a:rPr lang="ru-RU" sz="3200" dirty="0"/>
              <a:t>Конечным продуктом функционирования такой технологии является бухгалтерская отчетность, с помощью которой отображаются состояние и результаты деятельности институциональной единицы или ее отдельных бизнес-единиц.</a:t>
            </a:r>
          </a:p>
          <a:p>
            <a:endParaRPr lang="ru-RU" dirty="0"/>
          </a:p>
        </p:txBody>
      </p:sp>
    </p:spTree>
    <p:extLst>
      <p:ext uri="{BB962C8B-B14F-4D97-AF65-F5344CB8AC3E}">
        <p14:creationId xmlns:p14="http://schemas.microsoft.com/office/powerpoint/2010/main" val="3520519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813470" cy="1570186"/>
          </a:xfrm>
        </p:spPr>
        <p:txBody>
          <a:bodyPr>
            <a:noAutofit/>
          </a:bodyPr>
          <a:lstStyle/>
          <a:p>
            <a:pPr algn="l"/>
            <a:r>
              <a:rPr lang="ru-RU" sz="2400" b="1" u="sng" dirty="0"/>
              <a:t>Заключенный </a:t>
            </a:r>
            <a:r>
              <a:rPr lang="ru-RU" sz="2400" b="1" u="sng" dirty="0"/>
              <a:t>договор нельзя классифицировать как договор аренды в соответствии с признаками, перечисленными в </a:t>
            </a:r>
            <a:r>
              <a:rPr lang="ru-RU" sz="2400" b="1" u="sng" dirty="0">
                <a:hlinkClick r:id="rId2"/>
              </a:rPr>
              <a:t>п. 5 ФСБУ 25/2018, в частности:</a:t>
            </a:r>
            <a:r>
              <a:rPr lang="ru-RU" sz="2400" b="1" dirty="0">
                <a:hlinkClick r:id="rId2"/>
              </a:rPr>
              <a:t>	</a:t>
            </a:r>
            <a:r>
              <a:rPr lang="ru-RU" sz="2400" b="1" dirty="0"/>
              <a:t/>
            </a:r>
            <a:br>
              <a:rPr lang="ru-RU" sz="2400" b="1" dirty="0"/>
            </a:br>
            <a:endParaRPr lang="ru-RU" sz="2400" b="1" dirty="0"/>
          </a:p>
        </p:txBody>
      </p:sp>
      <p:sp>
        <p:nvSpPr>
          <p:cNvPr id="3" name="Объект 2"/>
          <p:cNvSpPr>
            <a:spLocks noGrp="1"/>
          </p:cNvSpPr>
          <p:nvPr>
            <p:ph idx="1"/>
          </p:nvPr>
        </p:nvSpPr>
        <p:spPr>
          <a:xfrm>
            <a:off x="1981199" y="1772816"/>
            <a:ext cx="9181605" cy="4680520"/>
          </a:xfrm>
        </p:spPr>
        <p:txBody>
          <a:bodyPr>
            <a:normAutofit/>
          </a:bodyPr>
          <a:lstStyle/>
          <a:p>
            <a:r>
              <a:rPr lang="ru-RU" u="sng" dirty="0"/>
              <a:t>имущество предоставлено в пользование на неопределенный срок. Срок не считается неопределенным, когда договор заключен на неопределенный срок, но срок аренды тем не менее можно определить исходя из намерений организации по предоставлению (использованию) имущества, прошлого опыта в отношении аналогичных операций и т.д. В некоторых случаях срок аренды может быть ограничен лишь сроком полезного использования самого актива или рекомендациями производителя (</a:t>
            </a:r>
            <a:r>
              <a:rPr lang="ru-RU" u="sng" dirty="0">
                <a:hlinkClick r:id="rId3"/>
              </a:rPr>
              <a:t>п. 9 ФСБУ 25/2018);</a:t>
            </a:r>
            <a:endParaRPr lang="ru-RU" dirty="0">
              <a:hlinkClick r:id="rId3"/>
            </a:endParaRPr>
          </a:p>
          <a:p>
            <a:r>
              <a:rPr lang="ru-RU" dirty="0"/>
              <a:t>договором предусмотрено право арендодателя в любой момент заменить предмет аренды на аналогичный. Например, если организация предоставляет работникам в аренду помещения в общежитии и в любой момент вправе переселить работника в другое помещение, то аренда в смысле </a:t>
            </a:r>
            <a:r>
              <a:rPr lang="ru-RU" dirty="0">
                <a:hlinkClick r:id="rId4"/>
              </a:rPr>
              <a:t>ФСБУ 25/2018 не возникает. Такие операции рассматриваются как оказание услуг.	</a:t>
            </a:r>
          </a:p>
          <a:p>
            <a:endParaRPr lang="ru-RU" dirty="0"/>
          </a:p>
        </p:txBody>
      </p:sp>
    </p:spTree>
    <p:extLst>
      <p:ext uri="{BB962C8B-B14F-4D97-AF65-F5344CB8AC3E}">
        <p14:creationId xmlns:p14="http://schemas.microsoft.com/office/powerpoint/2010/main" val="4107467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6931" y="624110"/>
            <a:ext cx="9497682" cy="1280890"/>
          </a:xfrm>
        </p:spPr>
        <p:txBody>
          <a:bodyPr>
            <a:noAutofit/>
          </a:bodyPr>
          <a:lstStyle/>
          <a:p>
            <a:pPr algn="l"/>
            <a:r>
              <a:rPr lang="ru-RU" sz="2800" b="1" dirty="0"/>
              <a:t>В каких случаях начало применения ФСБУ 25/2018 не меняет учет по договору аренды:</a:t>
            </a:r>
            <a:r>
              <a:rPr lang="ru-RU" sz="2800" dirty="0"/>
              <a:t/>
            </a:r>
            <a:br>
              <a:rPr lang="ru-RU" sz="2800" dirty="0"/>
            </a:br>
            <a:endParaRPr lang="ru-RU" sz="2800" dirty="0"/>
          </a:p>
        </p:txBody>
      </p:sp>
      <p:sp>
        <p:nvSpPr>
          <p:cNvPr id="3" name="Объект 2"/>
          <p:cNvSpPr>
            <a:spLocks noGrp="1"/>
          </p:cNvSpPr>
          <p:nvPr>
            <p:ph idx="1"/>
          </p:nvPr>
        </p:nvSpPr>
        <p:spPr>
          <a:xfrm>
            <a:off x="1710047" y="1905001"/>
            <a:ext cx="9794565" cy="4412672"/>
          </a:xfrm>
        </p:spPr>
        <p:txBody>
          <a:bodyPr>
            <a:normAutofit/>
          </a:bodyPr>
          <a:lstStyle/>
          <a:p>
            <a:r>
              <a:rPr lang="ru-RU" dirty="0"/>
              <a:t>Если </a:t>
            </a:r>
            <a:r>
              <a:rPr lang="ru-RU" b="1" dirty="0"/>
              <a:t>вы - арендодатель</a:t>
            </a:r>
            <a:r>
              <a:rPr lang="ru-RU" dirty="0"/>
              <a:t> (лизингодатель) и классифицируете объекты учета аренды по договору в качестве объектов учета </a:t>
            </a:r>
            <a:r>
              <a:rPr lang="ru-RU" dirty="0">
                <a:hlinkClick r:id="rId2"/>
              </a:rPr>
              <a:t>операционной аренды, то можете продолжать вести учет по этому договору так же, как вы это делали раньше (</a:t>
            </a:r>
            <a:r>
              <a:rPr lang="ru-RU" dirty="0">
                <a:hlinkClick r:id="rId3"/>
              </a:rPr>
              <a:t>п. 41 ФСБУ 25/2018).</a:t>
            </a:r>
          </a:p>
          <a:p>
            <a:r>
              <a:rPr lang="ru-RU" dirty="0"/>
              <a:t>Если </a:t>
            </a:r>
            <a:r>
              <a:rPr lang="ru-RU" b="1" dirty="0"/>
              <a:t>вы - арендодатель</a:t>
            </a:r>
            <a:r>
              <a:rPr lang="ru-RU" dirty="0"/>
              <a:t> (лизингодатель), который вправе применять упрощенные способы учета, то можете любую аренду рассматривать как операционную и, соответственно, продолжать применять прежний порядок учета. Для этого необходимо, чтобы договор не предусматривал перехода к арендатору права собственности на предмет аренды и возможности его выкупа по цене, существенно меньшей его справедливой стоимости на дату выкупа (</a:t>
            </a:r>
            <a:r>
              <a:rPr lang="ru-RU" dirty="0">
                <a:hlinkClick r:id="rId4"/>
              </a:rPr>
              <a:t>п. 28 ФСБУ 25/2018).</a:t>
            </a:r>
          </a:p>
          <a:p>
            <a:r>
              <a:rPr lang="ru-RU" dirty="0"/>
              <a:t>Если </a:t>
            </a:r>
            <a:r>
              <a:rPr lang="ru-RU" b="1" dirty="0"/>
              <a:t>вы - арендатор</a:t>
            </a:r>
            <a:r>
              <a:rPr lang="ru-RU" dirty="0"/>
              <a:t> (лизингополучатель) по договору, причем выполняются </a:t>
            </a:r>
            <a:r>
              <a:rPr lang="ru-RU" dirty="0">
                <a:hlinkClick r:id="rId5"/>
              </a:rPr>
              <a:t>условия для упрощенного порядка учета аренды.</a:t>
            </a:r>
          </a:p>
          <a:p>
            <a:endParaRPr lang="ru-RU" dirty="0"/>
          </a:p>
        </p:txBody>
      </p:sp>
    </p:spTree>
    <p:extLst>
      <p:ext uri="{BB962C8B-B14F-4D97-AF65-F5344CB8AC3E}">
        <p14:creationId xmlns:p14="http://schemas.microsoft.com/office/powerpoint/2010/main" val="2364777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9193480" cy="1756043"/>
          </a:xfrm>
        </p:spPr>
        <p:txBody>
          <a:bodyPr>
            <a:noAutofit/>
          </a:bodyPr>
          <a:lstStyle/>
          <a:p>
            <a:r>
              <a:rPr lang="ru-RU" sz="2800" b="1" dirty="0">
                <a:solidFill>
                  <a:schemeClr val="tx2">
                    <a:lumMod val="60000"/>
                    <a:lumOff val="40000"/>
                  </a:schemeClr>
                </a:solidFill>
              </a:rPr>
              <a:t>О</a:t>
            </a:r>
            <a:r>
              <a:rPr lang="ru-RU" sz="2800" b="1" dirty="0">
                <a:solidFill>
                  <a:schemeClr val="tx2">
                    <a:lumMod val="60000"/>
                    <a:lumOff val="40000"/>
                  </a:schemeClr>
                </a:solidFill>
              </a:rPr>
              <a:t>бъекты </a:t>
            </a:r>
            <a:r>
              <a:rPr lang="ru-RU" sz="2800" b="1" dirty="0">
                <a:solidFill>
                  <a:schemeClr val="tx2">
                    <a:lumMod val="60000"/>
                    <a:lumOff val="40000"/>
                  </a:schemeClr>
                </a:solidFill>
              </a:rPr>
              <a:t>бухгалтерского учета классифицируются как объекты учета аренды при единовременном выполнении следующих условий:</a:t>
            </a:r>
            <a:br>
              <a:rPr lang="ru-RU" sz="2800" b="1" dirty="0">
                <a:solidFill>
                  <a:schemeClr val="tx2">
                    <a:lumMod val="60000"/>
                    <a:lumOff val="40000"/>
                  </a:schemeClr>
                </a:solidFill>
              </a:rPr>
            </a:br>
            <a:endParaRPr lang="ru-RU" sz="2800" b="1" dirty="0">
              <a:solidFill>
                <a:schemeClr val="tx2">
                  <a:lumMod val="60000"/>
                  <a:lumOff val="4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403468578"/>
              </p:ext>
            </p:extLst>
          </p:nvPr>
        </p:nvGraphicFramePr>
        <p:xfrm>
          <a:off x="1401289" y="2256312"/>
          <a:ext cx="9773392" cy="4341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03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9537" y="476672"/>
            <a:ext cx="9243268" cy="1625260"/>
          </a:xfrm>
        </p:spPr>
        <p:txBody>
          <a:bodyPr>
            <a:normAutofit fontScale="90000"/>
          </a:bodyPr>
          <a:lstStyle/>
          <a:p>
            <a:r>
              <a:rPr lang="ru-RU" sz="2400" b="1" dirty="0"/>
              <a:t>А</a:t>
            </a:r>
            <a:r>
              <a:rPr lang="ru-RU" sz="2400" b="1" dirty="0"/>
              <a:t>рендатор </a:t>
            </a:r>
            <a:r>
              <a:rPr lang="ru-RU" sz="2400" b="1" dirty="0"/>
              <a:t>может не признавать предмет аренды в качестве права пользования активом и не признавать обязательство по аренде в любом из следующих случаев:</a:t>
            </a:r>
            <a:r>
              <a:rPr lang="ru-RU" sz="2400" b="1" dirty="0"/>
              <a:t/>
            </a:r>
            <a:br>
              <a:rPr lang="ru-RU" sz="2400" b="1" dirty="0"/>
            </a:br>
            <a:endParaRPr lang="ru-RU" sz="2400" b="1" dirty="0"/>
          </a:p>
        </p:txBody>
      </p:sp>
      <p:sp>
        <p:nvSpPr>
          <p:cNvPr id="3" name="Объект 2"/>
          <p:cNvSpPr>
            <a:spLocks noGrp="1"/>
          </p:cNvSpPr>
          <p:nvPr>
            <p:ph idx="1"/>
          </p:nvPr>
        </p:nvSpPr>
        <p:spPr>
          <a:xfrm>
            <a:off x="1710047" y="2101932"/>
            <a:ext cx="9108374" cy="4135380"/>
          </a:xfrm>
        </p:spPr>
        <p:txBody>
          <a:bodyPr>
            <a:normAutofit/>
          </a:bodyPr>
          <a:lstStyle/>
          <a:p>
            <a:r>
              <a:rPr lang="ru-RU" sz="2000" dirty="0"/>
              <a:t>а) срок аренды не превышает 12 месяцев на дату предоставления предмета аренды;</a:t>
            </a:r>
          </a:p>
          <a:p>
            <a:r>
              <a:rPr lang="ru-RU" sz="2000" dirty="0"/>
              <a:t>б) рыночная стоимость предмета аренды без учета износа (то есть стоимость аналогичного нового объекта) не превышает 300 000 руб. и при этом арендатор имеет возможность получать экономические выгоды от предмета аренды преимущественно независимо от других активов;</a:t>
            </a:r>
          </a:p>
          <a:p>
            <a:r>
              <a:rPr lang="ru-RU" sz="2000" dirty="0"/>
              <a:t>в) арендатор относится к экономическим субъектам, которые вправе применять упрощенные способы ведения бухгалтерского учета, включая упрощенную бухгалтерскую (финансовую) отчетность (далее - упрощенные способы учета).</a:t>
            </a:r>
          </a:p>
          <a:p>
            <a:endParaRPr lang="ru-RU" dirty="0"/>
          </a:p>
        </p:txBody>
      </p:sp>
    </p:spTree>
    <p:extLst>
      <p:ext uri="{BB962C8B-B14F-4D97-AF65-F5344CB8AC3E}">
        <p14:creationId xmlns:p14="http://schemas.microsoft.com/office/powerpoint/2010/main" val="2725174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smtClean="0"/>
              <a:t>ППА:</a:t>
            </a:r>
            <a:endParaRPr lang="ru-RU" sz="4800" b="1" dirty="0"/>
          </a:p>
        </p:txBody>
      </p:sp>
      <p:sp>
        <p:nvSpPr>
          <p:cNvPr id="3" name="Объект 2"/>
          <p:cNvSpPr>
            <a:spLocks noGrp="1"/>
          </p:cNvSpPr>
          <p:nvPr>
            <p:ph idx="1"/>
          </p:nvPr>
        </p:nvSpPr>
        <p:spPr>
          <a:xfrm>
            <a:off x="2589212" y="1805051"/>
            <a:ext cx="8915400" cy="4443630"/>
          </a:xfrm>
        </p:spPr>
        <p:txBody>
          <a:bodyPr>
            <a:normAutofit fontScale="92500" lnSpcReduction="20000"/>
          </a:bodyPr>
          <a:lstStyle/>
          <a:p>
            <a:endParaRPr lang="ru-RU" dirty="0"/>
          </a:p>
          <a:p>
            <a:r>
              <a:rPr lang="ru-RU" sz="2800" dirty="0"/>
              <a:t>справедливой стоимости предмета аренды, если в конце аренды предусмотрен переход к арендатору права собственности на предмет аренды;</a:t>
            </a:r>
          </a:p>
          <a:p>
            <a:r>
              <a:rPr lang="ru-RU" sz="2800" dirty="0"/>
              <a:t>сумме признанного обязательства по аренде, если переход права собственности не предполагается. Если на момент перехода есть арендные платежи, уплаченные за периоды пользования имуществом после начала применения </a:t>
            </a:r>
            <a:r>
              <a:rPr lang="ru-RU" sz="2800" dirty="0">
                <a:hlinkClick r:id="rId2"/>
              </a:rPr>
              <a:t>ФСБУ 25/2018, то их сумму также необходимо включить в стоимость ППА.</a:t>
            </a:r>
          </a:p>
          <a:p>
            <a:pPr marL="0" indent="0">
              <a:buNone/>
            </a:pPr>
            <a:endParaRPr lang="ru-RU" dirty="0"/>
          </a:p>
        </p:txBody>
      </p:sp>
    </p:spTree>
    <p:extLst>
      <p:ext uri="{BB962C8B-B14F-4D97-AF65-F5344CB8AC3E}">
        <p14:creationId xmlns:p14="http://schemas.microsoft.com/office/powerpoint/2010/main" val="2614378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2551" y="624110"/>
            <a:ext cx="9167750" cy="1890490"/>
          </a:xfrm>
        </p:spPr>
        <p:txBody>
          <a:bodyPr>
            <a:noAutofit/>
          </a:bodyPr>
          <a:lstStyle/>
          <a:p>
            <a:pPr algn="l"/>
            <a:r>
              <a:rPr lang="ru-RU" sz="2800" b="1" dirty="0"/>
              <a:t>Стоимость права пользования активом погашается посредством амортизации, за исключением случаев, когда схожие по характеру использования активы не амортизируются.</a:t>
            </a:r>
            <a:br>
              <a:rPr lang="ru-RU" sz="2800" b="1" dirty="0"/>
            </a:br>
            <a:endParaRPr lang="ru-RU" sz="2800" b="1" dirty="0"/>
          </a:p>
        </p:txBody>
      </p:sp>
      <p:sp>
        <p:nvSpPr>
          <p:cNvPr id="3" name="Объект 2"/>
          <p:cNvSpPr>
            <a:spLocks noGrp="1"/>
          </p:cNvSpPr>
          <p:nvPr>
            <p:ph idx="1"/>
          </p:nvPr>
        </p:nvSpPr>
        <p:spPr>
          <a:xfrm>
            <a:off x="1710047" y="3218212"/>
            <a:ext cx="8442413" cy="3334987"/>
          </a:xfrm>
        </p:spPr>
        <p:txBody>
          <a:bodyPr>
            <a:normAutofit/>
          </a:bodyPr>
          <a:lstStyle/>
          <a:p>
            <a:pPr marL="0" indent="0">
              <a:buNone/>
            </a:pPr>
            <a:r>
              <a:rPr lang="ru-RU" sz="3200" b="1" dirty="0">
                <a:solidFill>
                  <a:schemeClr val="tx2">
                    <a:lumMod val="75000"/>
                  </a:schemeClr>
                </a:solidFill>
              </a:rPr>
              <a:t>Срок полезного использования права пользования активом не должен превышать срок аренды, если не предполагается переход к арендатору права собственности на предмет аренды.</a:t>
            </a:r>
          </a:p>
          <a:p>
            <a:endParaRPr lang="ru-RU" dirty="0"/>
          </a:p>
        </p:txBody>
      </p:sp>
    </p:spTree>
    <p:extLst>
      <p:ext uri="{BB962C8B-B14F-4D97-AF65-F5344CB8AC3E}">
        <p14:creationId xmlns:p14="http://schemas.microsoft.com/office/powerpoint/2010/main" val="1990936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9442862" cy="1714202"/>
          </a:xfrm>
        </p:spPr>
        <p:txBody>
          <a:bodyPr>
            <a:normAutofit fontScale="90000"/>
          </a:bodyPr>
          <a:lstStyle/>
          <a:p>
            <a:r>
              <a:rPr lang="ru-RU" sz="3100" b="1" dirty="0">
                <a:solidFill>
                  <a:schemeClr val="tx2">
                    <a:lumMod val="60000"/>
                    <a:lumOff val="40000"/>
                  </a:schemeClr>
                </a:solidFill>
              </a:rPr>
              <a:t>Фактическая стоимость права пользования активом и величина обязательства по аренде пересматриваются в случаях:</a:t>
            </a:r>
            <a:r>
              <a:rPr lang="ru-RU" b="1" dirty="0">
                <a:solidFill>
                  <a:schemeClr val="tx2">
                    <a:lumMod val="60000"/>
                    <a:lumOff val="40000"/>
                  </a:schemeClr>
                </a:solidFill>
              </a:rPr>
              <a:t/>
            </a:r>
            <a:br>
              <a:rPr lang="ru-RU" b="1" dirty="0">
                <a:solidFill>
                  <a:schemeClr val="tx2">
                    <a:lumMod val="60000"/>
                    <a:lumOff val="40000"/>
                  </a:schemeClr>
                </a:solidFill>
              </a:rPr>
            </a:br>
            <a:endParaRPr lang="ru-RU" b="1" dirty="0">
              <a:solidFill>
                <a:schemeClr val="tx2">
                  <a:lumMod val="60000"/>
                  <a:lumOff val="4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73364125"/>
              </p:ext>
            </p:extLst>
          </p:nvPr>
        </p:nvGraphicFramePr>
        <p:xfrm>
          <a:off x="1981200" y="1988841"/>
          <a:ext cx="9347860"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0913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09"/>
            <a:ext cx="8911687" cy="2985989"/>
          </a:xfrm>
        </p:spPr>
        <p:txBody>
          <a:bodyPr/>
          <a:lstStyle/>
          <a:p>
            <a:pPr algn="ctr"/>
            <a:r>
              <a:rPr lang="ru-RU" dirty="0"/>
              <a:t/>
            </a:r>
            <a:br>
              <a:rPr lang="ru-RU" dirty="0"/>
            </a:br>
            <a:r>
              <a:rPr lang="ru-RU" dirty="0"/>
              <a:t/>
            </a:r>
            <a:br>
              <a:rPr lang="ru-RU" dirty="0"/>
            </a:br>
            <a:r>
              <a:rPr lang="ru-RU" dirty="0"/>
              <a:t/>
            </a:r>
            <a:br>
              <a:rPr lang="ru-RU" dirty="0"/>
            </a:br>
            <a:r>
              <a:rPr lang="ru-RU" sz="5400" b="1" dirty="0"/>
              <a:t>Спасибо за внимание</a:t>
            </a:r>
          </a:p>
        </p:txBody>
      </p:sp>
      <p:sp>
        <p:nvSpPr>
          <p:cNvPr id="3" name="Объект 2"/>
          <p:cNvSpPr>
            <a:spLocks noGrp="1"/>
          </p:cNvSpPr>
          <p:nvPr>
            <p:ph idx="1"/>
          </p:nvPr>
        </p:nvSpPr>
        <p:spPr>
          <a:xfrm>
            <a:off x="2589212" y="5237018"/>
            <a:ext cx="8915400" cy="674204"/>
          </a:xfrm>
        </p:spPr>
        <p:txBody>
          <a:bodyPr/>
          <a:lstStyle/>
          <a:p>
            <a:endParaRPr lang="ru-RU" dirty="0"/>
          </a:p>
        </p:txBody>
      </p:sp>
    </p:spTree>
    <p:extLst>
      <p:ext uri="{BB962C8B-B14F-4D97-AF65-F5344CB8AC3E}">
        <p14:creationId xmlns:p14="http://schemas.microsoft.com/office/powerpoint/2010/main" val="100496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1299" y="451262"/>
            <a:ext cx="9723313" cy="1484415"/>
          </a:xfrm>
        </p:spPr>
        <p:txBody>
          <a:bodyPr>
            <a:normAutofit fontScale="90000"/>
          </a:bodyPr>
          <a:lstStyle/>
          <a:p>
            <a:pPr algn="ctr"/>
            <a:r>
              <a:rPr lang="ru-RU" b="1" dirty="0" smtClean="0"/>
              <a:t>Основные нормативные документы, определяющие порядок отражения </a:t>
            </a:r>
            <a:r>
              <a:rPr lang="ru-RU" b="1" dirty="0" err="1" smtClean="0"/>
              <a:t>внеобротных</a:t>
            </a:r>
            <a:r>
              <a:rPr lang="ru-RU" b="1" dirty="0" smtClean="0"/>
              <a:t> активов:</a:t>
            </a:r>
            <a:endParaRPr lang="ru-RU" b="1" dirty="0"/>
          </a:p>
        </p:txBody>
      </p:sp>
      <p:sp>
        <p:nvSpPr>
          <p:cNvPr id="3" name="Объект 2"/>
          <p:cNvSpPr>
            <a:spLocks noGrp="1"/>
          </p:cNvSpPr>
          <p:nvPr>
            <p:ph idx="1"/>
          </p:nvPr>
        </p:nvSpPr>
        <p:spPr>
          <a:xfrm>
            <a:off x="1270660" y="2220686"/>
            <a:ext cx="10233952" cy="3690535"/>
          </a:xfrm>
        </p:spPr>
        <p:txBody>
          <a:bodyPr>
            <a:noAutofit/>
          </a:bodyPr>
          <a:lstStyle/>
          <a:p>
            <a:pPr algn="just"/>
            <a:r>
              <a:rPr lang="ru-RU" sz="2600" dirty="0" smtClean="0"/>
              <a:t>Закон «О бухгалтерском учете» № 402 – ФЗ от 06.12.2011 года</a:t>
            </a:r>
          </a:p>
          <a:p>
            <a:pPr algn="just"/>
            <a:r>
              <a:rPr lang="ru-RU" sz="2600" dirty="0" smtClean="0"/>
              <a:t>Положение по бухгалтерскому учету «Бухгалтерская отчетность организации» ПБУ 4/99</a:t>
            </a:r>
          </a:p>
          <a:p>
            <a:pPr algn="just"/>
            <a:r>
              <a:rPr lang="ru-RU" sz="2600" dirty="0" smtClean="0"/>
              <a:t>ФСБУ 6/2020 «Основные средства»</a:t>
            </a:r>
          </a:p>
          <a:p>
            <a:pPr algn="just"/>
            <a:r>
              <a:rPr lang="ru-RU" sz="2600" dirty="0" smtClean="0"/>
              <a:t>ФСБУ 26/2020 «Капитальные вложения»</a:t>
            </a:r>
          </a:p>
          <a:p>
            <a:pPr algn="just"/>
            <a:r>
              <a:rPr lang="ru-RU" sz="2600" dirty="0" smtClean="0"/>
              <a:t>ФСБУ 25/2018 «Бухгалтерский учет аренды»</a:t>
            </a:r>
          </a:p>
          <a:p>
            <a:pPr algn="just"/>
            <a:r>
              <a:rPr lang="ru-RU" sz="2600" dirty="0" smtClean="0"/>
              <a:t>ФСБУ 14/2023 «Нематериальные активы» </a:t>
            </a:r>
            <a:endParaRPr lang="ru-RU" sz="2600" dirty="0"/>
          </a:p>
        </p:txBody>
      </p:sp>
    </p:spTree>
    <p:extLst>
      <p:ext uri="{BB962C8B-B14F-4D97-AF65-F5344CB8AC3E}">
        <p14:creationId xmlns:p14="http://schemas.microsoft.com/office/powerpoint/2010/main" val="213000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1" y="624110"/>
            <a:ext cx="9806441" cy="1280890"/>
          </a:xfrm>
        </p:spPr>
        <p:txBody>
          <a:bodyPr>
            <a:noAutofit/>
          </a:bodyPr>
          <a:lstStyle/>
          <a:p>
            <a:pPr algn="ctr"/>
            <a:r>
              <a:rPr lang="ru-RU" sz="2800" b="1" dirty="0">
                <a:hlinkClick r:id="rId2"/>
              </a:rPr>
              <a:t>ФСБУ 14/2022 "Нематериальные активы", утвержденный Приказом Минфина России от 30.05.2022 N 86н, обязателен к применению с 2024 года. </a:t>
            </a:r>
            <a:endParaRPr lang="ru-RU" sz="2800" b="1" dirty="0"/>
          </a:p>
        </p:txBody>
      </p:sp>
      <p:sp>
        <p:nvSpPr>
          <p:cNvPr id="3" name="Объект 2"/>
          <p:cNvSpPr>
            <a:spLocks noGrp="1"/>
          </p:cNvSpPr>
          <p:nvPr>
            <p:ph idx="1"/>
          </p:nvPr>
        </p:nvSpPr>
        <p:spPr>
          <a:xfrm>
            <a:off x="1828800" y="2600697"/>
            <a:ext cx="9675812" cy="3942608"/>
          </a:xfrm>
        </p:spPr>
        <p:txBody>
          <a:bodyPr>
            <a:normAutofit fontScale="92500" lnSpcReduction="10000"/>
          </a:bodyPr>
          <a:lstStyle/>
          <a:p>
            <a:r>
              <a:rPr lang="ru-RU" dirty="0">
                <a:hlinkClick r:id="rId2"/>
              </a:rPr>
              <a:t>Новый Стандарт привнес множество новшеств в порядок бухучета НМА.</a:t>
            </a:r>
            <a:r>
              <a:rPr lang="ru-RU" dirty="0"/>
              <a:t/>
            </a:r>
            <a:br>
              <a:rPr lang="ru-RU" dirty="0"/>
            </a:br>
            <a:endParaRPr lang="ru-RU" dirty="0" smtClean="0"/>
          </a:p>
          <a:p>
            <a:r>
              <a:rPr lang="ru-RU" dirty="0" smtClean="0"/>
              <a:t>Согласно </a:t>
            </a:r>
            <a:r>
              <a:rPr lang="ru-RU" dirty="0">
                <a:hlinkClick r:id="rId3"/>
              </a:rPr>
              <a:t>п. 4 ФСБУ 14/2022 нематериальный актив должен обладать рядом признаков:</a:t>
            </a:r>
          </a:p>
          <a:p>
            <a:r>
              <a:rPr lang="ru-RU" dirty="0"/>
              <a:t>1) объект не имеет материально-вещественной формы;</a:t>
            </a:r>
          </a:p>
          <a:p>
            <a:r>
              <a:rPr lang="ru-RU" dirty="0"/>
              <a:t>2) объект предназначен для использования его в ходе обычной деятельности организации, направленной на достижение целей, ради которых она создана;</a:t>
            </a:r>
          </a:p>
          <a:p>
            <a:r>
              <a:rPr lang="ru-RU" dirty="0"/>
              <a:t>3) НМА предназначен для использования его более 12 месяцев с целью получать экономические выгоды (доход);</a:t>
            </a:r>
          </a:p>
          <a:p>
            <a:r>
              <a:rPr lang="ru-RU" dirty="0"/>
              <a:t>4) актив может быть выделен (идентифицирован) из других активов или отделен от них;</a:t>
            </a:r>
          </a:p>
          <a:p>
            <a:r>
              <a:rPr lang="ru-RU" dirty="0"/>
              <a:t>5) объект способен приносить экономические выгоды (доход) в будущем.</a:t>
            </a:r>
          </a:p>
          <a:p>
            <a:endParaRPr lang="ru-RU" dirty="0"/>
          </a:p>
        </p:txBody>
      </p:sp>
    </p:spTree>
    <p:extLst>
      <p:ext uri="{BB962C8B-B14F-4D97-AF65-F5344CB8AC3E}">
        <p14:creationId xmlns:p14="http://schemas.microsoft.com/office/powerpoint/2010/main" val="420235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0047" y="700644"/>
            <a:ext cx="9687687" cy="1615044"/>
          </a:xfrm>
        </p:spPr>
        <p:txBody>
          <a:bodyPr>
            <a:noAutofit/>
          </a:bodyPr>
          <a:lstStyle/>
          <a:p>
            <a:r>
              <a:rPr lang="ru-RU" sz="3200" b="1" dirty="0" smtClean="0"/>
              <a:t>Представленные изменения требуют пересмотра состава НМА организаций, в целях корректного отражения активов в учете  и отчетности. В том числе:</a:t>
            </a:r>
            <a:endParaRPr lang="ru-RU" sz="32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567352949"/>
              </p:ext>
            </p:extLst>
          </p:nvPr>
        </p:nvGraphicFramePr>
        <p:xfrm>
          <a:off x="1959429" y="2624446"/>
          <a:ext cx="9568934" cy="4013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63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175" y="624110"/>
            <a:ext cx="9711438" cy="1280890"/>
          </a:xfrm>
        </p:spPr>
        <p:txBody>
          <a:bodyPr>
            <a:normAutofit fontScale="90000"/>
          </a:bodyPr>
          <a:lstStyle/>
          <a:p>
            <a:r>
              <a:rPr lang="ru-RU" b="1" dirty="0"/>
              <a:t>Активы, которые не были учтены ранее как НМА, но становятся таковыми по правилам </a:t>
            </a:r>
            <a:r>
              <a:rPr lang="ru-RU" b="1" dirty="0">
                <a:hlinkClick r:id="rId2"/>
              </a:rPr>
              <a:t>ФСБУ 14/2022, на дату </a:t>
            </a:r>
            <a:r>
              <a:rPr lang="ru-RU" b="1" dirty="0" smtClean="0">
                <a:hlinkClick r:id="rId2"/>
              </a:rPr>
              <a:t>перехода</a:t>
            </a:r>
            <a:r>
              <a:rPr lang="ru-RU" b="1" dirty="0" smtClean="0"/>
              <a:t>:</a:t>
            </a:r>
            <a:r>
              <a:rPr lang="ru-RU" b="1" dirty="0"/>
              <a:t/>
            </a:r>
            <a:br>
              <a:rPr lang="ru-RU" b="1" dirty="0"/>
            </a:br>
            <a:endParaRPr lang="ru-RU" b="1" dirty="0"/>
          </a:p>
        </p:txBody>
      </p:sp>
      <p:sp>
        <p:nvSpPr>
          <p:cNvPr id="3" name="Объект 2"/>
          <p:cNvSpPr>
            <a:spLocks noGrp="1"/>
          </p:cNvSpPr>
          <p:nvPr>
            <p:ph idx="1"/>
          </p:nvPr>
        </p:nvSpPr>
        <p:spPr>
          <a:xfrm>
            <a:off x="1626919" y="2541318"/>
            <a:ext cx="9877693" cy="3740729"/>
          </a:xfrm>
        </p:spPr>
        <p:txBody>
          <a:bodyPr>
            <a:normAutofit fontScale="92500"/>
          </a:bodyPr>
          <a:lstStyle/>
          <a:p>
            <a:r>
              <a:rPr lang="ru-RU" sz="2400" dirty="0" smtClean="0"/>
              <a:t>сначала следует перенести на </a:t>
            </a:r>
            <a:r>
              <a:rPr lang="ru-RU" sz="2400" dirty="0"/>
              <a:t>счет 04 по имеющейся балансовой стоимости. </a:t>
            </a:r>
            <a:r>
              <a:rPr lang="ru-RU" sz="2400" dirty="0" smtClean="0"/>
              <a:t>Принимается эта балансовая </a:t>
            </a:r>
            <a:r>
              <a:rPr lang="ru-RU" sz="2400" dirty="0"/>
              <a:t>стоимость как </a:t>
            </a:r>
            <a:r>
              <a:rPr lang="ru-RU" sz="2400" dirty="0" smtClean="0"/>
              <a:t>первоначальная. </a:t>
            </a:r>
            <a:r>
              <a:rPr lang="ru-RU" sz="2400" dirty="0"/>
              <a:t>Однако это надо делать исключительно для целей перехода. Нельзя такую неполноценную первоначальную стоимость сравнивать с </a:t>
            </a:r>
            <a:r>
              <a:rPr lang="ru-RU" sz="2400" dirty="0" smtClean="0"/>
              <a:t>лимитом </a:t>
            </a:r>
            <a:r>
              <a:rPr lang="ru-RU" sz="2400" dirty="0"/>
              <a:t>НМА и оценивать: полноценный это НМА или малоценный. Сравнивать с </a:t>
            </a:r>
            <a:r>
              <a:rPr lang="ru-RU" sz="2400" dirty="0" smtClean="0"/>
              <a:t>лимитом </a:t>
            </a:r>
            <a:r>
              <a:rPr lang="ru-RU" sz="2400" dirty="0"/>
              <a:t>НМА надо все же первоначальную стоимость актива. </a:t>
            </a:r>
            <a:endParaRPr lang="ru-RU" sz="2400" dirty="0" smtClean="0"/>
          </a:p>
          <a:p>
            <a:r>
              <a:rPr lang="ru-RU" sz="2400" dirty="0" smtClean="0"/>
              <a:t>затем определяются </a:t>
            </a:r>
            <a:r>
              <a:rPr lang="ru-RU" sz="2400" dirty="0"/>
              <a:t>заново элементы амортизации, что </a:t>
            </a:r>
            <a:r>
              <a:rPr lang="ru-RU" sz="2400" dirty="0" smtClean="0"/>
              <a:t>учитывается </a:t>
            </a:r>
            <a:r>
              <a:rPr lang="ru-RU" sz="2400" dirty="0"/>
              <a:t>как изменение оценочных </a:t>
            </a:r>
            <a:r>
              <a:rPr lang="ru-RU" sz="2400" dirty="0" smtClean="0"/>
              <a:t>значений. </a:t>
            </a:r>
            <a:r>
              <a:rPr lang="ru-RU" sz="2400" dirty="0" smtClean="0">
                <a:hlinkClick r:id="rId3"/>
              </a:rPr>
              <a:t>То </a:t>
            </a:r>
            <a:r>
              <a:rPr lang="ru-RU" sz="2400" dirty="0">
                <a:hlinkClick r:id="rId3"/>
              </a:rPr>
              <a:t>есть ранее накопленную амортизацию не пересчитываем.</a:t>
            </a:r>
          </a:p>
          <a:p>
            <a:endParaRPr lang="ru-RU" dirty="0"/>
          </a:p>
        </p:txBody>
      </p:sp>
    </p:spTree>
    <p:extLst>
      <p:ext uri="{BB962C8B-B14F-4D97-AF65-F5344CB8AC3E}">
        <p14:creationId xmlns:p14="http://schemas.microsoft.com/office/powerpoint/2010/main" val="107527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1" y="624110"/>
            <a:ext cx="9806441" cy="1280890"/>
          </a:xfrm>
        </p:spPr>
        <p:txBody>
          <a:bodyPr/>
          <a:lstStyle/>
          <a:p>
            <a:pPr algn="ctr"/>
            <a:r>
              <a:rPr lang="ru-RU" b="1" dirty="0"/>
              <a:t>Лицензионное ПО может быть НМА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043489074"/>
              </p:ext>
            </p:extLst>
          </p:nvPr>
        </p:nvGraphicFramePr>
        <p:xfrm>
          <a:off x="1816925" y="2133600"/>
          <a:ext cx="9687687"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956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9429" y="624110"/>
            <a:ext cx="9545183" cy="1280890"/>
          </a:xfrm>
        </p:spPr>
        <p:txBody>
          <a:bodyPr>
            <a:normAutofit fontScale="90000"/>
          </a:bodyPr>
          <a:lstStyle/>
          <a:p>
            <a:pPr algn="ctr"/>
            <a:r>
              <a:rPr lang="ru-RU" b="1" dirty="0"/>
              <a:t>Лицензии на отдельные виды деятельности теперь тоже могут быть НМА </a:t>
            </a:r>
            <a:endParaRPr lang="ru-RU" dirty="0"/>
          </a:p>
        </p:txBody>
      </p:sp>
      <p:sp>
        <p:nvSpPr>
          <p:cNvPr id="3" name="Объект 2"/>
          <p:cNvSpPr>
            <a:spLocks noGrp="1"/>
          </p:cNvSpPr>
          <p:nvPr>
            <p:ph idx="1"/>
          </p:nvPr>
        </p:nvSpPr>
        <p:spPr>
          <a:xfrm>
            <a:off x="1389413" y="2133599"/>
            <a:ext cx="10115199" cy="4421579"/>
          </a:xfrm>
        </p:spPr>
        <p:txBody>
          <a:bodyPr/>
          <a:lstStyle/>
          <a:p>
            <a:r>
              <a:rPr lang="ru-RU" sz="2000" b="1" dirty="0"/>
              <a:t>Раньше лицензии не учитывались в качестве НМА. Теперь любые лицензии - это НМА в бухучете?</a:t>
            </a:r>
            <a:endParaRPr lang="ru-RU" sz="2000" dirty="0"/>
          </a:p>
          <a:p>
            <a:r>
              <a:rPr lang="ru-RU" sz="2000" dirty="0"/>
              <a:t>Теперь, когда возможность учета лицензий на отдельные виды деятельности закреплена в </a:t>
            </a:r>
            <a:r>
              <a:rPr lang="ru-RU" sz="2000" b="1" u="sng" dirty="0">
                <a:solidFill>
                  <a:schemeClr val="tx1"/>
                </a:solidFill>
                <a:hlinkClick r:id="rId2"/>
              </a:rPr>
              <a:t>ФСБУ 14/2022, рассматривается такой вопрос: что понимать под термином "отдельные виды"? Что организация получила лицензию на отдельный, конкретный вид деятельности? Или что в составе НМА могут быть учтены не все подряд лицензии, а лишь лицензии на выборочные виды деятельности?</a:t>
            </a:r>
          </a:p>
          <a:p>
            <a:r>
              <a:rPr lang="ru-RU" sz="2000" dirty="0"/>
              <a:t>Главное при рассмотрении этого вопроса - понять, будет ли у организации контроль над активом при получении лицензии на определенный вид деятельности. К примеру, на медицинскую.</a:t>
            </a:r>
          </a:p>
          <a:p>
            <a:endParaRPr lang="ru-RU" dirty="0"/>
          </a:p>
        </p:txBody>
      </p:sp>
    </p:spTree>
    <p:extLst>
      <p:ext uri="{BB962C8B-B14F-4D97-AF65-F5344CB8AC3E}">
        <p14:creationId xmlns:p14="http://schemas.microsoft.com/office/powerpoint/2010/main" val="77274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797" y="624110"/>
            <a:ext cx="9770815" cy="1280890"/>
          </a:xfrm>
        </p:spPr>
        <p:txBody>
          <a:bodyPr>
            <a:normAutofit fontScale="90000"/>
          </a:bodyPr>
          <a:lstStyle/>
          <a:p>
            <a:r>
              <a:rPr lang="ru-RU" dirty="0"/>
              <a:t>когда мы говорим о таком НМА, как лицензия, логичным представляется подход, когда не надо рассматривать наличие контроля над активом исключительно как отсутствие аналогичных лицензий у кого-либо другого.</a:t>
            </a:r>
            <a:br>
              <a:rPr lang="ru-RU" dirty="0"/>
            </a:br>
            <a:endParaRPr lang="ru-RU" dirty="0"/>
          </a:p>
        </p:txBody>
      </p:sp>
      <p:sp>
        <p:nvSpPr>
          <p:cNvPr id="3" name="Объект 2"/>
          <p:cNvSpPr>
            <a:spLocks noGrp="1"/>
          </p:cNvSpPr>
          <p:nvPr>
            <p:ph idx="1"/>
          </p:nvPr>
        </p:nvSpPr>
        <p:spPr>
          <a:xfrm>
            <a:off x="1733797" y="3420093"/>
            <a:ext cx="9770815" cy="2968831"/>
          </a:xfrm>
        </p:spPr>
        <p:txBody>
          <a:bodyPr/>
          <a:lstStyle/>
          <a:p>
            <a:r>
              <a:rPr lang="ru-RU" dirty="0"/>
              <a:t>Так что признание в бухучете медицинской лицензии в качестве НМА (если общая сумма затрат на нее превышает лимит НМА в бухучете и если ее срок более года) соответствует духу </a:t>
            </a:r>
            <a:r>
              <a:rPr lang="ru-RU" dirty="0">
                <a:hlinkClick r:id="rId2"/>
              </a:rPr>
              <a:t>ФСБУ 14/2022 </a:t>
            </a:r>
            <a:r>
              <a:rPr lang="ru-RU" dirty="0" smtClean="0">
                <a:hlinkClick r:id="rId3"/>
              </a:rPr>
              <a:t>.</a:t>
            </a:r>
            <a:endParaRPr lang="ru-RU" dirty="0">
              <a:hlinkClick r:id="rId3"/>
            </a:endParaRPr>
          </a:p>
          <a:p>
            <a:r>
              <a:rPr lang="ru-RU" dirty="0"/>
              <a:t>Если же лицензия (разрешение) выдана на год и менее либо выдана на больший срок, но организация планирует заниматься этой деятельностью менее года, тогда это точно не НМА, а текущие расходы. Ведь СПИ актива мы определяем не только "по бумажкам", но и учитывая планы организации по использованию НМА.</a:t>
            </a:r>
          </a:p>
          <a:p>
            <a:endParaRPr lang="ru-RU" dirty="0"/>
          </a:p>
        </p:txBody>
      </p:sp>
    </p:spTree>
    <p:extLst>
      <p:ext uri="{BB962C8B-B14F-4D97-AF65-F5344CB8AC3E}">
        <p14:creationId xmlns:p14="http://schemas.microsoft.com/office/powerpoint/2010/main" val="70867132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907</TotalTime>
  <Words>2117</Words>
  <Application>Microsoft Office PowerPoint</Application>
  <PresentationFormat>Широкоэкранный</PresentationFormat>
  <Paragraphs>96</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Century Gothic</vt:lpstr>
      <vt:lpstr>Times New Roman</vt:lpstr>
      <vt:lpstr>Wingdings 3</vt:lpstr>
      <vt:lpstr>Легкий дым</vt:lpstr>
      <vt:lpstr>Саморегулируемая организация аудиторов Ассоциация «Содружество»                Дальневосточное территориальное отделение  Повышение уровня информативности бухгалтерской отчетности в части полного раскрытия информации о стоимости внеоборотных активов аудируемых лиц</vt:lpstr>
      <vt:lpstr>Бухгалтерский учет как специализированная информационная технология направлен на удовлетворение запросов внутренних и внешних пользователей в учетной информации. </vt:lpstr>
      <vt:lpstr>Основные нормативные документы, определяющие порядок отражения внеобротных активов:</vt:lpstr>
      <vt:lpstr>ФСБУ 14/2022 "Нематериальные активы", утвержденный Приказом Минфина России от 30.05.2022 N 86н, обязателен к применению с 2024 года. </vt:lpstr>
      <vt:lpstr>Представленные изменения требуют пересмотра состава НМА организаций, в целях корректного отражения активов в учете  и отчетности. В том числе:</vt:lpstr>
      <vt:lpstr>Активы, которые не были учтены ранее как НМА, но становятся таковыми по правилам ФСБУ 14/2022, на дату перехода: </vt:lpstr>
      <vt:lpstr>Лицензионное ПО может быть НМА </vt:lpstr>
      <vt:lpstr>Лицензии на отдельные виды деятельности теперь тоже могут быть НМА </vt:lpstr>
      <vt:lpstr>когда мы говорим о таком НМА, как лицензия, логичным представляется подход, когда не надо рассматривать наличие контроля над активом исключительно как отсутствие аналогичных лицензий у кого-либо другого. </vt:lpstr>
      <vt:lpstr>Для целей бухгалтерского учета необходимо разделить затраты на НИОКиТР на относящиеся к стадии (п. 17.4 ФСБУ 26/2020): </vt:lpstr>
      <vt:lpstr>Если нельзя однозначно отнести НИОКиТР к стадии исследований или к стадии разработок, то затраты по ним учитывайте в том же порядке, что затраты, связанные со стадией исследований.</vt:lpstr>
      <vt:lpstr>Отражайте сумму капвложений на счете 08 "Вложения во внеоборотные активы", субсчет 08-8 "Выполнение научно-исследовательских, опытно-конструкторских и технологических работ". По завершении капвложений, связанных с созданием НМА, спишите накопленную сумму в дебет счета 04 "Нематериальные активы" (п. 18 ФСБУ 26/2020, п. 13 ФСБУ 14/2022). </vt:lpstr>
      <vt:lpstr>Организация может принять решение не применять настоящий Стандарт в отношении активов, имеющих признаки, по п. 4 ФСБУ, но имеющих стоимость ниже лимита, установленного организацией с учетом существенности информации о таких активах. </vt:lpstr>
      <vt:lpstr>Вопрос: О бухучете активов, имеющих признаки ОС и стоимость ниже лимита, установленного организацией. </vt:lpstr>
      <vt:lpstr>Инвентарным объектом ОС в общем случае признается (п. 10 ФСБУ 6/2020):  </vt:lpstr>
      <vt:lpstr>Учет запасных частей для техобслуживания и ремонта основных средств</vt:lpstr>
      <vt:lpstr>В этом случае приобретенные для ремонта (техобслуживания) ОС запчасти могут отражаться: </vt:lpstr>
      <vt:lpstr>Стоимость израсходованных в процессе ремонта (техобслуживания) запчастей учитываются так же, как и другие затраты:</vt:lpstr>
      <vt:lpstr>МИНИСТЕРСТВО ФИНАНСОВ РОССИЙСКОЙ ФЕДЕРАЦИИ ПРИКАЗ от 16 октября 2018 г. N 208н </vt:lpstr>
      <vt:lpstr>Заключенный договор нельзя классифицировать как договор аренды в соответствии с признаками, перечисленными в п. 5 ФСБУ 25/2018, в частности:  </vt:lpstr>
      <vt:lpstr>В каких случаях начало применения ФСБУ 25/2018 не меняет учет по договору аренды: </vt:lpstr>
      <vt:lpstr>Объекты бухгалтерского учета классифицируются как объекты учета аренды при единовременном выполнении следующих условий: </vt:lpstr>
      <vt:lpstr>Арендатор может не признавать предмет аренды в качестве права пользования активом и не признавать обязательство по аренде в любом из следующих случаев: </vt:lpstr>
      <vt:lpstr>ППА:</vt:lpstr>
      <vt:lpstr>Стоимость права пользования активом погашается посредством амортизации, за исключением случаев, когда схожие по характеру использования активы не амортизируются. </vt:lpstr>
      <vt:lpstr>Фактическая стоимость права пользования активом и величина обязательства по аренде пересматриваются в случаях: </vt:lpstr>
      <vt:lpstr>   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Комитет по стандартизации и методологии учета и отчетности</dc:title>
  <dc:creator>user-ok</dc:creator>
  <cp:lastModifiedBy>Elena</cp:lastModifiedBy>
  <cp:revision>54</cp:revision>
  <dcterms:created xsi:type="dcterms:W3CDTF">2022-12-12T01:20:57Z</dcterms:created>
  <dcterms:modified xsi:type="dcterms:W3CDTF">2024-07-09T07:35:59Z</dcterms:modified>
</cp:coreProperties>
</file>