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326" r:id="rId5"/>
    <p:sldId id="293" r:id="rId6"/>
    <p:sldId id="313" r:id="rId7"/>
    <p:sldId id="314" r:id="rId8"/>
    <p:sldId id="318" r:id="rId9"/>
    <p:sldId id="316" r:id="rId10"/>
    <p:sldId id="299" r:id="rId11"/>
    <p:sldId id="303" r:id="rId12"/>
    <p:sldId id="319" r:id="rId13"/>
    <p:sldId id="310" r:id="rId14"/>
    <p:sldId id="311" r:id="rId15"/>
    <p:sldId id="320" r:id="rId16"/>
    <p:sldId id="306" r:id="rId17"/>
    <p:sldId id="321" r:id="rId18"/>
    <p:sldId id="322" r:id="rId19"/>
    <p:sldId id="323" r:id="rId20"/>
    <p:sldId id="324" r:id="rId21"/>
    <p:sldId id="325" r:id="rId22"/>
    <p:sldId id="294" r:id="rId23"/>
    <p:sldId id="271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18-11-12T19:28:59.8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18-11-12T19:28:59.8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3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0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2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3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5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93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4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6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8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65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69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8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2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3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3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55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59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27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08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06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56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2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06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93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1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2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9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8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69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0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31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0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7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9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9610-FB81-43C9-9F56-F7014C0472E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596E-3F31-487D-A12F-B88122A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9610-FB81-43C9-9F56-F7014C047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596E-3F31-487D-A12F-B88122A3CA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9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snss.net/organizatsiya-biznesa/pervyie-shagi/otkaz-v-registracii-ooo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2ahUKEwjVq9WHqdHeAhXGDSwKHar7AEoQjRx6BAgBEAU&amp;url=https://insait-alyans.ru/company/news/esli-na-tovarnoy-nakladnoy-est-pechat-podpisant-ne-tak-vazhen/&amp;psig=AOvVaw3N7Xa4mntdZ0P39D9FQ4CF&amp;ust=154219681462249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331" y="6344735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133" y="2373070"/>
            <a:ext cx="8720667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0" spc="-7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вопросы аудита</a:t>
            </a:r>
            <a:endParaRPr lang="ru-RU" sz="2800" kern="0" spc="-7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1258" y="3980691"/>
            <a:ext cx="3037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Чая Владимир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Тигранович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0215" y="4350023"/>
            <a:ext cx="4258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 профессор,</a:t>
            </a:r>
          </a:p>
          <a:p>
            <a:pPr algn="r">
              <a:spcBef>
                <a:spcPct val="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научный сотрудник кафедры</a:t>
            </a:r>
          </a:p>
          <a:p>
            <a:pPr algn="r">
              <a:spcBef>
                <a:spcPct val="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учета, анализа и аудита МГУ имени М.В. Ломоносова,</a:t>
            </a:r>
          </a:p>
          <a:p>
            <a:pPr algn="r">
              <a:spcBef>
                <a:spcPct val="0"/>
              </a:spcBef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ице-президент СРО ААС,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СРО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ААС,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аудиторской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757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нструкция по действиям в случаях отказа регистрации фирмы в налоговой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855856"/>
            <a:ext cx="2228850" cy="174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619" y="2979932"/>
            <a:ext cx="849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89" y="89425"/>
            <a:ext cx="882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условий аудиторских заданий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0FCD6F-5845-42AF-B8BA-E9A119BE9762}"/>
              </a:ext>
            </a:extLst>
          </p:cNvPr>
          <p:cNvSpPr/>
          <p:nvPr/>
        </p:nvSpPr>
        <p:spPr>
          <a:xfrm>
            <a:off x="151696" y="1294599"/>
            <a:ext cx="8827911" cy="525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Однако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, зачастую в практике встречается ситуация, когда заказчиком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аудита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является не руководство аудируемого лица, или руководство,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участвующее в подготовке финансовой отчетности за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аудируемый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период. Например: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Заказчик аудита – собственник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организации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не ЛОКУ);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Новое руководство заказывает аудит прошлых периодов, в подготовке отчетности за которые оно не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участвовало;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Заказчик аудита – конкурсный или арбитражный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управляющий.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В подобных случаях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может возникнуть ситуация, при которой основополагающее допущение, что члены руководства организации признали и осознают тот факт, что на них возлагаются обязанности о принятии на себя ответственности за подготовку финансовой отчетности не может быть применено.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Как поступать в ситуациях, когда такое согласие не может быть получено?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7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1B9DD-1A21-45CD-A3B6-6439BD83C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5088056"/>
            <a:ext cx="2793999" cy="17349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619" y="2979932"/>
            <a:ext cx="849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89" y="89425"/>
            <a:ext cx="882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условий аудиторских заданий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32AE3-361A-42A2-BD68-6B439DAFE873}"/>
              </a:ext>
            </a:extLst>
          </p:cNvPr>
          <p:cNvSpPr/>
          <p:nvPr/>
        </p:nvSpPr>
        <p:spPr>
          <a:xfrm>
            <a:off x="163690" y="1493796"/>
            <a:ext cx="872631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Закон об аудиторской деятельности устанавливает пороговые значения выручки или активов баланса, при превышении которых аудит бухгалтерской (финансовой) отчетности для организаций обязателен. Согласно позиции ВС РФ такое требование распространяется и на организации, находящиеся в процессе банкротства. Если указанные пороговые значения превышены, аудит для должника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обязателен. </a:t>
            </a:r>
          </a:p>
          <a:p>
            <a:endParaRPr lang="ru-RU" dirty="0"/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ПРОБЛЕМЫ:</a:t>
            </a: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управляющий не принимает на себя ответственность за подготовку ФО за предыдущие периоды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 деятельности не соблюдается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33FB16-862C-4808-AFBB-8F6F9EBE14F7}"/>
              </a:ext>
            </a:extLst>
          </p:cNvPr>
          <p:cNvSpPr/>
          <p:nvPr/>
        </p:nvSpPr>
        <p:spPr>
          <a:xfrm>
            <a:off x="624416" y="1162936"/>
            <a:ext cx="788246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БАНКРОТСТВО. </a:t>
            </a:r>
          </a:p>
          <a:p>
            <a:pPr algn="just">
              <a:spcAft>
                <a:spcPts val="60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486685E0-24ED-466F-A709-05D7E86D069E}"/>
              </a:ext>
            </a:extLst>
          </p:cNvPr>
          <p:cNvSpPr/>
          <p:nvPr/>
        </p:nvSpPr>
        <p:spPr>
          <a:xfrm>
            <a:off x="3946875" y="845044"/>
            <a:ext cx="1028700" cy="527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21A3E6F3-D0D8-41A7-8025-6E376848E37D}"/>
                  </a:ext>
                </a:extLst>
              </p14:cNvPr>
              <p14:cNvContentPartPr/>
              <p14:nvPr/>
            </p14:nvContentPartPr>
            <p14:xfrm>
              <a:off x="800220" y="5727800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21A3E6F3-D0D8-41A7-8025-6E376848E3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220" y="57188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99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1B9DD-1A21-45CD-A3B6-6439BD83C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5088056"/>
            <a:ext cx="2793999" cy="17349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619" y="2979932"/>
            <a:ext cx="849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89" y="89425"/>
            <a:ext cx="882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условий аудиторских заданий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32AE3-361A-42A2-BD68-6B439DAFE873}"/>
              </a:ext>
            </a:extLst>
          </p:cNvPr>
          <p:cNvSpPr/>
          <p:nvPr/>
        </p:nvSpPr>
        <p:spPr>
          <a:xfrm>
            <a:off x="163690" y="1493796"/>
            <a:ext cx="872631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Если в соответствии с законодательством Российской Федерации ведение бухгалтерского учета и составление финансовой (бухгалтерской) отчетности должника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подлежат обязательному аудиту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анализ финансового состояния проводится на основании документов бухгалтерского учета и финансовой (бухгалтерской) отчетности должника,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достоверность которых подтверждена аудитором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При отсутствии документов бухгалтерского учета и финансовой (бухгалтерской) отчетности должника, достоверность которых подтверждена аудитором, в том числе в связи с неисполнением должником обязанности по проведению обязательного аудита, временный управляющий для проведения анализа финансового состояния должника привлекает аудитора, оплата услуг которого осуществляется за счет средств должника.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ст. 70, Федеральный закон от 26.10.2002 N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127-ФЗ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33FB16-862C-4808-AFBB-8F6F9EBE14F7}"/>
              </a:ext>
            </a:extLst>
          </p:cNvPr>
          <p:cNvSpPr/>
          <p:nvPr/>
        </p:nvSpPr>
        <p:spPr>
          <a:xfrm>
            <a:off x="624416" y="1162936"/>
            <a:ext cx="788246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БАНКРОТСТВО. </a:t>
            </a:r>
          </a:p>
          <a:p>
            <a:pPr algn="just">
              <a:spcAft>
                <a:spcPts val="60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486685E0-24ED-466F-A709-05D7E86D069E}"/>
              </a:ext>
            </a:extLst>
          </p:cNvPr>
          <p:cNvSpPr/>
          <p:nvPr/>
        </p:nvSpPr>
        <p:spPr>
          <a:xfrm>
            <a:off x="3946875" y="845044"/>
            <a:ext cx="1028700" cy="527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21A3E6F3-D0D8-41A7-8025-6E376848E37D}"/>
                  </a:ext>
                </a:extLst>
              </p14:cNvPr>
              <p14:cNvContentPartPr/>
              <p14:nvPr/>
            </p14:nvContentPartPr>
            <p14:xfrm>
              <a:off x="800220" y="5727800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21A3E6F3-D0D8-41A7-8025-6E376848E3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220" y="57188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80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69" y="143933"/>
            <a:ext cx="87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деятельности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E61133-09C2-4806-8499-F1DB572F6A67}"/>
              </a:ext>
            </a:extLst>
          </p:cNvPr>
          <p:cNvSpPr/>
          <p:nvPr/>
        </p:nvSpPr>
        <p:spPr>
          <a:xfrm>
            <a:off x="198969" y="927101"/>
            <a:ext cx="884343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модификации аудиторского заключения при наличии событий или условий, которые в отдельности или в совокупности могут вызвать значительные сомнения в способности организации продолжать непрерывно свою деятельность.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F90173-E11E-4516-A142-FC4D0287F11D}"/>
              </a:ext>
            </a:extLst>
          </p:cNvPr>
          <p:cNvSpPr/>
          <p:nvPr/>
        </p:nvSpPr>
        <p:spPr>
          <a:xfrm>
            <a:off x="101600" y="1956357"/>
            <a:ext cx="8940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МСА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570 "Непрерывность деятельности"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ведении бухгалтерского учета на основе принципа непрерывности деятельности ФО составляется исходя из допущения о том, что организация осуществляет непрерывно свою деятельность и будет продолжать осуществлять свою деятельность в обозримом будущем.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Цель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аудитора состоит в том, чтобы: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	- получить достаточные надлежащие аудиторские доказательства и сделать вывод в отношении правомерности применения руководством принципа непрерывности деятельности, используемого при подготовке ФО;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	- сделать на основании полученных аудиторских доказательств вывод о том, имеется ли существенная неопределенность в связи с событиями или условиями, которые могут вызвать значительные сомнения в способности организации продолжать непрерывно свою деятельность;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	- выпустить заключение.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55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69" y="143933"/>
            <a:ext cx="87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деятельности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E61133-09C2-4806-8499-F1DB572F6A67}"/>
              </a:ext>
            </a:extLst>
          </p:cNvPr>
          <p:cNvSpPr/>
          <p:nvPr/>
        </p:nvSpPr>
        <p:spPr>
          <a:xfrm>
            <a:off x="198969" y="927101"/>
            <a:ext cx="884343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модификации аудиторского заключения при наличии событий или условий, которые в отдельности или в совокупности могут вызвать значительные сомнения в способности организации продолжать непрерывно свою деятельность.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3336" y="2047578"/>
            <a:ext cx="77315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Примеры </a:t>
            </a:r>
            <a:r>
              <a:rPr lang="ru-RU" dirty="0"/>
              <a:t>событий или условий, которые в отдельности или в совокупности могут вызвать значительные сомнения в способности организации продолжать непрерывно свою деятельность. Этот перечень не является исчерпывающим, а наличие одного или нескольких из перечисленных признаков не всегда означает, что имеет место существенная неопределенность.</a:t>
            </a:r>
          </a:p>
          <a:p>
            <a:r>
              <a:rPr lang="ru-RU" dirty="0"/>
              <a:t>События или условия финансового характера: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стоимость </a:t>
            </a:r>
            <a:r>
              <a:rPr lang="ru-RU" b="1" dirty="0"/>
              <a:t>чистых активов является отрицательной величиной или меньше величины уставного капитала</a:t>
            </a:r>
            <a:r>
              <a:rPr lang="ru-RU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… </a:t>
            </a:r>
            <a:r>
              <a:rPr lang="ru-RU" dirty="0"/>
              <a:t>наличие кредитов или займов с истекающим фиксированным сроком погашения в отсутствие каких-либо реалистичных перспектив продления их срока или их погашения или чрезмерное использование краткосрочных кредитов или займов для финансирования долгосрочных активов</a:t>
            </a:r>
            <a:r>
              <a:rPr lang="ru-RU" dirty="0" smtClean="0"/>
              <a:t>;…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наличие </a:t>
            </a:r>
            <a:r>
              <a:rPr lang="ru-RU" dirty="0"/>
              <a:t>неблагоприятных для организации основных финансовых </a:t>
            </a:r>
            <a:r>
              <a:rPr lang="ru-RU" dirty="0" smtClean="0"/>
              <a:t>показателей и т.д.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4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69" y="143933"/>
            <a:ext cx="87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деятельности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E61133-09C2-4806-8499-F1DB572F6A67}"/>
              </a:ext>
            </a:extLst>
          </p:cNvPr>
          <p:cNvSpPr/>
          <p:nvPr/>
        </p:nvSpPr>
        <p:spPr>
          <a:xfrm>
            <a:off x="198969" y="927101"/>
            <a:ext cx="884343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модификации аудиторского заключения при наличии событий или условий, которые в отдельности или в совокупности могут вызвать значительные сомнения в способности организации продолжать непрерывно свою деятельность.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969" y="1956357"/>
            <a:ext cx="864295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Приложении </a:t>
            </a:r>
            <a:r>
              <a:rPr lang="ru-RU" sz="1600" dirty="0"/>
              <a:t>к </a:t>
            </a:r>
            <a:r>
              <a:rPr lang="ru-RU" sz="1600" dirty="0" smtClean="0"/>
              <a:t>стандарту 570 , </a:t>
            </a:r>
            <a:r>
              <a:rPr lang="ru-RU" sz="1600" dirty="0"/>
              <a:t>представлен образец аудиторского заключения, выпускаемого в случае, когда аудитор получил достаточные надлежащие аудиторские доказательства в отношении правомерности применения руководством принципа непрерывности деятельности, используемого в бухгалтерском учете, но имеет место существенная неопределенность, при этом раскрытая в финансовой отчетности информация является </a:t>
            </a:r>
            <a:r>
              <a:rPr lang="ru-RU" sz="1600" dirty="0" smtClean="0"/>
              <a:t>адекватной: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Существенная неопределенность в отношении непрерывности деятельности</a:t>
            </a:r>
          </a:p>
          <a:p>
            <a:r>
              <a:rPr lang="ru-RU" dirty="0" smtClean="0"/>
              <a:t>	</a:t>
            </a:r>
            <a:r>
              <a:rPr lang="ru-RU" i="1" dirty="0" smtClean="0"/>
              <a:t>Мы </a:t>
            </a:r>
            <a:r>
              <a:rPr lang="ru-RU" i="1" dirty="0"/>
              <a:t>обращаем внимание на Примечание 6 к финансовой отчетности, в котором указано, что Организация понесла чистый убыток в сумме ZZZ в течение года, закончившегося 31 декабря 20X1 года, и на эту дату текущие обязательства Организации превысили общую сумму ее активов на YYY. </a:t>
            </a:r>
            <a:r>
              <a:rPr lang="ru-RU" i="1" dirty="0" smtClean="0"/>
              <a:t> Как </a:t>
            </a:r>
            <a:r>
              <a:rPr lang="ru-RU" i="1" dirty="0"/>
              <a:t>отмечается в Примечании 6, данные события или условия, наряду с другими вопросами, изложенными в Примечании 6, указывают на наличие существенной </a:t>
            </a:r>
            <a:r>
              <a:rPr lang="ru-RU" i="1" dirty="0" smtClean="0"/>
              <a:t>неопределенности</a:t>
            </a:r>
            <a:r>
              <a:rPr lang="ru-RU" i="1" dirty="0"/>
              <a:t>, которая может вызвать значительные сомнения в способности Организации продолжать непрерывно свою деятельность. Мы не выражаем модифицированного мнения в связи с этим вопросом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3201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69" y="143933"/>
            <a:ext cx="87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деятельности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E61133-09C2-4806-8499-F1DB572F6A67}"/>
              </a:ext>
            </a:extLst>
          </p:cNvPr>
          <p:cNvSpPr/>
          <p:nvPr/>
        </p:nvSpPr>
        <p:spPr>
          <a:xfrm>
            <a:off x="198969" y="927101"/>
            <a:ext cx="884343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модификации аудиторского заключения при наличии событий или условий, которые в отдельности или в совокупности могут вызвать значительные сомнения в способности организации продолжать непрерывно свою деятельность.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969" y="1956357"/>
            <a:ext cx="864295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Примерах, </a:t>
            </a:r>
            <a:r>
              <a:rPr lang="ru-RU" sz="1600" dirty="0"/>
              <a:t>приведенных в Приложении к настоящему стандарту, </a:t>
            </a:r>
            <a:r>
              <a:rPr lang="ru-RU" sz="1600" dirty="0" smtClean="0"/>
              <a:t>также представлены </a:t>
            </a:r>
            <a:r>
              <a:rPr lang="ru-RU" sz="1600" dirty="0"/>
              <a:t>образцы аудиторских заключений, содержащих </a:t>
            </a:r>
            <a:r>
              <a:rPr lang="ru-RU" sz="1600" b="1" dirty="0"/>
              <a:t>мнение с оговоркой и отрицательное мнение </a:t>
            </a:r>
            <a:r>
              <a:rPr lang="ru-RU" sz="1600" dirty="0"/>
              <a:t>соответственно, которые выпускаются в случае, когда аудитор получил достаточные надлежащие аудиторские доказательства в отношении правомерности применения руководством принципа непрерывности деятельности, используемого в бухгалтерском учете, но в финансовой отчетности не раскрыта адекватная информация о наличии существенной неопределенности.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ситуациях, когда имеется много факторов неопределенности, являющихся значительными для финансовой отчетности в целом, аудитор может счесть целесообразным в исключительно редких случаях </a:t>
            </a:r>
            <a:r>
              <a:rPr lang="ru-RU" b="1" dirty="0"/>
              <a:t>отказаться от выражения мнения </a:t>
            </a:r>
            <a:r>
              <a:rPr lang="ru-RU" dirty="0"/>
              <a:t>вместо включения в аудиторское заключение заявлений в соответствии с требованиями пункта 22. </a:t>
            </a:r>
          </a:p>
        </p:txBody>
      </p:sp>
    </p:spTree>
    <p:extLst>
      <p:ext uri="{BB962C8B-B14F-4D97-AF65-F5344CB8AC3E}">
        <p14:creationId xmlns:p14="http://schemas.microsoft.com/office/powerpoint/2010/main" val="270999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69" y="143933"/>
            <a:ext cx="87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деятельности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E61133-09C2-4806-8499-F1DB572F6A67}"/>
              </a:ext>
            </a:extLst>
          </p:cNvPr>
          <p:cNvSpPr/>
          <p:nvPr/>
        </p:nvSpPr>
        <p:spPr>
          <a:xfrm>
            <a:off x="198968" y="829130"/>
            <a:ext cx="884343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модификации аудиторского заключения при наличии событий или условий, которые в отдельности или в совокупности могут вызвать значительные сомнения в способности организации продолжать непрерывно свою деятельность.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969" y="1858386"/>
            <a:ext cx="86429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Мнение с оговоркой</a:t>
            </a:r>
          </a:p>
          <a:p>
            <a:r>
              <a:rPr lang="ru-RU" sz="1600" i="1" dirty="0" smtClean="0"/>
              <a:t>Мы </a:t>
            </a:r>
            <a:r>
              <a:rPr lang="ru-RU" sz="1600" i="1" dirty="0"/>
              <a:t>провели аудит финансовой отчетности организации ABC ("Организация"), состоящей из </a:t>
            </a:r>
            <a:r>
              <a:rPr lang="ru-RU" sz="1600" i="1" dirty="0" smtClean="0"/>
              <a:t>… </a:t>
            </a:r>
          </a:p>
          <a:p>
            <a:r>
              <a:rPr lang="ru-RU" sz="1600" i="1" dirty="0" smtClean="0"/>
              <a:t>…</a:t>
            </a:r>
          </a:p>
          <a:p>
            <a:r>
              <a:rPr lang="ru-RU" sz="1600" i="1" dirty="0" smtClean="0"/>
              <a:t>По </a:t>
            </a:r>
            <a:r>
              <a:rPr lang="ru-RU" sz="1600" i="1" dirty="0"/>
              <a:t>нашему мнению, за исключением неполного раскрытия информации, указанного в разделе "Основание для выражения мнения с оговоркой" нашего заключения, прилагаемая финансовая отчетность отражает достоверно во всех существенных аспектах (или дает правдивое и достоверное представление) финансовое положение (или о финансовом положении) Организации по состоянию на 31 декабря 20X1 года, а также ее финансовые результаты (или финансовых результатах) и движение (или движении) денежных средств за год, закончившийся на указанную дату, в соответствии с Международными стандартами финансовой отчетности (МСФО).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Основание </a:t>
            </a:r>
            <a:r>
              <a:rPr lang="ru-RU" b="1" dirty="0">
                <a:solidFill>
                  <a:srgbClr val="C00000"/>
                </a:solidFill>
              </a:rPr>
              <a:t>для выражения мнения с оговоркой</a:t>
            </a:r>
          </a:p>
          <a:p>
            <a:r>
              <a:rPr lang="ru-RU" sz="1600" i="1" dirty="0" smtClean="0"/>
              <a:t>Как </a:t>
            </a:r>
            <a:r>
              <a:rPr lang="ru-RU" sz="1600" i="1" dirty="0"/>
              <a:t>указано в Примечании YY, срок действия соглашений о привлечении Организацией финансирования истекает и сумма задолженности подлежит погашению 19 марта 20X2 года. Организации не удалось договориться о пересмотре условий или получить замещающее финансирование. Эта ситуация указывает на наличие существенной неопределенности, которая может вызвать значительные сомнения в способности Организации продолжать непрерывно свою деятельность. Информация по этому вопросу, раскрытая в финансовой отчетности, не является адекватной.</a:t>
            </a:r>
          </a:p>
        </p:txBody>
      </p:sp>
    </p:spTree>
    <p:extLst>
      <p:ext uri="{BB962C8B-B14F-4D97-AF65-F5344CB8AC3E}">
        <p14:creationId xmlns:p14="http://schemas.microsoft.com/office/powerpoint/2010/main" val="41507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69" y="143933"/>
            <a:ext cx="87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деятельности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E61133-09C2-4806-8499-F1DB572F6A67}"/>
              </a:ext>
            </a:extLst>
          </p:cNvPr>
          <p:cNvSpPr/>
          <p:nvPr/>
        </p:nvSpPr>
        <p:spPr>
          <a:xfrm>
            <a:off x="198968" y="829130"/>
            <a:ext cx="884343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модификации аудиторского заключения при наличии событий или условий, которые в отдельности или в совокупности могут вызвать значительные сомнения в способности организации продолжать непрерывно свою деятельность.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969" y="1858386"/>
            <a:ext cx="86429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Отрицательное мнение</a:t>
            </a:r>
          </a:p>
          <a:p>
            <a:r>
              <a:rPr lang="ru-RU" sz="1600" i="1" dirty="0" smtClean="0"/>
              <a:t>Мы </a:t>
            </a:r>
            <a:r>
              <a:rPr lang="ru-RU" sz="1600" i="1" dirty="0"/>
              <a:t>провели аудит финансовой отчетности организации ABC ("Организация"), состоящей из </a:t>
            </a:r>
            <a:r>
              <a:rPr lang="ru-RU" sz="1600" i="1" dirty="0" smtClean="0"/>
              <a:t>… </a:t>
            </a:r>
          </a:p>
          <a:p>
            <a:pPr algn="just"/>
            <a:r>
              <a:rPr lang="ru-RU" sz="1600" i="1" dirty="0"/>
              <a:t>По нашему мнению, вследствие </a:t>
            </a:r>
            <a:r>
              <a:rPr lang="ru-RU" sz="1600" i="1" dirty="0" err="1"/>
              <a:t>невключения</a:t>
            </a:r>
            <a:r>
              <a:rPr lang="ru-RU" sz="1600" i="1" dirty="0"/>
              <a:t> информации, указанной в разделе "Основание для выражения отрицательного мнения" нашего заключения, прилагаемая финансовая отчетность не отражает достоверно во всех существенных аспектах финансовое положение Организации по состоянию на 31 декабря 20X1 года, а также ее финансовые результаты и движение денежных средств за год, закончившийся на указанную дату, в соответствии с Международными стандартами финансовой отчетности (МСФО).</a:t>
            </a:r>
          </a:p>
          <a:p>
            <a:endParaRPr lang="ru-RU" sz="1600" b="1" dirty="0"/>
          </a:p>
          <a:p>
            <a:r>
              <a:rPr lang="ru-RU" b="1" dirty="0">
                <a:solidFill>
                  <a:srgbClr val="C00000"/>
                </a:solidFill>
              </a:rPr>
              <a:t>Основание для выражения отрицательного мнения</a:t>
            </a:r>
          </a:p>
          <a:p>
            <a:pPr algn="just"/>
            <a:r>
              <a:rPr lang="ru-RU" sz="1600" i="1" dirty="0" smtClean="0"/>
              <a:t>Срок </a:t>
            </a:r>
            <a:r>
              <a:rPr lang="ru-RU" sz="1600" i="1" dirty="0"/>
              <a:t>действия соглашений о привлечении Организацией финансирования истек, и сумма задолженности подлежала погашению 31 декабря 20X1 года. Организации не удалось договориться о пересмотре условий или получить замещающее финансирование, и она рассматривает вопрос об инициировании процедуры банкротства. Эта ситуация указывает на наличие существенной неопределенности, которая может вызвать значительные сомнения в способности Организации продолжать непрерывно свою деятельность. Информация о данном факте, раскрытая в финансовой отчетности, не является адекватной.</a:t>
            </a:r>
          </a:p>
        </p:txBody>
      </p:sp>
    </p:spTree>
    <p:extLst>
      <p:ext uri="{BB962C8B-B14F-4D97-AF65-F5344CB8AC3E}">
        <p14:creationId xmlns:p14="http://schemas.microsoft.com/office/powerpoint/2010/main" val="198651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98" y="4743450"/>
            <a:ext cx="2529779" cy="171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406" y="69013"/>
            <a:ext cx="8531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Порядок раскрытия в отчетности и АЗ конечного бенефициара </a:t>
            </a:r>
            <a:r>
              <a:rPr lang="ru-RU" b="1" dirty="0" err="1">
                <a:solidFill>
                  <a:schemeClr val="bg1"/>
                </a:solidFill>
              </a:rPr>
              <a:t>аудируемой</a:t>
            </a:r>
            <a:r>
              <a:rPr lang="ru-RU" b="1" dirty="0">
                <a:solidFill>
                  <a:schemeClr val="bg1"/>
                </a:solidFill>
              </a:rPr>
              <a:t>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093" y="11058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ПРОБЛЕМАТИКА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406" y="1455002"/>
            <a:ext cx="8433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Может </a:t>
            </a:r>
            <a:r>
              <a:rPr lang="ru-RU" b="1" dirty="0">
                <a:solidFill>
                  <a:schemeClr val="accent5"/>
                </a:solidFill>
              </a:rPr>
              <a:t>ли </a:t>
            </a:r>
            <a:r>
              <a:rPr lang="ru-RU" b="1" dirty="0" smtClean="0">
                <a:solidFill>
                  <a:schemeClr val="accent5"/>
                </a:solidFill>
              </a:rPr>
              <a:t>(должен ли)  аудитор </a:t>
            </a:r>
            <a:r>
              <a:rPr lang="ru-RU" b="1" dirty="0">
                <a:solidFill>
                  <a:schemeClr val="accent5"/>
                </a:solidFill>
              </a:rPr>
              <a:t>требовать от </a:t>
            </a:r>
            <a:r>
              <a:rPr lang="ru-RU" b="1" dirty="0" err="1">
                <a:solidFill>
                  <a:schemeClr val="accent5"/>
                </a:solidFill>
              </a:rPr>
              <a:t>аудируемой</a:t>
            </a:r>
            <a:r>
              <a:rPr lang="ru-RU" b="1" dirty="0">
                <a:solidFill>
                  <a:schemeClr val="accent5"/>
                </a:solidFill>
              </a:rPr>
              <a:t> организации обязательного раскрытия в отчетности информации о конечном </a:t>
            </a:r>
            <a:r>
              <a:rPr lang="ru-RU" b="1" dirty="0" smtClean="0">
                <a:solidFill>
                  <a:schemeClr val="accent5"/>
                </a:solidFill>
              </a:rPr>
              <a:t>бенефициаре и требуется ли модификация АЗ, если такая информация отсутствует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825" y="2466124"/>
            <a:ext cx="70082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 smtClean="0"/>
              <a:t>Статья </a:t>
            </a:r>
            <a:r>
              <a:rPr lang="ru-RU" sz="1400" dirty="0"/>
              <a:t>6.1. Федерального закона от 07.08.2001 </a:t>
            </a:r>
            <a:r>
              <a:rPr lang="ru-RU" sz="1400" b="1" dirty="0">
                <a:solidFill>
                  <a:srgbClr val="C00000"/>
                </a:solidFill>
              </a:rPr>
              <a:t>N 115-ФЗ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lvl="1"/>
            <a:r>
              <a:rPr lang="ru-RU" sz="1400" dirty="0" smtClean="0"/>
              <a:t>п.7 Информация </a:t>
            </a:r>
            <a:r>
              <a:rPr lang="ru-RU" sz="1400" dirty="0"/>
              <a:t>о </a:t>
            </a:r>
            <a:r>
              <a:rPr lang="ru-RU" sz="1400" dirty="0" err="1"/>
              <a:t>бенефициарных</a:t>
            </a:r>
            <a:r>
              <a:rPr lang="ru-RU" sz="1400" dirty="0"/>
              <a:t> владельцах юридического лица раскрывается в его отчетности в случаях и порядке, которые предусмотрены законодательством Российской Федерации.</a:t>
            </a:r>
          </a:p>
          <a:p>
            <a:pPr lvl="1"/>
            <a:r>
              <a:rPr lang="ru-RU" sz="1400" dirty="0" smtClean="0"/>
              <a:t>п.8</a:t>
            </a:r>
            <a:r>
              <a:rPr lang="ru-RU" sz="1400" dirty="0"/>
              <a:t>. Для целей настоящей статьи под </a:t>
            </a:r>
            <a:r>
              <a:rPr lang="ru-RU" sz="1400" dirty="0" err="1"/>
              <a:t>бенефициарным</a:t>
            </a:r>
            <a:r>
              <a:rPr lang="ru-RU" sz="1400" dirty="0"/>
              <a:t> владельцем понимается физическое лицо, которое в конечном счете прямо или косвенно (через третьих лиц) владеет (имеет преобладающее участие более 25 процентов в капитале) юридическим лицом либо имеет возможность контролировать его действия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07" y="2452977"/>
            <a:ext cx="1752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Законодательство: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093" y="4367341"/>
            <a:ext cx="64987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ПБУ 11/2008 </a:t>
            </a:r>
            <a:r>
              <a:rPr lang="ru-RU" sz="1400" dirty="0"/>
              <a:t>Организация, составляющая бухгалтерскую отчетность, раскрывает информацию о связанных сторонах в случаях, когда:</a:t>
            </a:r>
          </a:p>
          <a:p>
            <a:r>
              <a:rPr lang="ru-RU" sz="1400" dirty="0"/>
              <a:t>такая организация контролируется или на нее оказывается значительное влияние юридическим и (или) физическим лицом;</a:t>
            </a:r>
          </a:p>
          <a:p>
            <a:pPr algn="just"/>
            <a:r>
              <a:rPr lang="ru-RU" sz="1400" dirty="0"/>
              <a:t>такая организация контролирует или оказывает значительное влияние на юридическое лицо;</a:t>
            </a:r>
          </a:p>
          <a:p>
            <a:r>
              <a:rPr lang="ru-RU" sz="1400" dirty="0"/>
              <a:t>такая организация и юридическое лицо контролируются или на них оказывается значительное влияние (непосредственно или через третьи юридические лица) одним и тем же юридическим и (или) одним и тем же физическим лицом (одной и той же группой лиц).</a:t>
            </a:r>
          </a:p>
        </p:txBody>
      </p:sp>
    </p:spTree>
    <p:extLst>
      <p:ext uri="{BB962C8B-B14F-4D97-AF65-F5344CB8AC3E}">
        <p14:creationId xmlns:p14="http://schemas.microsoft.com/office/powerpoint/2010/main" val="1508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ntrol pr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121"/>
            <a:ext cx="38100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9930" y="972617"/>
            <a:ext cx="84920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п.5 ст. 10  Федерального закона от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30.12.2008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307-ФЗ "Об аудиторской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деятельности"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внешний контроль качества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аудиторских организаций, проводящих обязательный аудит бухгалтерской (финансовой) отчетности организаций, указанных в части 3 статьи 5 Закона № 307-ФЗ, осуществляют СРО аудиторов в отношении своих членов, 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уполномоченный федеральный орган по контролю и надзору.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ходе осуществления проверки контролеры должны убедиться, что объект ВККР и его аудиторы соблюдали Федеральный закон "Об аудиторской деятельности", стандарты аудиторской деятельности, кодекс профессиональной этики аудиторов, правила независимости аудиторов и аудиторских организаций. 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этом, в ходе проверок возникают вопросы, на которые отсутствуют однозначные ответы. При этом, позиция объекта контроля может не совпадать с позицией контролеров. </a:t>
            </a: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ПОСТУПАТЬ В ТАКИХ СЛУЧАЯХ?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НАШЕ МНЕНИЕ – ВЫРАБАТЫВАТЬ ЕДИНЫЕ ПОДХОДЫ.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9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1431" y="3435364"/>
            <a:ext cx="7857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7893" y="2398718"/>
            <a:ext cx="7740605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289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ditxp.ru/upload/blog/9bf/9bf05ba5abedcb73211606e8b3cd5c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0" y="5275753"/>
            <a:ext cx="2325007" cy="15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930" y="874646"/>
            <a:ext cx="849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Порядок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(форма) ведения/хранения аудиторской документации. </a:t>
            </a: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243" y="1305342"/>
            <a:ext cx="82785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Учитывая </a:t>
            </a:r>
            <a:r>
              <a:rPr lang="ru-RU" dirty="0"/>
              <a:t>положения МСА, согласно которым  аудиторская организация </a:t>
            </a:r>
            <a:r>
              <a:rPr lang="ru-RU" b="1" dirty="0"/>
              <a:t>вправе вести аудиторскую документацию как  в бумажном, так и в электронном виде</a:t>
            </a:r>
            <a:r>
              <a:rPr lang="ru-RU" dirty="0"/>
              <a:t>, </a:t>
            </a:r>
            <a:r>
              <a:rPr lang="ru-RU" dirty="0" smtClean="0"/>
              <a:t>принято решение рекомендовать </a:t>
            </a:r>
            <a:r>
              <a:rPr lang="ru-RU" dirty="0"/>
              <a:t>аудиторским организациям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- самостоятельно </a:t>
            </a:r>
            <a:r>
              <a:rPr lang="ru-RU" dirty="0"/>
              <a:t>разработать и закрепить в своих внутрифирменных документах порядок ведения аудиторской </a:t>
            </a:r>
            <a:r>
              <a:rPr lang="ru-RU" dirty="0" smtClean="0"/>
              <a:t>документации: вопросы </a:t>
            </a:r>
            <a:r>
              <a:rPr lang="ru-RU" dirty="0"/>
              <a:t>ЭЦП, необходимости шифрования, архивирования и хранения документации на электронных носителях и т.п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	- определить </a:t>
            </a:r>
            <a:r>
              <a:rPr lang="ru-RU" dirty="0"/>
              <a:t>перечень аудиторской документации, ведение которой должно осуществляться на бумажных носителях (например, документов о независимости, письма-соглашения перед началом аудита  и письма ЛОКУ по итогам задания;  запросов и т.п.).</a:t>
            </a:r>
          </a:p>
          <a:p>
            <a:r>
              <a:rPr lang="ru-RU" dirty="0"/>
              <a:t>        </a:t>
            </a:r>
            <a:endParaRPr lang="en-US" dirty="0" smtClean="0"/>
          </a:p>
          <a:p>
            <a:r>
              <a:rPr lang="ru-RU" b="1" i="1" dirty="0" smtClean="0">
                <a:solidFill>
                  <a:schemeClr val="tx2"/>
                </a:solidFill>
              </a:rPr>
              <a:t>Направить </a:t>
            </a:r>
            <a:r>
              <a:rPr lang="ru-RU" b="1" i="1" dirty="0">
                <a:solidFill>
                  <a:schemeClr val="tx2"/>
                </a:solidFill>
              </a:rPr>
              <a:t>настоящее мнение в Комитет по стандартизации и методологии аудиторской деятельности СРО ААС. В случае </a:t>
            </a:r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согласия </a:t>
            </a:r>
            <a:r>
              <a:rPr lang="ru-RU" b="1" i="1" dirty="0">
                <a:solidFill>
                  <a:schemeClr val="tx2"/>
                </a:solidFill>
              </a:rPr>
              <a:t>с данной рекомендацией, разместить </a:t>
            </a:r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соответствующую информацию </a:t>
            </a:r>
            <a:r>
              <a:rPr lang="ru-RU" b="1" i="1" dirty="0">
                <a:solidFill>
                  <a:schemeClr val="tx2"/>
                </a:solidFill>
              </a:rPr>
              <a:t>на сайте СРО ААС.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4115" y="162581"/>
            <a:ext cx="5215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рассматриваемые вопросы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3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930" y="972617"/>
            <a:ext cx="849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подписании аудиторского заключения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36" y="1468628"/>
            <a:ext cx="85071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Согласно </a:t>
            </a:r>
            <a:r>
              <a:rPr lang="ru-RU" dirty="0"/>
              <a:t>МСА 700 аудиторское заключение должно быть </a:t>
            </a:r>
            <a:r>
              <a:rPr lang="ru-RU" dirty="0" smtClean="0"/>
              <a:t>подписано:  «</a:t>
            </a:r>
            <a:r>
              <a:rPr lang="ru-RU" dirty="0"/>
              <a:t>Подпись аудитора ставится либо </a:t>
            </a:r>
            <a:r>
              <a:rPr lang="ru-RU" b="1" i="1" dirty="0"/>
              <a:t>от имени аудиторской организации</a:t>
            </a:r>
            <a:r>
              <a:rPr lang="ru-RU" dirty="0"/>
              <a:t>, либо </a:t>
            </a:r>
            <a:r>
              <a:rPr lang="ru-RU" b="1" i="1" dirty="0"/>
              <a:t>от имени аудитора</a:t>
            </a:r>
            <a:r>
              <a:rPr lang="ru-RU" dirty="0"/>
              <a:t>, либо </a:t>
            </a:r>
            <a:r>
              <a:rPr lang="ru-RU" b="1" i="1" dirty="0"/>
              <a:t>от имени аудиторской организации и от имени аудитора</a:t>
            </a:r>
            <a:r>
              <a:rPr lang="ru-RU" dirty="0"/>
              <a:t> в зависимости от требований конкретной юрисдикции» (п.64 МСА 700). </a:t>
            </a:r>
            <a:r>
              <a:rPr lang="ru-RU" dirty="0" smtClean="0"/>
              <a:t>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МСА </a:t>
            </a:r>
            <a:r>
              <a:rPr lang="ru-RU" dirty="0"/>
              <a:t>не содержат разъяснения кем именно должно быть подписано </a:t>
            </a:r>
            <a:r>
              <a:rPr lang="ru-RU" dirty="0" smtClean="0"/>
              <a:t> аудиторское </a:t>
            </a:r>
            <a:r>
              <a:rPr lang="ru-RU" dirty="0"/>
              <a:t>заключение, если оно подписывается от имени аудиторской организации. Смысл, вкладываемый в данное положение </a:t>
            </a:r>
            <a:r>
              <a:rPr lang="ru-RU" dirty="0" smtClean="0"/>
              <a:t>международными стандартами не </a:t>
            </a:r>
            <a:r>
              <a:rPr lang="ru-RU" dirty="0"/>
              <a:t>в полной мере согласовывается с обычаями делового оборота, принятыми в Российской Федерации. </a:t>
            </a:r>
            <a:endParaRPr lang="ru-RU" dirty="0" smtClean="0"/>
          </a:p>
          <a:p>
            <a:r>
              <a:rPr lang="ru-RU" dirty="0" smtClean="0"/>
              <a:t>Согласно международной практике подпись </a:t>
            </a:r>
            <a:r>
              <a:rPr lang="ru-RU" dirty="0"/>
              <a:t>от имени аудиторской организации предполагает написание НАЗВАНИЯ АУДИТОРСКОЙ ОРГАНИЗАЦИИ, а не подпись ее единоличного исполнительного органа. Однако </a:t>
            </a:r>
            <a:r>
              <a:rPr lang="ru-RU" dirty="0" smtClean="0"/>
              <a:t>существует </a:t>
            </a:r>
            <a:r>
              <a:rPr lang="ru-RU" dirty="0"/>
              <a:t>мнение, что фраза "подпись от имени аудиторской организации" предполагает подпись директора аудиторской </a:t>
            </a:r>
            <a:r>
              <a:rPr lang="ru-RU" dirty="0" smtClean="0"/>
              <a:t>организации.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4115" y="162581"/>
            <a:ext cx="5215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рассматриваемые вопросы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0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одписан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" y="134194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930" y="972617"/>
            <a:ext cx="849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подписании аудиторского заключения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2277177"/>
            <a:ext cx="81840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		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счел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целесообразным: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1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 выхода соответствующих законодательных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требований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разъяснений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аудиторским организациям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внутрифирменных документах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именно имеет право подписывать аудиторское заключение от имени аудиторской организации: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имени аудиторской организации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задания по аудиту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доверенности или приказа;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имени аудиторской организации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аудиторской организации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лицо, действующее по доверенности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имени аудиторской организации руководитель аудиторской организации и руководитель аудиторского задания (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подписи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Обратиться к руководству СРО ААС с просьбой направить з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апрос о должных подписантах аудиторского заключения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уполномоченный федеральный орган, осуществляющий регулирование аудиторской деятельности,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функции которого входит принятие нормативных правовых актов, регулирующих аудиторскую деятельность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4115" y="162581"/>
            <a:ext cx="5215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рассматриваемые вопросы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4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930" y="975623"/>
            <a:ext cx="849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принятии аудиторского задания в отсутствии пояснений к финансовой отчетности.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0840" y="1599257"/>
            <a:ext cx="804182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на этапе принятия аудиторского задания в соответствии с положениями МСА  210 должны быть согласованы условия аудиторского задания, в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указание на применимую концепцию подготовки финансовой отчетности,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принятия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аудиторского задания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каких-либо элементов финансовой отчетности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препятствием для принятия задания.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к моменту завершения аудита выясняется, что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аудируемая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отчетность не соответствует согласованной применимой концепции подготовки финансовой отчетности, аудитор должен принять решение о необходимости модификации аудиторского заключения.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4115" y="162581"/>
            <a:ext cx="5215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рассматриваемые вопросы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6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68" y="67734"/>
            <a:ext cx="873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подлежащие согласованию на этапе принятия задания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9984" y="1069287"/>
            <a:ext cx="855133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МСА 210 содержит достаточно подробные указания на то, какие именно согласованные условия аудиторского задания должны быть отражены в письме-соглашении об условиях аудиторского задания и/ или  в договоре. 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именно: 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(a)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объем аудита финансовой отчетности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(b)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обязанности аудитора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(c)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обязанности руководства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(d)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 на применимую концепцию подготовки финансовой отчетности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(e)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предполагаемой формы и содержания заключений и отчетов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должен выпустить аудитор, а также заявление о том, что могут существовать такие обстоятельства, при которых заключение или отчет аудитора могут отличаться от ожидаемого по форме и содержанию.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МСА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требуют при принятии аудиторского задания основываться на основополагающем допущении, что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руководства организации подтверждают и осознает свою ответственность, за подготовку финансовой отчетности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частности, МСА 580 требует от аудитора запрашивать у руководства предоставление заявлений в письменном виде, подтверждающих выполнение руководством определенных обязанностей из числа возложенных на него. </a:t>
            </a:r>
          </a:p>
        </p:txBody>
      </p:sp>
    </p:spTree>
    <p:extLst>
      <p:ext uri="{BB962C8B-B14F-4D97-AF65-F5344CB8AC3E}">
        <p14:creationId xmlns:p14="http://schemas.microsoft.com/office/powerpoint/2010/main" val="261573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19" y="2979932"/>
            <a:ext cx="849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7782" y="945806"/>
            <a:ext cx="218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ПРОБЛЕМАТИКА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089" y="89425"/>
            <a:ext cx="882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условий аудиторских заданий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rina\Pictures\sdelka_rastorgnut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238">
            <a:off x="275495" y="1127283"/>
            <a:ext cx="1951569" cy="12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1EEC4B8-FEBA-48A9-9076-ADE352E16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72" y="1273574"/>
            <a:ext cx="669431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МСА 210 "Согласование условий аудиторских заданий"  устанавливает обязанности аудитора при согласовании условий аудиторского задания с руководством и/или ЛОКУ.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F15B22-B866-4A40-9251-940E664F2957}"/>
              </a:ext>
            </a:extLst>
          </p:cNvPr>
          <p:cNvSpPr/>
          <p:nvPr/>
        </p:nvSpPr>
        <p:spPr>
          <a:xfrm>
            <a:off x="147180" y="3740721"/>
            <a:ext cx="8939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i) за подготовку финансовой отчетности в соответствии с применимой концепцией подготовки ФО;</a:t>
            </a:r>
            <a:endParaRPr lang="ru-RU" altLang="ru-RU" sz="800" dirty="0">
              <a:solidFill>
                <a:srgbClr val="002060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 такой внутренний контроль, который руководство считает необходимым для того, чтобы обеспечить подготовку финансовой отчетности, свободной от существенного искажения как по причине недобросовестных действий, так и вследствие ошибки;</a:t>
            </a:r>
            <a:endParaRPr lang="ru-RU" altLang="ru-RU" sz="800" dirty="0">
              <a:solidFill>
                <a:srgbClr val="002060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 то, чтобы обеспечить аудитора  доступом ко всей необходимой информации с неограниченной возможностью информационного взаимодействия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D48A1A-52A3-47AA-999C-802B90A8B953}"/>
              </a:ext>
            </a:extLst>
          </p:cNvPr>
          <p:cNvSpPr/>
          <p:nvPr/>
        </p:nvSpPr>
        <p:spPr>
          <a:xfrm>
            <a:off x="158044" y="2148935"/>
            <a:ext cx="88279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Для того чтобы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установить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, существуют ли обязательные условия для проведения аудита, аудитор должен: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(a) определить,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приемлема ли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та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концепция подготовки финансовой отчетности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, которая будет применена при подготовке финансовой отчетности;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(b)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получить согласие руководства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о том, что оно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подтверждает и осознает свою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altLang="ru-RU" sz="800" dirty="0">
              <a:solidFill>
                <a:srgbClr val="002060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	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19" y="2979932"/>
            <a:ext cx="849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89" y="89425"/>
            <a:ext cx="882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условий аудиторских заданий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0FCD6F-5845-42AF-B8BA-E9A119BE9762}"/>
              </a:ext>
            </a:extLst>
          </p:cNvPr>
          <p:cNvSpPr/>
          <p:nvPr/>
        </p:nvSpPr>
        <p:spPr>
          <a:xfrm>
            <a:off x="151695" y="943535"/>
            <a:ext cx="8827911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Требования МСА: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МСА 210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A11: Аудит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в соответствии с МСА проводится на основании допущения, что члены руководства организации признали и осознают тот факт, что на них возлагаются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вышеописанные обязанности. Тем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не менее само понятие независимого аудита требует от проводящего его аудитора, чтобы он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воздерживался от принятия на себя ответственности за подготовку финансовой отчетности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аудируемой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 организации или за соответствующую систему ее внутреннего контроля, а также чтобы у него имелись обоснованные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ожидания получения всей необходимой для выполнения задания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информации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поскольку руководство организации в состоянии обеспечить или предоставить такую информацию.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A14: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Если руководство не подтвердит свои обязанности или не согласится исполнить необходимые заявления в письменном виде, аудитор будет лишен возможности собрать достаточное количество надлежащих аудиторских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доказательств.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Принимать предложение о выполнении аудита в таких обстоятельствах было бы неправильным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, за исключением случаев, когда от аудитора требуют поступить таким образом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соответствующий закон или нормативный акт.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В случаях, когда от аудитора требуется принять предложение о выполнении аудита, у него может возникнуть необходимость пояснить руководству всю важность этих вопросов и их значение для подготовки аудиторского заключения.</a:t>
            </a:r>
          </a:p>
        </p:txBody>
      </p:sp>
    </p:spTree>
    <p:extLst>
      <p:ext uri="{BB962C8B-B14F-4D97-AF65-F5344CB8AC3E}">
        <p14:creationId xmlns:p14="http://schemas.microsoft.com/office/powerpoint/2010/main" val="2654598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2785</Words>
  <Application>Microsoft Office PowerPoint</Application>
  <PresentationFormat>Экран (4:3)</PresentationFormat>
  <Paragraphs>163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Гришаев</dc:creator>
  <cp:lastModifiedBy>Александр Гришаев</cp:lastModifiedBy>
  <cp:revision>139</cp:revision>
  <cp:lastPrinted>2017-04-04T09:49:37Z</cp:lastPrinted>
  <dcterms:created xsi:type="dcterms:W3CDTF">2016-02-11T13:48:17Z</dcterms:created>
  <dcterms:modified xsi:type="dcterms:W3CDTF">2021-03-04T14:08:29Z</dcterms:modified>
</cp:coreProperties>
</file>