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27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11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68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79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3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74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54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44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43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09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45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F58AE-F8BE-4962-B20C-96225E940419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F635C-7E11-48B1-87D5-8442EF81E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92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asb.org/publications/isa-240-revised-auditor-s-responsibilities-relating-fraud-audit-financial-statement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552280524" TargetMode="External"/><Relationship Id="rId2" Type="http://schemas.openxmlformats.org/officeDocument/2006/relationships/hyperlink" Target="https://www.consultant.ru/document/cons_doc_LAW_317404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/>
                <a:ea typeface="Times New Roman"/>
              </a:rPr>
              <a:t>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/>
                <a:latin typeface="Arial"/>
                <a:ea typeface="Times New Roman"/>
              </a:rPr>
              <a:t>бзор итоговой редакции пересмотренного МСА 240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Международный стандарт аудита 240 «Обязанности аудитора в отношении недобросовестных действий при проведении аудита финансовой отчетности»</a:t>
            </a:r>
          </a:p>
        </p:txBody>
      </p:sp>
    </p:spTree>
    <p:extLst>
      <p:ext uri="{BB962C8B-B14F-4D97-AF65-F5344CB8AC3E}">
        <p14:creationId xmlns:p14="http://schemas.microsoft.com/office/powerpoint/2010/main" val="3503798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изменения и акценты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Повышение профессионального скептицизма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Акцент на "Треугольнике мошенничества":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Улучшенная оценка рисков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Более глубокие процедуры</a:t>
            </a:r>
          </a:p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Ответственность руководства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67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это значит для аудитора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b="1" dirty="0"/>
              <a:t>Планирование</a:t>
            </a:r>
          </a:p>
          <a:p>
            <a:pPr algn="ctr"/>
            <a:r>
              <a:rPr lang="ru-RU" b="1" dirty="0"/>
              <a:t>Выполнение</a:t>
            </a:r>
          </a:p>
          <a:p>
            <a:pPr algn="ctr"/>
            <a:r>
              <a:rPr lang="ru-RU" b="1" dirty="0"/>
              <a:t>Отчетность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В целом, пересмотренный МСА 240 делает акцент на более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проактивном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и скептичном подходе аудитора к рискам мошенничества, чтобы повысить качество аудита и доверие к финансовой отчетности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718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моменты пересмотренного МСА 240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b="1" dirty="0"/>
              <a:t>Обязанности аудитора</a:t>
            </a:r>
          </a:p>
          <a:p>
            <a:pPr algn="ctr"/>
            <a:r>
              <a:rPr lang="ru-RU" b="1" dirty="0"/>
              <a:t>Два типа мошенничества</a:t>
            </a:r>
          </a:p>
          <a:p>
            <a:pPr algn="ctr"/>
            <a:r>
              <a:rPr lang="ru-RU" b="1" dirty="0"/>
              <a:t>Оценка рисков</a:t>
            </a:r>
          </a:p>
          <a:p>
            <a:pPr algn="ctr"/>
            <a:r>
              <a:rPr lang="ru-RU" b="1" dirty="0"/>
              <a:t>Процедуры</a:t>
            </a:r>
          </a:p>
          <a:p>
            <a:pPr algn="ctr"/>
            <a:r>
              <a:rPr lang="ru-RU" b="1" dirty="0"/>
              <a:t>Ответственность за коммуникацию</a:t>
            </a:r>
          </a:p>
          <a:p>
            <a:pPr algn="ctr"/>
            <a:r>
              <a:rPr lang="ru-RU" b="1" dirty="0"/>
              <a:t>Взаимосвязь с другими стандартами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537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Ключевые изменения и дополнения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•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Усиление профессионального скептицизма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• Интеграция оценки риска мошенничества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• Дополнительные аудиторские процедуры</a:t>
            </a:r>
          </a:p>
          <a:p>
            <a:pPr algn="ctr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Акцент на осведомителях</a:t>
            </a:r>
          </a:p>
          <a:p>
            <a:pPr algn="ctr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Расширение примеров факторов риска</a:t>
            </a:r>
          </a:p>
          <a:p>
            <a:pPr algn="ctr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Усиленная коммуникация</a:t>
            </a:r>
          </a:p>
          <a:p>
            <a:pPr algn="ctr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Повышенная прозрачность в аудиторском заключении</a:t>
            </a:r>
          </a:p>
          <a:p>
            <a:pPr algn="ctr"/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Отдельный раздел о процедурах при выявлении мошенничества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1735727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Дата вступления в силу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/>
          </a:p>
          <a:p>
            <a:pPr marL="0" indent="0" algn="ctr">
              <a:buNone/>
            </a:pPr>
            <a:r>
              <a:rPr lang="ru-RU" sz="3600" dirty="0"/>
              <a:t>Пересмотренный стандарт применяется к аудиту финансовой отчетности за периоды, начинающиеся 15 декабря 2026 года или после этой даты.</a:t>
            </a:r>
          </a:p>
        </p:txBody>
      </p:sp>
    </p:spTree>
    <p:extLst>
      <p:ext uri="{BB962C8B-B14F-4D97-AF65-F5344CB8AC3E}">
        <p14:creationId xmlns:p14="http://schemas.microsoft.com/office/powerpoint/2010/main" val="2214442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Официальный текст пересмотренного Международного стандарта аудита (МСА) 240 на английском языке доступен на сайте Совета по международным стандартам аудита и заданий, а также на сайтах аудиторских фирм и других профессиональных организаций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endParaRPr lang="ru-RU" sz="2800" dirty="0"/>
          </a:p>
          <a:p>
            <a:pPr algn="ctr"/>
            <a:r>
              <a:rPr lang="ru-RU" sz="2800" dirty="0"/>
              <a:t>Прямая ссылка на официальную страницу публикации </a:t>
            </a:r>
            <a:r>
              <a:rPr lang="ru-RU" sz="2800" b="1" dirty="0"/>
              <a:t>IAASB</a:t>
            </a:r>
            <a:r>
              <a:rPr lang="ru-RU" sz="2800" dirty="0"/>
              <a:t> (на английском языке):</a:t>
            </a:r>
          </a:p>
          <a:p>
            <a:pPr algn="ctr"/>
            <a:r>
              <a:rPr lang="ru-RU" sz="2800" b="1" u="sng" dirty="0">
                <a:hlinkClick r:id="rId2"/>
              </a:rPr>
              <a:t>https://www.iaasb.org/publications/isa-240-revised-auditor-s-responsibilities-relating-fraud-audit-financial-statements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1542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632848" cy="397031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Актуальный текст </a:t>
            </a:r>
            <a:r>
              <a:rPr lang="ru-RU" sz="2800" i="1" dirty="0"/>
              <a:t>действующего</a:t>
            </a:r>
            <a:r>
              <a:rPr lang="ru-RU" sz="2800" dirty="0"/>
              <a:t> в России стандарта (до вступления в силу пересмотренной версии 2025 г.) можно найти на информационно-правовых порталах:</a:t>
            </a:r>
          </a:p>
          <a:p>
            <a:pPr algn="ctr"/>
            <a:endParaRPr lang="ru-RU" sz="2800" dirty="0"/>
          </a:p>
          <a:p>
            <a:pPr lvl="0" algn="ctr"/>
            <a:r>
              <a:rPr lang="ru-RU" sz="2800" b="1" u="sng" dirty="0">
                <a:hlinkClick r:id="rId2"/>
              </a:rPr>
              <a:t>https://www.consultant.ru/document/cons_doc_LAW_317404/</a:t>
            </a:r>
            <a:r>
              <a:rPr lang="ru-RU" sz="2800" dirty="0"/>
              <a:t> (</a:t>
            </a:r>
            <a:r>
              <a:rPr lang="ru-RU" sz="2800" dirty="0" err="1"/>
              <a:t>КонсультантПлюс</a:t>
            </a:r>
            <a:r>
              <a:rPr lang="ru-RU" sz="2800" dirty="0"/>
              <a:t>)</a:t>
            </a:r>
          </a:p>
          <a:p>
            <a:pPr lvl="0" algn="ctr"/>
            <a:endParaRPr lang="ru-RU" sz="2800" dirty="0"/>
          </a:p>
          <a:p>
            <a:pPr algn="ctr"/>
            <a:r>
              <a:rPr lang="ru-RU" sz="2800" b="1" u="sng" dirty="0">
                <a:hlinkClick r:id="rId3"/>
              </a:rPr>
              <a:t>https://docs.cntd.ru/document/552280524</a:t>
            </a:r>
            <a:r>
              <a:rPr lang="ru-RU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45817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2060848"/>
            <a:ext cx="5328591" cy="461665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Благодарю за уделенное время!</a:t>
            </a:r>
          </a:p>
        </p:txBody>
      </p:sp>
    </p:spTree>
    <p:extLst>
      <p:ext uri="{BB962C8B-B14F-4D97-AF65-F5344CB8AC3E}">
        <p14:creationId xmlns:p14="http://schemas.microsoft.com/office/powerpoint/2010/main" val="174685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Сфера применения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Международный стандарт аудита (МСА) устанавливает обязанности аудитора в отношении недобросовестных действий при проведении аудита финансовой отчетности. В нем раскрывается, каким образом следует применять МСА 315 (пересмотренный)[1] и МСА 330[2] в отношении рисков существенного искажения вследствие недобросовестных 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283051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Характеристики недобросовестных действий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Искажения в финансовой отчетности могут возникать либо вследствие недобросовестных действий, либо вследствие ошибки. Решающим фактором, позволяющим отличить недобросовестные действия от ошибки, является умышленность или неумышленность тех действий, которые в итоге привели к искажению финансовой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34935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1288" y="497592"/>
            <a:ext cx="7920880" cy="5262979"/>
          </a:xfrm>
          <a:prstGeom prst="rect">
            <a:avLst/>
          </a:prstGeom>
          <a:ln w="762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Для аудитора значимы два вида умышленных искажений:</a:t>
            </a:r>
          </a:p>
          <a:p>
            <a:pPr algn="ctr"/>
            <a:endParaRPr lang="ru-RU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400" b="1" dirty="0"/>
              <a:t>искажения вследствие недобросовестного составления финансовой отчетности </a:t>
            </a:r>
          </a:p>
          <a:p>
            <a:pPr algn="ctr"/>
            <a:endParaRPr lang="ru-RU" sz="2400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400" b="1" dirty="0"/>
              <a:t>искажения вследствие неправомерного присвоения активов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2400" dirty="0"/>
          </a:p>
          <a:p>
            <a:pPr algn="ctr"/>
            <a:r>
              <a:rPr lang="ru-RU" sz="2400" dirty="0"/>
              <a:t>Несмотря на то, что аудитор может подозревать или, в редких случаях, выявлять наличие недобросовестных действий, он не определяет с правовой точки зрения, действительно ли имели место недобросовестные действия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8484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accent3">
                    <a:lumMod val="50000"/>
                  </a:schemeClr>
                </a:solidFill>
              </a:rPr>
              <a:t>Ответственность за предотвращение и обнаружение недобросовестных действий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/>
              <a:t>Основная ответственность за предотвращение и обнаружение недобросовестных действий возлагается как на лиц, отвечающих за корпоративное управление, так и на руководство </a:t>
            </a:r>
            <a:r>
              <a:rPr lang="ru-RU" dirty="0" err="1"/>
              <a:t>аудируемой</a:t>
            </a:r>
            <a:r>
              <a:rPr lang="ru-RU" dirty="0"/>
              <a:t> организации. Важно, чтобы руководство под надзором лиц, отвечающих за корпоративное управление, уделяло приоритетное внимание предотвращению недобросовестных действий, что могло бы минимизировать возможности для их совершения и способствовать сдерживанию, в результате чего сотрудники предпочтут их не совершать в связи с высокой вероятностью обнаружения и наказания. </a:t>
            </a:r>
          </a:p>
        </p:txBody>
      </p:sp>
    </p:spTree>
    <p:extLst>
      <p:ext uri="{BB962C8B-B14F-4D97-AF65-F5344CB8AC3E}">
        <p14:creationId xmlns:p14="http://schemas.microsoft.com/office/powerpoint/2010/main" val="115874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Обязанности аудитора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Аудитор, проводящий аудит в соответствии с Международными стандартами аудита, обязан получить разумную уверенность в том, что финансовая отчетность в целом не содержит существенного искажения как вследствие недобросовестных действий, так и вследствие ошибки.</a:t>
            </a:r>
          </a:p>
        </p:txBody>
      </p:sp>
    </p:spTree>
    <p:extLst>
      <p:ext uri="{BB962C8B-B14F-4D97-AF65-F5344CB8AC3E}">
        <p14:creationId xmlns:p14="http://schemas.microsoft.com/office/powerpoint/2010/main" val="288595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Риск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необнаружения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Риск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необнаружения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существенного искажения вследствие недобросовестных действий выше, чем риск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необнаружения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существенного искажения вследствие ошибки.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Причина состоит в том, что недобросовестные действия могут предполагать сложные и тщательно выстроенные схемы, нацеленные на их сокрытие, такие как подделка документов, умышленное 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</a:rPr>
              <a:t>неотражение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 операций или намеренное представление ложной информации аудитору. </a:t>
            </a:r>
          </a:p>
        </p:txBody>
      </p:sp>
    </p:spTree>
    <p:extLst>
      <p:ext uri="{BB962C8B-B14F-4D97-AF65-F5344CB8AC3E}">
        <p14:creationId xmlns:p14="http://schemas.microsoft.com/office/powerpoint/2010/main" val="53696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Пересмотренный МСА 240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обновляет обязанности аудитора в отношении мошенничества, повышая фокус на «треугольнике мошенничества» (стимул, возможность, рационализация), усиливая требования к оценке рисков, связанных с руководством и внутренним контролем, и подчеркивая необходимость более глубокой профессиональной скептичности для повышения доверия к аудиту</a:t>
            </a:r>
          </a:p>
        </p:txBody>
      </p:sp>
    </p:spTree>
    <p:extLst>
      <p:ext uri="{BB962C8B-B14F-4D97-AF65-F5344CB8AC3E}">
        <p14:creationId xmlns:p14="http://schemas.microsoft.com/office/powerpoint/2010/main" val="164851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3">
                <a:lumMod val="5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Улучшение обнаружения существенных искажений, вызванных мошенническими действиями, и обеспечить большую уверенность инвесторов и общественности в качестве финансовой отчетности, затрагивая такие аспекты, как необычные связи и аналитические процедуры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Повышение общественного доверия к аудиту путем улучшения способности аудиторов выявлять мошеннические искажения</a:t>
            </a:r>
          </a:p>
        </p:txBody>
      </p:sp>
    </p:spTree>
    <p:extLst>
      <p:ext uri="{BB962C8B-B14F-4D97-AF65-F5344CB8AC3E}">
        <p14:creationId xmlns:p14="http://schemas.microsoft.com/office/powerpoint/2010/main" val="4221809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693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Обзор итоговой редакции пересмотренного МСА 240</vt:lpstr>
      <vt:lpstr>Сфера применения</vt:lpstr>
      <vt:lpstr>Характеристики недобросовестных действий </vt:lpstr>
      <vt:lpstr>Презентация PowerPoint</vt:lpstr>
      <vt:lpstr>Ответственность за предотвращение и обнаружение недобросовестных действий </vt:lpstr>
      <vt:lpstr>Обязанности аудитора</vt:lpstr>
      <vt:lpstr>Риск необнаружения</vt:lpstr>
      <vt:lpstr>Пересмотренный МСА 240</vt:lpstr>
      <vt:lpstr>Цель</vt:lpstr>
      <vt:lpstr>Основные изменения и акценты</vt:lpstr>
      <vt:lpstr>Что это значит для аудитора</vt:lpstr>
      <vt:lpstr>Основные моменты пересмотренного МСА 240</vt:lpstr>
      <vt:lpstr>Ключевые изменения и дополнения </vt:lpstr>
      <vt:lpstr>Дата вступления в силу</vt:lpstr>
      <vt:lpstr>Официальный текст пересмотренного Международного стандарта аудита (МСА) 240 на английском языке доступен на сайте Совета по международным стандартам аудита и заданий, а также на сайтах аудиторских фирм и других профессиональных организаций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итоговой редакции пересмотренного МСА 240</dc:title>
  <dc:creator>AuditAssistance</dc:creator>
  <cp:lastModifiedBy>User</cp:lastModifiedBy>
  <cp:revision>15</cp:revision>
  <dcterms:created xsi:type="dcterms:W3CDTF">2025-12-11T14:12:28Z</dcterms:created>
  <dcterms:modified xsi:type="dcterms:W3CDTF">2025-12-12T08:52:07Z</dcterms:modified>
</cp:coreProperties>
</file>