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67" r:id="rId2"/>
    <p:sldId id="268" r:id="rId3"/>
    <p:sldId id="327" r:id="rId4"/>
    <p:sldId id="319" r:id="rId5"/>
    <p:sldId id="368" r:id="rId6"/>
    <p:sldId id="446" r:id="rId7"/>
    <p:sldId id="326" r:id="rId8"/>
    <p:sldId id="315" r:id="rId9"/>
    <p:sldId id="442" r:id="rId10"/>
    <p:sldId id="448" r:id="rId11"/>
    <p:sldId id="389" r:id="rId12"/>
    <p:sldId id="443" r:id="rId13"/>
    <p:sldId id="444" r:id="rId14"/>
    <p:sldId id="449" r:id="rId15"/>
    <p:sldId id="445" r:id="rId16"/>
    <p:sldId id="380" r:id="rId17"/>
    <p:sldId id="393" r:id="rId18"/>
    <p:sldId id="394" r:id="rId19"/>
    <p:sldId id="404" r:id="rId20"/>
    <p:sldId id="407" r:id="rId21"/>
    <p:sldId id="408" r:id="rId22"/>
    <p:sldId id="409" r:id="rId23"/>
    <p:sldId id="415" r:id="rId24"/>
    <p:sldId id="417" r:id="rId25"/>
    <p:sldId id="420" r:id="rId26"/>
    <p:sldId id="421" r:id="rId27"/>
    <p:sldId id="422" r:id="rId28"/>
    <p:sldId id="385" r:id="rId29"/>
    <p:sldId id="434" r:id="rId30"/>
    <p:sldId id="436" r:id="rId31"/>
    <p:sldId id="447" r:id="rId32"/>
    <p:sldId id="265" r:id="rId33"/>
  </p:sldIdLst>
  <p:sldSz cx="9144000" cy="6858000" type="screen4x3"/>
  <p:notesSz cx="6742113"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ACF988AB-DC87-4199-AFA3-3DC9E760734F}">
          <p14:sldIdLst>
            <p14:sldId id="267"/>
            <p14:sldId id="268"/>
            <p14:sldId id="327"/>
            <p14:sldId id="319"/>
            <p14:sldId id="368"/>
            <p14:sldId id="446"/>
            <p14:sldId id="326"/>
            <p14:sldId id="315"/>
          </p14:sldIdLst>
        </p14:section>
        <p14:section name="Раздел без заголовка" id="{C684AC2F-8EB6-4AA7-921D-8145499654E5}">
          <p14:sldIdLst>
            <p14:sldId id="442"/>
            <p14:sldId id="448"/>
            <p14:sldId id="389"/>
            <p14:sldId id="443"/>
            <p14:sldId id="444"/>
            <p14:sldId id="449"/>
            <p14:sldId id="445"/>
            <p14:sldId id="380"/>
            <p14:sldId id="393"/>
            <p14:sldId id="394"/>
            <p14:sldId id="404"/>
            <p14:sldId id="407"/>
            <p14:sldId id="408"/>
            <p14:sldId id="409"/>
            <p14:sldId id="415"/>
            <p14:sldId id="417"/>
            <p14:sldId id="420"/>
            <p14:sldId id="421"/>
            <p14:sldId id="422"/>
            <p14:sldId id="385"/>
            <p14:sldId id="434"/>
            <p14:sldId id="436"/>
            <p14:sldId id="447"/>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4660"/>
  </p:normalViewPr>
  <p:slideViewPr>
    <p:cSldViewPr>
      <p:cViewPr varScale="1">
        <p:scale>
          <a:sx n="110" d="100"/>
          <a:sy n="110" d="100"/>
        </p:scale>
        <p:origin x="178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sz="2400" b="0" i="0" u="none" strike="noStrike" baseline="0" dirty="0">
                <a:effectLst>
                  <a:outerShdw blurRad="50038" dist="29972" dir="5400000" algn="tl" rotWithShape="0">
                    <a:srgbClr val="000000">
                      <a:alpha val="30000"/>
                    </a:srgbClr>
                  </a:outerShdw>
                </a:effectLst>
              </a:rPr>
              <a:t>Рынок аудита в России в</a:t>
            </a:r>
            <a:r>
              <a:rPr lang="en-US" sz="2400" b="0" i="0" u="none" strike="noStrike" baseline="0" dirty="0">
                <a:effectLst>
                  <a:outerShdw blurRad="50038" dist="29972" dir="5400000" algn="tl" rotWithShape="0">
                    <a:srgbClr val="000000">
                      <a:alpha val="30000"/>
                    </a:srgbClr>
                  </a:outerShdw>
                </a:effectLst>
              </a:rPr>
              <a:t> 2004-2017</a:t>
            </a:r>
            <a:r>
              <a:rPr lang="ru-RU" sz="2400" b="0" i="0" u="none" strike="noStrike" baseline="0" dirty="0">
                <a:effectLst>
                  <a:outerShdw blurRad="50038" dist="29972" dir="5400000" algn="tl" rotWithShape="0">
                    <a:srgbClr val="000000">
                      <a:alpha val="30000"/>
                    </a:srgbClr>
                  </a:outerShdw>
                </a:effectLst>
              </a:rPr>
              <a:t> гг.</a:t>
            </a:r>
            <a:endParaRPr lang="ru-RU" sz="2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6.872681922514319E-2"/>
          <c:y val="9.8204081632653067E-2"/>
          <c:w val="0.90987760413037244"/>
          <c:h val="0.68594932776260109"/>
        </c:manualLayout>
      </c:layout>
      <c:lineChart>
        <c:grouping val="standard"/>
        <c:varyColors val="0"/>
        <c:ser>
          <c:idx val="0"/>
          <c:order val="0"/>
          <c:tx>
            <c:strRef>
              <c:f>Лист1!$F$3</c:f>
              <c:strCache>
                <c:ptCount val="1"/>
                <c:pt idx="0">
                  <c:v>Income of Audit firms (bln. rubles)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0"/>
                  <c:y val="1.0989010989010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DF-4497-ABAB-31551980BACF}"/>
                </c:ext>
              </c:extLst>
            </c:dLbl>
            <c:dLbl>
              <c:idx val="4"/>
              <c:layout>
                <c:manualLayout>
                  <c:x val="0"/>
                  <c:y val="-2.5641025641025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DF-4497-ABAB-31551980BACF}"/>
                </c:ext>
              </c:extLst>
            </c:dLbl>
            <c:dLbl>
              <c:idx val="5"/>
              <c:layout>
                <c:manualLayout>
                  <c:x val="0"/>
                  <c:y val="-3.29670329670329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DF-4497-ABAB-31551980BACF}"/>
                </c:ext>
              </c:extLst>
            </c:dLbl>
            <c:dLbl>
              <c:idx val="6"/>
              <c:layout>
                <c:manualLayout>
                  <c:x val="3.521901745596774E-3"/>
                  <c:y val="-2.5641025641025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4DF-4497-ABAB-31551980BACF}"/>
                </c:ext>
              </c:extLst>
            </c:dLbl>
            <c:dLbl>
              <c:idx val="7"/>
              <c:layout>
                <c:manualLayout>
                  <c:x val="3.5219017455968603E-3"/>
                  <c:y val="-2.1978021978021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4DF-4497-ABAB-31551980BACF}"/>
                </c:ext>
              </c:extLst>
            </c:dLbl>
            <c:dLbl>
              <c:idx val="8"/>
              <c:layout>
                <c:manualLayout>
                  <c:x val="1.1739672485322006E-3"/>
                  <c:y val="-2.7472527472527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4DF-4497-ABAB-31551980BACF}"/>
                </c:ext>
              </c:extLst>
            </c:dLbl>
            <c:dLbl>
              <c:idx val="9"/>
              <c:layout>
                <c:manualLayout>
                  <c:x val="-8.6089937040735321E-17"/>
                  <c:y val="-3.2967032967033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4DF-4497-ABAB-31551980BACF}"/>
                </c:ext>
              </c:extLst>
            </c:dLbl>
            <c:dLbl>
              <c:idx val="10"/>
              <c:layout>
                <c:manualLayout>
                  <c:x val="0"/>
                  <c:y val="1.64835164835164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4DF-4497-ABAB-31551980BACF}"/>
                </c:ext>
              </c:extLst>
            </c:dLbl>
            <c:dLbl>
              <c:idx val="11"/>
              <c:layout>
                <c:manualLayout>
                  <c:x val="4.6958689941289751E-3"/>
                  <c:y val="2.93040293040293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4DF-4497-ABAB-31551980BACF}"/>
                </c:ext>
              </c:extLst>
            </c:dLbl>
            <c:dLbl>
              <c:idx val="12"/>
              <c:layout>
                <c:manualLayout>
                  <c:x val="0"/>
                  <c:y val="2.9304029304029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4DF-4497-ABAB-31551980BAC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Лист1!$E$4:$E$17</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Лист1!$F$4:$F$17</c:f>
              <c:numCache>
                <c:formatCode>0.0</c:formatCode>
                <c:ptCount val="14"/>
                <c:pt idx="0">
                  <c:v>20.5</c:v>
                </c:pt>
                <c:pt idx="1">
                  <c:v>28.9</c:v>
                </c:pt>
                <c:pt idx="2" formatCode="General">
                  <c:v>34.299999999999997</c:v>
                </c:pt>
                <c:pt idx="3" formatCode="General">
                  <c:v>41.7</c:v>
                </c:pt>
                <c:pt idx="4" formatCode="General">
                  <c:v>50.1</c:v>
                </c:pt>
                <c:pt idx="5" formatCode="General">
                  <c:v>49.6</c:v>
                </c:pt>
                <c:pt idx="6" formatCode="General">
                  <c:v>49.1</c:v>
                </c:pt>
                <c:pt idx="7" formatCode="General">
                  <c:v>50</c:v>
                </c:pt>
                <c:pt idx="8" formatCode="General">
                  <c:v>51</c:v>
                </c:pt>
                <c:pt idx="9" formatCode="General">
                  <c:v>52.2</c:v>
                </c:pt>
                <c:pt idx="10" formatCode="General">
                  <c:v>53.6</c:v>
                </c:pt>
                <c:pt idx="11" formatCode="General">
                  <c:v>56.1</c:v>
                </c:pt>
                <c:pt idx="12" formatCode="General">
                  <c:v>57.1</c:v>
                </c:pt>
                <c:pt idx="13" formatCode="General">
                  <c:v>55.4</c:v>
                </c:pt>
              </c:numCache>
            </c:numRef>
          </c:val>
          <c:smooth val="0"/>
          <c:extLst>
            <c:ext xmlns:c16="http://schemas.microsoft.com/office/drawing/2014/chart" uri="{C3380CC4-5D6E-409C-BE32-E72D297353CC}">
              <c16:uniqueId val="{0000000A-E4DF-4497-ABAB-31551980BACF}"/>
            </c:ext>
          </c:extLst>
        </c:ser>
        <c:ser>
          <c:idx val="1"/>
          <c:order val="1"/>
          <c:tx>
            <c:strRef>
              <c:f>Лист1!$G$3</c:f>
              <c:strCache>
                <c:ptCount val="1"/>
                <c:pt idx="0">
                  <c:v>Number of audit firms (thous.)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0"/>
                  <c:y val="-2.72108843537414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4DF-4497-ABAB-31551980BACF}"/>
                </c:ext>
              </c:extLst>
            </c:dLbl>
            <c:dLbl>
              <c:idx val="2"/>
              <c:layout>
                <c:manualLayout>
                  <c:x val="0"/>
                  <c:y val="-3.2653061224489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4DF-4497-ABAB-31551980BACF}"/>
                </c:ext>
              </c:extLst>
            </c:dLbl>
            <c:dLbl>
              <c:idx val="3"/>
              <c:layout>
                <c:manualLayout>
                  <c:x val="3.890104844451743E-3"/>
                  <c:y val="-4.62585034013606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4DF-4497-ABAB-31551980BACF}"/>
                </c:ext>
              </c:extLst>
            </c:dLbl>
            <c:dLbl>
              <c:idx val="4"/>
              <c:layout>
                <c:manualLayout>
                  <c:x val="5.8351572666775608E-3"/>
                  <c:y val="-3.80952380952380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4DF-4497-ABAB-31551980BACF}"/>
                </c:ext>
              </c:extLst>
            </c:dLbl>
            <c:dLbl>
              <c:idx val="5"/>
              <c:layout>
                <c:manualLayout>
                  <c:x val="3.8901048444517075E-3"/>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4DF-4497-ABAB-31551980BACF}"/>
                </c:ext>
              </c:extLst>
            </c:dLbl>
            <c:dLbl>
              <c:idx val="6"/>
              <c:layout>
                <c:manualLayout>
                  <c:x val="3.8901048444517075E-3"/>
                  <c:y val="-4.0816326530612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4DF-4497-ABAB-31551980BACF}"/>
                </c:ext>
              </c:extLst>
            </c:dLbl>
            <c:dLbl>
              <c:idx val="7"/>
              <c:layout>
                <c:manualLayout>
                  <c:x val="-7.1317764946041533E-17"/>
                  <c:y val="-1.3605442176870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4DF-4497-ABAB-31551980BACF}"/>
                </c:ext>
              </c:extLst>
            </c:dLbl>
            <c:dLbl>
              <c:idx val="8"/>
              <c:layout>
                <c:manualLayout>
                  <c:x val="-7.1317764946041533E-17"/>
                  <c:y val="-2.1768707482993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4DF-4497-ABAB-31551980BACF}"/>
                </c:ext>
              </c:extLst>
            </c:dLbl>
            <c:dLbl>
              <c:idx val="9"/>
              <c:layout>
                <c:manualLayout>
                  <c:x val="1.9450524222258537E-3"/>
                  <c:y val="-1.9047619047619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4DF-4497-ABAB-31551980BACF}"/>
                </c:ext>
              </c:extLst>
            </c:dLbl>
            <c:dLbl>
              <c:idx val="10"/>
              <c:layout>
                <c:manualLayout>
                  <c:x val="0"/>
                  <c:y val="-1.6326530612244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4DF-4497-ABAB-31551980BACF}"/>
                </c:ext>
              </c:extLst>
            </c:dLbl>
            <c:dLbl>
              <c:idx val="11"/>
              <c:layout>
                <c:manualLayout>
                  <c:x val="5.8351572666774185E-3"/>
                  <c:y val="-2.1768707482993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4DF-4497-ABAB-31551980BACF}"/>
                </c:ext>
              </c:extLst>
            </c:dLbl>
            <c:dLbl>
              <c:idx val="12"/>
              <c:layout>
                <c:manualLayout>
                  <c:x val="7.780209688903415E-3"/>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4DF-4497-ABAB-31551980BAC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Лист1!$E$4:$E$17</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Лист1!$G$4:$G$17</c:f>
              <c:numCache>
                <c:formatCode>0.0</c:formatCode>
                <c:ptCount val="14"/>
                <c:pt idx="1">
                  <c:v>4.7</c:v>
                </c:pt>
                <c:pt idx="2">
                  <c:v>6.1</c:v>
                </c:pt>
                <c:pt idx="3">
                  <c:v>7.1</c:v>
                </c:pt>
                <c:pt idx="4">
                  <c:v>6.4</c:v>
                </c:pt>
                <c:pt idx="5" formatCode="General">
                  <c:v>6.9</c:v>
                </c:pt>
                <c:pt idx="6" formatCode="General">
                  <c:v>6.3</c:v>
                </c:pt>
                <c:pt idx="7" formatCode="General">
                  <c:v>6.2</c:v>
                </c:pt>
                <c:pt idx="8" formatCode="General">
                  <c:v>5.7</c:v>
                </c:pt>
                <c:pt idx="9" formatCode="General">
                  <c:v>5.5</c:v>
                </c:pt>
                <c:pt idx="10">
                  <c:v>5.3</c:v>
                </c:pt>
                <c:pt idx="11" formatCode="General">
                  <c:v>5.0999999999999996</c:v>
                </c:pt>
                <c:pt idx="12" formatCode="General">
                  <c:v>5</c:v>
                </c:pt>
                <c:pt idx="13">
                  <c:v>4.8</c:v>
                </c:pt>
              </c:numCache>
            </c:numRef>
          </c:val>
          <c:smooth val="0"/>
          <c:extLst>
            <c:ext xmlns:c16="http://schemas.microsoft.com/office/drawing/2014/chart" uri="{C3380CC4-5D6E-409C-BE32-E72D297353CC}">
              <c16:uniqueId val="{00000017-E4DF-4497-ABAB-31551980BACF}"/>
            </c:ext>
          </c:extLst>
        </c:ser>
        <c:ser>
          <c:idx val="2"/>
          <c:order val="2"/>
          <c:tx>
            <c:strRef>
              <c:f>Лист1!$H$3</c:f>
              <c:strCache>
                <c:ptCount val="1"/>
                <c:pt idx="0">
                  <c:v>Number of auditors (thous.)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6"/>
              <c:layout>
                <c:manualLayout>
                  <c:x val="-5.8351572666775608E-3"/>
                  <c:y val="2.72108843537414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4DF-4497-ABAB-31551980BACF}"/>
                </c:ext>
              </c:extLst>
            </c:dLbl>
            <c:dLbl>
              <c:idx val="7"/>
              <c:layout>
                <c:manualLayout>
                  <c:x val="-3.8901048444517786E-3"/>
                  <c:y val="3.2653061224489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4DF-4497-ABAB-31551980BACF}"/>
                </c:ext>
              </c:extLst>
            </c:dLbl>
            <c:dLbl>
              <c:idx val="8"/>
              <c:layout>
                <c:manualLayout>
                  <c:x val="-7.1317764946041533E-17"/>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E4DF-4497-ABAB-31551980BACF}"/>
                </c:ext>
              </c:extLst>
            </c:dLbl>
            <c:dLbl>
              <c:idx val="9"/>
              <c:layout>
                <c:manualLayout>
                  <c:x val="1.9450524222258537E-3"/>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E4DF-4497-ABAB-31551980BACF}"/>
                </c:ext>
              </c:extLst>
            </c:dLbl>
            <c:dLbl>
              <c:idx val="10"/>
              <c:layout>
                <c:manualLayout>
                  <c:x val="0"/>
                  <c:y val="2.72108843537414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E4DF-4497-ABAB-31551980BACF}"/>
                </c:ext>
              </c:extLst>
            </c:dLbl>
            <c:dLbl>
              <c:idx val="11"/>
              <c:layout>
                <c:manualLayout>
                  <c:x val="0"/>
                  <c:y val="2.72108843537414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E4DF-4497-ABAB-31551980BACF}"/>
                </c:ext>
              </c:extLst>
            </c:dLbl>
            <c:dLbl>
              <c:idx val="12"/>
              <c:layout>
                <c:manualLayout>
                  <c:x val="0"/>
                  <c:y val="2.1768707482993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E4DF-4497-ABAB-31551980BAC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Лист1!$E$4:$E$17</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Лист1!$H$4:$H$17</c:f>
              <c:numCache>
                <c:formatCode>General</c:formatCode>
                <c:ptCount val="14"/>
                <c:pt idx="5">
                  <c:v>38.799999999999997</c:v>
                </c:pt>
                <c:pt idx="6">
                  <c:v>26.3</c:v>
                </c:pt>
                <c:pt idx="7">
                  <c:v>26.8</c:v>
                </c:pt>
                <c:pt idx="8">
                  <c:v>24.1</c:v>
                </c:pt>
                <c:pt idx="9">
                  <c:v>23</c:v>
                </c:pt>
                <c:pt idx="10">
                  <c:v>22.2</c:v>
                </c:pt>
                <c:pt idx="11">
                  <c:v>21.5</c:v>
                </c:pt>
                <c:pt idx="12">
                  <c:v>19.600000000000001</c:v>
                </c:pt>
                <c:pt idx="13">
                  <c:v>19.600000000000001</c:v>
                </c:pt>
              </c:numCache>
            </c:numRef>
          </c:val>
          <c:smooth val="0"/>
          <c:extLst>
            <c:ext xmlns:c16="http://schemas.microsoft.com/office/drawing/2014/chart" uri="{C3380CC4-5D6E-409C-BE32-E72D297353CC}">
              <c16:uniqueId val="{0000001F-E4DF-4497-ABAB-31551980BACF}"/>
            </c:ext>
          </c:extLst>
        </c:ser>
        <c:ser>
          <c:idx val="3"/>
          <c:order val="3"/>
          <c:tx>
            <c:strRef>
              <c:f>Лист1!$I$3</c:f>
              <c:strCache>
                <c:ptCount val="1"/>
                <c:pt idx="0">
                  <c:v>Number of clients (thous.)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4"/>
              <c:layout>
                <c:manualLayout>
                  <c:x val="0"/>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E4DF-4497-ABAB-31551980BACF}"/>
                </c:ext>
              </c:extLst>
            </c:dLbl>
            <c:dLbl>
              <c:idx val="8"/>
              <c:layout>
                <c:manualLayout>
                  <c:x val="1.9450524222257111E-3"/>
                  <c:y val="-1.9047619047619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E4DF-4497-ABAB-31551980BACF}"/>
                </c:ext>
              </c:extLst>
            </c:dLbl>
            <c:dLbl>
              <c:idx val="9"/>
              <c:layout>
                <c:manualLayout>
                  <c:x val="0"/>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E4DF-4497-ABAB-31551980BACF}"/>
                </c:ext>
              </c:extLst>
            </c:dLbl>
            <c:dLbl>
              <c:idx val="10"/>
              <c:layout>
                <c:manualLayout>
                  <c:x val="0"/>
                  <c:y val="2.4489795918367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E4DF-4497-ABAB-31551980BACF}"/>
                </c:ext>
              </c:extLst>
            </c:dLbl>
            <c:dLbl>
              <c:idx val="11"/>
              <c:layout>
                <c:manualLayout>
                  <c:x val="0"/>
                  <c:y val="2.44897959183672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E4DF-4497-ABAB-31551980BACF}"/>
                </c:ext>
              </c:extLst>
            </c:dLbl>
            <c:dLbl>
              <c:idx val="12"/>
              <c:layout>
                <c:manualLayout>
                  <c:x val="3.8901048444517075E-3"/>
                  <c:y val="2.1768707482993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E4DF-4497-ABAB-31551980BACF}"/>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Лист1!$E$4:$E$17</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Лист1!$I$4:$I$17</c:f>
              <c:numCache>
                <c:formatCode>General</c:formatCode>
                <c:ptCount val="14"/>
                <c:pt idx="1">
                  <c:v>60.6</c:v>
                </c:pt>
                <c:pt idx="2">
                  <c:v>80.3</c:v>
                </c:pt>
                <c:pt idx="3">
                  <c:v>84.9</c:v>
                </c:pt>
                <c:pt idx="4">
                  <c:v>93</c:v>
                </c:pt>
                <c:pt idx="5">
                  <c:v>92.7</c:v>
                </c:pt>
                <c:pt idx="6">
                  <c:v>60.6</c:v>
                </c:pt>
                <c:pt idx="7">
                  <c:v>75.599999999999994</c:v>
                </c:pt>
                <c:pt idx="8">
                  <c:v>70</c:v>
                </c:pt>
                <c:pt idx="9">
                  <c:v>68.400000000000006</c:v>
                </c:pt>
                <c:pt idx="10">
                  <c:v>67.900000000000006</c:v>
                </c:pt>
                <c:pt idx="11">
                  <c:v>71.8</c:v>
                </c:pt>
                <c:pt idx="12">
                  <c:v>74.5</c:v>
                </c:pt>
                <c:pt idx="13">
                  <c:v>78.099999999999994</c:v>
                </c:pt>
              </c:numCache>
            </c:numRef>
          </c:val>
          <c:smooth val="0"/>
          <c:extLst>
            <c:ext xmlns:c16="http://schemas.microsoft.com/office/drawing/2014/chart" uri="{C3380CC4-5D6E-409C-BE32-E72D297353CC}">
              <c16:uniqueId val="{00000026-E4DF-4497-ABAB-31551980BACF}"/>
            </c:ext>
          </c:extLst>
        </c:ser>
        <c:ser>
          <c:idx val="4"/>
          <c:order val="4"/>
          <c:tx>
            <c:strRef>
              <c:f>Лист1!$J$3</c:f>
              <c:strCache>
                <c:ptCount val="1"/>
                <c:pt idx="0">
                  <c:v>Level of modified audit reports issuance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Лист1!$E$4:$E$17</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Лист1!$J$4:$J$17</c:f>
              <c:numCache>
                <c:formatCode>General</c:formatCode>
                <c:ptCount val="14"/>
                <c:pt idx="1">
                  <c:v>48.9</c:v>
                </c:pt>
                <c:pt idx="2">
                  <c:v>43.1</c:v>
                </c:pt>
                <c:pt idx="3">
                  <c:v>44.9</c:v>
                </c:pt>
                <c:pt idx="4">
                  <c:v>45.1</c:v>
                </c:pt>
                <c:pt idx="5">
                  <c:v>44.2</c:v>
                </c:pt>
                <c:pt idx="6">
                  <c:v>41.4</c:v>
                </c:pt>
                <c:pt idx="7">
                  <c:v>33.799999999999997</c:v>
                </c:pt>
                <c:pt idx="8">
                  <c:v>29</c:v>
                </c:pt>
                <c:pt idx="9">
                  <c:v>25.9</c:v>
                </c:pt>
                <c:pt idx="10" formatCode="0.0">
                  <c:v>23.5</c:v>
                </c:pt>
                <c:pt idx="11">
                  <c:v>22.7</c:v>
                </c:pt>
                <c:pt idx="12">
                  <c:v>23.3</c:v>
                </c:pt>
                <c:pt idx="13">
                  <c:v>21.1</c:v>
                </c:pt>
              </c:numCache>
            </c:numRef>
          </c:val>
          <c:smooth val="0"/>
          <c:extLst>
            <c:ext xmlns:c16="http://schemas.microsoft.com/office/drawing/2014/chart" uri="{C3380CC4-5D6E-409C-BE32-E72D297353CC}">
              <c16:uniqueId val="{00000027-E4DF-4497-ABAB-31551980BACF}"/>
            </c:ext>
          </c:extLst>
        </c:ser>
        <c:dLbls>
          <c:showLegendKey val="0"/>
          <c:showVal val="0"/>
          <c:showCatName val="0"/>
          <c:showSerName val="0"/>
          <c:showPercent val="0"/>
          <c:showBubbleSize val="0"/>
        </c:dLbls>
        <c:marker val="1"/>
        <c:smooth val="0"/>
        <c:axId val="285041624"/>
        <c:axId val="285040448"/>
      </c:lineChart>
      <c:dateAx>
        <c:axId val="285041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285040448"/>
        <c:crosses val="autoZero"/>
        <c:auto val="0"/>
        <c:lblOffset val="100"/>
        <c:baseTimeUnit val="days"/>
      </c:dateAx>
      <c:valAx>
        <c:axId val="2850404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ru-RU"/>
          </a:p>
        </c:txPr>
        <c:crossAx val="285041624"/>
        <c:crosses val="autoZero"/>
        <c:crossBetween val="between"/>
      </c:valAx>
      <c:spPr>
        <a:noFill/>
        <a:ln>
          <a:noFill/>
        </a:ln>
        <a:effectLst/>
      </c:spPr>
    </c:plotArea>
    <c:legend>
      <c:legendPos val="b"/>
      <c:layout>
        <c:manualLayout>
          <c:xMode val="edge"/>
          <c:yMode val="edge"/>
          <c:x val="6.2913644355773457E-2"/>
          <c:y val="0.83821305990597328"/>
          <c:w val="0.89999999075616344"/>
          <c:h val="0.1434719217790083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1582" cy="493633"/>
          </a:xfrm>
          <a:prstGeom prst="rect">
            <a:avLst/>
          </a:prstGeom>
        </p:spPr>
        <p:txBody>
          <a:bodyPr vert="horz" lIns="90946" tIns="45473" rIns="90946" bIns="45473" rtlCol="0"/>
          <a:lstStyle>
            <a:lvl1pPr algn="l">
              <a:defRPr sz="1200"/>
            </a:lvl1pPr>
          </a:lstStyle>
          <a:p>
            <a:endParaRPr lang="ru-RU"/>
          </a:p>
        </p:txBody>
      </p:sp>
      <p:sp>
        <p:nvSpPr>
          <p:cNvPr id="3" name="Дата 2"/>
          <p:cNvSpPr>
            <a:spLocks noGrp="1"/>
          </p:cNvSpPr>
          <p:nvPr>
            <p:ph type="dt" idx="1"/>
          </p:nvPr>
        </p:nvSpPr>
        <p:spPr>
          <a:xfrm>
            <a:off x="3818971" y="0"/>
            <a:ext cx="2921582" cy="493633"/>
          </a:xfrm>
          <a:prstGeom prst="rect">
            <a:avLst/>
          </a:prstGeom>
        </p:spPr>
        <p:txBody>
          <a:bodyPr vert="horz" lIns="90946" tIns="45473" rIns="90946" bIns="45473" rtlCol="0"/>
          <a:lstStyle>
            <a:lvl1pPr algn="r">
              <a:defRPr sz="1200"/>
            </a:lvl1pPr>
          </a:lstStyle>
          <a:p>
            <a:fld id="{66D1F138-6F54-4D9B-91F0-AEE45BB35FB0}" type="datetimeFigureOut">
              <a:rPr lang="ru-RU" smtClean="0"/>
              <a:t>11.03.2021</a:t>
            </a:fld>
            <a:endParaRPr lang="ru-RU"/>
          </a:p>
        </p:txBody>
      </p:sp>
      <p:sp>
        <p:nvSpPr>
          <p:cNvPr id="4" name="Образ слайда 3"/>
          <p:cNvSpPr>
            <a:spLocks noGrp="1" noRot="1" noChangeAspect="1"/>
          </p:cNvSpPr>
          <p:nvPr>
            <p:ph type="sldImg" idx="2"/>
          </p:nvPr>
        </p:nvSpPr>
        <p:spPr>
          <a:xfrm>
            <a:off x="903288" y="741363"/>
            <a:ext cx="4935537" cy="3700462"/>
          </a:xfrm>
          <a:prstGeom prst="rect">
            <a:avLst/>
          </a:prstGeom>
          <a:noFill/>
          <a:ln w="12700">
            <a:solidFill>
              <a:prstClr val="black"/>
            </a:solidFill>
          </a:ln>
        </p:spPr>
        <p:txBody>
          <a:bodyPr vert="horz" lIns="90946" tIns="45473" rIns="90946" bIns="45473" rtlCol="0" anchor="ctr"/>
          <a:lstStyle/>
          <a:p>
            <a:endParaRPr lang="ru-RU"/>
          </a:p>
        </p:txBody>
      </p:sp>
      <p:sp>
        <p:nvSpPr>
          <p:cNvPr id="5" name="Заметки 4"/>
          <p:cNvSpPr>
            <a:spLocks noGrp="1"/>
          </p:cNvSpPr>
          <p:nvPr>
            <p:ph type="body" sz="quarter" idx="3"/>
          </p:nvPr>
        </p:nvSpPr>
        <p:spPr>
          <a:xfrm>
            <a:off x="674212" y="4689516"/>
            <a:ext cx="5393690" cy="4442698"/>
          </a:xfrm>
          <a:prstGeom prst="rect">
            <a:avLst/>
          </a:prstGeom>
        </p:spPr>
        <p:txBody>
          <a:bodyPr vert="horz" lIns="90946" tIns="45473" rIns="90946" bIns="4547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7317"/>
            <a:ext cx="2921582" cy="493633"/>
          </a:xfrm>
          <a:prstGeom prst="rect">
            <a:avLst/>
          </a:prstGeom>
        </p:spPr>
        <p:txBody>
          <a:bodyPr vert="horz" lIns="90946" tIns="45473" rIns="90946" bIns="45473" rtlCol="0" anchor="b"/>
          <a:lstStyle>
            <a:lvl1pPr algn="l">
              <a:defRPr sz="1200"/>
            </a:lvl1pPr>
          </a:lstStyle>
          <a:p>
            <a:endParaRPr lang="ru-RU"/>
          </a:p>
        </p:txBody>
      </p:sp>
      <p:sp>
        <p:nvSpPr>
          <p:cNvPr id="7" name="Номер слайда 6"/>
          <p:cNvSpPr>
            <a:spLocks noGrp="1"/>
          </p:cNvSpPr>
          <p:nvPr>
            <p:ph type="sldNum" sz="quarter" idx="5"/>
          </p:nvPr>
        </p:nvSpPr>
        <p:spPr>
          <a:xfrm>
            <a:off x="3818971" y="9377317"/>
            <a:ext cx="2921582" cy="493633"/>
          </a:xfrm>
          <a:prstGeom prst="rect">
            <a:avLst/>
          </a:prstGeom>
        </p:spPr>
        <p:txBody>
          <a:bodyPr vert="horz" lIns="90946" tIns="45473" rIns="90946" bIns="45473" rtlCol="0" anchor="b"/>
          <a:lstStyle>
            <a:lvl1pPr algn="r">
              <a:defRPr sz="1200"/>
            </a:lvl1pPr>
          </a:lstStyle>
          <a:p>
            <a:fld id="{1AA40A9E-1E74-4281-92B3-37DAB1FC312D}" type="slidenum">
              <a:rPr lang="ru-RU" smtClean="0"/>
              <a:t>‹#›</a:t>
            </a:fld>
            <a:endParaRPr lang="ru-RU"/>
          </a:p>
        </p:txBody>
      </p:sp>
    </p:spTree>
    <p:extLst>
      <p:ext uri="{BB962C8B-B14F-4D97-AF65-F5344CB8AC3E}">
        <p14:creationId xmlns:p14="http://schemas.microsoft.com/office/powerpoint/2010/main" val="329056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CDF94614-E525-4C70-B79A-00E7EDFDC4C8}" type="datetimeFigureOut">
              <a:rPr lang="ru-RU" smtClean="0"/>
              <a:t>11.03.2021</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7C5DF329-AF40-42DF-A8C6-03041D8D480F}"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DF94614-E525-4C70-B79A-00E7EDFDC4C8}" type="datetimeFigureOut">
              <a:rPr lang="ru-RU" smtClean="0"/>
              <a:t>11.03.2021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DF94614-E525-4C70-B79A-00E7EDFDC4C8}" type="datetimeFigureOut">
              <a:rPr lang="ru-RU" smtClean="0"/>
              <a:t>11.03.2021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DF94614-E525-4C70-B79A-00E7EDFDC4C8}" type="datetimeFigureOut">
              <a:rPr lang="ru-RU" smtClean="0"/>
              <a:t>11.03.2021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CDF94614-E525-4C70-B79A-00E7EDFDC4C8}" type="datetimeFigureOut">
              <a:rPr lang="ru-RU" smtClean="0"/>
              <a:t>11.03.2021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CDF94614-E525-4C70-B79A-00E7EDFDC4C8}" type="datetimeFigureOut">
              <a:rPr lang="ru-RU" smtClean="0"/>
              <a:t>11.03.2021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CDF94614-E525-4C70-B79A-00E7EDFDC4C8}" type="datetimeFigureOut">
              <a:rPr lang="ru-RU" smtClean="0"/>
              <a:t>11.03.2021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CDF94614-E525-4C70-B79A-00E7EDFDC4C8}" type="datetimeFigureOut">
              <a:rPr lang="ru-RU" smtClean="0"/>
              <a:t>11.03.2021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CDF94614-E525-4C70-B79A-00E7EDFDC4C8}" type="datetimeFigureOut">
              <a:rPr lang="ru-RU" smtClean="0"/>
              <a:t>11.03.2021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5DF329-AF40-42DF-A8C6-03041D8D480F}"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CDF94614-E525-4C70-B79A-00E7EDFDC4C8}" type="datetimeFigureOut">
              <a:rPr lang="ru-RU" smtClean="0"/>
              <a:t>11.03.2021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CDF94614-E525-4C70-B79A-00E7EDFDC4C8}" type="datetimeFigureOut">
              <a:rPr lang="ru-RU" smtClean="0"/>
              <a:t>11.03.2021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DF329-AF40-42DF-A8C6-03041D8D480F}"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F94614-E525-4C70-B79A-00E7EDFDC4C8}" type="datetimeFigureOut">
              <a:rPr lang="ru-RU" smtClean="0"/>
              <a:t>11.03.2021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5DF329-AF40-42DF-A8C6-03041D8D480F}"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1988840"/>
            <a:ext cx="7406640" cy="1440160"/>
          </a:xfrm>
        </p:spPr>
        <p:txBody>
          <a:bodyPr>
            <a:noAutofit/>
          </a:bodyPr>
          <a:lstStyle/>
          <a:p>
            <a:pPr algn="ctr"/>
            <a:r>
              <a:rPr lang="ru-RU" sz="2400" dirty="0"/>
              <a:t>Обзорные проверки финансовой информации как альтернатива аудиторским проверкам</a:t>
            </a:r>
          </a:p>
        </p:txBody>
      </p:sp>
      <p:sp>
        <p:nvSpPr>
          <p:cNvPr id="3" name="Подзаголовок 2"/>
          <p:cNvSpPr>
            <a:spLocks noGrp="1"/>
          </p:cNvSpPr>
          <p:nvPr>
            <p:ph type="subTitle" idx="1"/>
          </p:nvPr>
        </p:nvSpPr>
        <p:spPr>
          <a:xfrm>
            <a:off x="1331640" y="3789040"/>
            <a:ext cx="6400800" cy="2736304"/>
          </a:xfrm>
        </p:spPr>
        <p:txBody>
          <a:bodyPr>
            <a:noAutofit/>
          </a:bodyPr>
          <a:lstStyle/>
          <a:p>
            <a:pPr algn="ctr"/>
            <a:r>
              <a:rPr lang="ru-RU" sz="1600" b="1" i="1" dirty="0" err="1">
                <a:solidFill>
                  <a:schemeClr val="tx1">
                    <a:lumMod val="75000"/>
                    <a:lumOff val="25000"/>
                  </a:schemeClr>
                </a:solidFill>
              </a:rPr>
              <a:t>Гузов</a:t>
            </a:r>
            <a:r>
              <a:rPr lang="ru-RU" sz="1600" b="1" i="1" dirty="0">
                <a:solidFill>
                  <a:schemeClr val="tx1">
                    <a:lumMod val="75000"/>
                    <a:lumOff val="25000"/>
                  </a:schemeClr>
                </a:solidFill>
              </a:rPr>
              <a:t> Юрий Николаевич</a:t>
            </a:r>
          </a:p>
          <a:p>
            <a:pPr algn="ctr"/>
            <a:r>
              <a:rPr lang="ru-RU" sz="1600" i="1" dirty="0">
                <a:solidFill>
                  <a:schemeClr val="tx1">
                    <a:lumMod val="75000"/>
                    <a:lumOff val="25000"/>
                  </a:schemeClr>
                </a:solidFill>
              </a:rPr>
              <a:t>Первый </a:t>
            </a:r>
            <a:r>
              <a:rPr lang="ru-RU" sz="1600" i="1" dirty="0" err="1">
                <a:solidFill>
                  <a:schemeClr val="tx1">
                    <a:lumMod val="75000"/>
                    <a:lumOff val="25000"/>
                  </a:schemeClr>
                </a:solidFill>
              </a:rPr>
              <a:t>зам.декана</a:t>
            </a:r>
            <a:r>
              <a:rPr lang="ru-RU" sz="1600" i="1" dirty="0">
                <a:solidFill>
                  <a:schemeClr val="tx1">
                    <a:lumMod val="75000"/>
                    <a:lumOff val="25000"/>
                  </a:schemeClr>
                </a:solidFill>
              </a:rPr>
              <a:t> экономического факультета  Санкт-Петербургского государственного университета, </a:t>
            </a:r>
          </a:p>
          <a:p>
            <a:pPr algn="ctr"/>
            <a:r>
              <a:rPr lang="ru-RU" sz="1600" i="1" dirty="0">
                <a:solidFill>
                  <a:schemeClr val="tx1">
                    <a:lumMod val="75000"/>
                    <a:lumOff val="25000"/>
                  </a:schemeClr>
                </a:solidFill>
              </a:rPr>
              <a:t>член Комитета по стандартизации и методологии аудиторской деятельности СРО ААС, член Комитета СРО ААС по профессиональному образованию</a:t>
            </a:r>
          </a:p>
          <a:p>
            <a:pPr algn="ctr"/>
            <a:r>
              <a:rPr lang="ru-RU" sz="1600" b="1" i="1" dirty="0">
                <a:solidFill>
                  <a:schemeClr val="tx1">
                    <a:lumMod val="75000"/>
                    <a:lumOff val="25000"/>
                  </a:schemeClr>
                </a:solidFill>
              </a:rPr>
              <a:t>Санкт-Петербург</a:t>
            </a:r>
          </a:p>
          <a:p>
            <a:pPr algn="ctr"/>
            <a:r>
              <a:rPr lang="ru-RU" sz="1600" b="1" i="1" dirty="0">
                <a:solidFill>
                  <a:schemeClr val="tx1">
                    <a:lumMod val="75000"/>
                    <a:lumOff val="25000"/>
                  </a:schemeClr>
                </a:solidFill>
              </a:rPr>
              <a:t>2021</a:t>
            </a:r>
            <a:endParaRPr lang="ru-RU" sz="1600" b="1" dirty="0">
              <a:solidFill>
                <a:schemeClr val="tx1">
                  <a:lumMod val="75000"/>
                  <a:lumOff val="25000"/>
                </a:schemeClr>
              </a:solidFill>
            </a:endParaRPr>
          </a:p>
        </p:txBody>
      </p:sp>
      <p:pic>
        <p:nvPicPr>
          <p:cNvPr id="4098" name="Picture 2" descr="http://pr.spbu.ru/images/simvolika/head/bloc_eng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3603" y="188640"/>
            <a:ext cx="4032448" cy="1213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99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822DDC-53F1-47DF-AF22-04555C622CBC}"/>
              </a:ext>
            </a:extLst>
          </p:cNvPr>
          <p:cNvSpPr>
            <a:spLocks noGrp="1"/>
          </p:cNvSpPr>
          <p:nvPr>
            <p:ph type="title"/>
          </p:nvPr>
        </p:nvSpPr>
        <p:spPr/>
        <p:txBody>
          <a:bodyPr>
            <a:normAutofit fontScale="90000"/>
          </a:bodyPr>
          <a:lstStyle/>
          <a:p>
            <a:r>
              <a:rPr lang="ru-RU" dirty="0"/>
              <a:t>Использование понятия обзорной проверки</a:t>
            </a:r>
          </a:p>
        </p:txBody>
      </p:sp>
      <p:sp>
        <p:nvSpPr>
          <p:cNvPr id="3" name="Объект 2">
            <a:extLst>
              <a:ext uri="{FF2B5EF4-FFF2-40B4-BE49-F238E27FC236}">
                <a16:creationId xmlns:a16="http://schemas.microsoft.com/office/drawing/2014/main" id="{EC4E26AC-A8AC-4723-B6CE-B8692B43CC32}"/>
              </a:ext>
            </a:extLst>
          </p:cNvPr>
          <p:cNvSpPr>
            <a:spLocks noGrp="1"/>
          </p:cNvSpPr>
          <p:nvPr>
            <p:ph idx="1"/>
          </p:nvPr>
        </p:nvSpPr>
        <p:spPr/>
        <p:txBody>
          <a:bodyPr>
            <a:normAutofit fontScale="47500" lnSpcReduction="20000"/>
          </a:bodyPr>
          <a:lstStyle/>
          <a:p>
            <a:pPr algn="just"/>
            <a:r>
              <a:rPr lang="ru-RU" sz="3400" b="1" dirty="0"/>
              <a:t>Основным преимуществом данного вида услуги является следующее:</a:t>
            </a:r>
          </a:p>
          <a:p>
            <a:pPr lvl="1" algn="just"/>
            <a:r>
              <a:rPr lang="ru-RU" sz="3400" b="1" dirty="0"/>
              <a:t>Проводится в короткие сроки;</a:t>
            </a:r>
          </a:p>
          <a:p>
            <a:pPr lvl="1" algn="just"/>
            <a:r>
              <a:rPr lang="ru-RU" sz="3400" b="1" dirty="0"/>
              <a:t>Ценовая политика по оказанию данного вида услуг достаточно невысока;</a:t>
            </a:r>
          </a:p>
          <a:p>
            <a:pPr lvl="1" algn="just"/>
            <a:r>
              <a:rPr lang="ru-RU" sz="3400" b="1" dirty="0"/>
              <a:t>Заключение в негативной форме, то есть в виде доказательства отсутствия нарушений.</a:t>
            </a:r>
          </a:p>
          <a:p>
            <a:pPr algn="just"/>
            <a:r>
              <a:rPr lang="ru-RU" sz="3400" dirty="0"/>
              <a:t>Перед проведением обзорной проверки составляется план ее проведения, в который включаются разделы: организационная структура компании; какая система бухгалтерского учета применяется в ней; каков характер проводимых хозяйственных, операций – активов и обязательств/доходов и расходов в компании. Для этого специалисту, который проводит данную проверку необходимо иметь четкое представление обо всех выше перечисленных вопросах, имеющих прямое отношение к составлению бухгалтерской отчетности, включая технологические процессы.</a:t>
            </a:r>
          </a:p>
          <a:p>
            <a:pPr algn="just"/>
            <a:r>
              <a:rPr lang="ru-RU" sz="3400" dirty="0"/>
              <a:t>За таким видом услуги обращаются как правило компании, которые хотели бы точно узнать, как ведется у них оперативный учет. Результаты таких проверок часто запрашивают потенциальны инвесторы, чтобы оценить всевозможные риски. Обзорные проверки очень часто проводят с целью предоставления их результата банкам-кредиторам для получения заемных средств, которых очень часто не хватает компаниям для своей жизнедеятельности.</a:t>
            </a:r>
          </a:p>
          <a:p>
            <a:pPr algn="just"/>
            <a:r>
              <a:rPr lang="ru-RU" sz="3400" dirty="0"/>
              <a:t>Все резиденты офшоров проходят обязательную обзорную проверку. </a:t>
            </a:r>
          </a:p>
          <a:p>
            <a:endParaRPr lang="ru-RU" dirty="0"/>
          </a:p>
        </p:txBody>
      </p:sp>
    </p:spTree>
    <p:extLst>
      <p:ext uri="{BB962C8B-B14F-4D97-AF65-F5344CB8AC3E}">
        <p14:creationId xmlns:p14="http://schemas.microsoft.com/office/powerpoint/2010/main" val="3957073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A17437-9A75-4393-82B0-133F1314C3E3}"/>
              </a:ext>
            </a:extLst>
          </p:cNvPr>
          <p:cNvSpPr>
            <a:spLocks noGrp="1"/>
          </p:cNvSpPr>
          <p:nvPr>
            <p:ph type="title"/>
          </p:nvPr>
        </p:nvSpPr>
        <p:spPr/>
        <p:txBody>
          <a:bodyPr>
            <a:normAutofit fontScale="90000"/>
          </a:bodyPr>
          <a:lstStyle/>
          <a:p>
            <a:r>
              <a:rPr lang="ru-RU" dirty="0"/>
              <a:t>Сравнение аудита и обзорной проверки</a:t>
            </a:r>
          </a:p>
        </p:txBody>
      </p:sp>
      <p:graphicFrame>
        <p:nvGraphicFramePr>
          <p:cNvPr id="4" name="Таблица 4">
            <a:extLst>
              <a:ext uri="{FF2B5EF4-FFF2-40B4-BE49-F238E27FC236}">
                <a16:creationId xmlns:a16="http://schemas.microsoft.com/office/drawing/2014/main" id="{4B178BC1-CB77-4A02-B51B-E0490D3E9149}"/>
              </a:ext>
            </a:extLst>
          </p:cNvPr>
          <p:cNvGraphicFramePr>
            <a:graphicFrameLocks noGrp="1"/>
          </p:cNvGraphicFramePr>
          <p:nvPr>
            <p:ph idx="1"/>
            <p:extLst>
              <p:ext uri="{D42A27DB-BD31-4B8C-83A1-F6EECF244321}">
                <p14:modId xmlns:p14="http://schemas.microsoft.com/office/powerpoint/2010/main" val="197210655"/>
              </p:ext>
            </p:extLst>
          </p:nvPr>
        </p:nvGraphicFramePr>
        <p:xfrm>
          <a:off x="1322392" y="1484784"/>
          <a:ext cx="7611295" cy="5212080"/>
        </p:xfrm>
        <a:graphic>
          <a:graphicData uri="http://schemas.openxmlformats.org/drawingml/2006/table">
            <a:tbl>
              <a:tblPr firstRow="1" bandRow="1">
                <a:tableStyleId>{5C22544A-7EE6-4342-B048-85BDC9FD1C3A}</a:tableStyleId>
              </a:tblPr>
              <a:tblGrid>
                <a:gridCol w="2470734">
                  <a:extLst>
                    <a:ext uri="{9D8B030D-6E8A-4147-A177-3AD203B41FA5}">
                      <a16:colId xmlns:a16="http://schemas.microsoft.com/office/drawing/2014/main" val="3357230178"/>
                    </a:ext>
                  </a:extLst>
                </a:gridCol>
                <a:gridCol w="2575902">
                  <a:extLst>
                    <a:ext uri="{9D8B030D-6E8A-4147-A177-3AD203B41FA5}">
                      <a16:colId xmlns:a16="http://schemas.microsoft.com/office/drawing/2014/main" val="1331545386"/>
                    </a:ext>
                  </a:extLst>
                </a:gridCol>
                <a:gridCol w="2564659">
                  <a:extLst>
                    <a:ext uri="{9D8B030D-6E8A-4147-A177-3AD203B41FA5}">
                      <a16:colId xmlns:a16="http://schemas.microsoft.com/office/drawing/2014/main" val="944720044"/>
                    </a:ext>
                  </a:extLst>
                </a:gridCol>
              </a:tblGrid>
              <a:tr h="353724">
                <a:tc>
                  <a:txBody>
                    <a:bodyPr/>
                    <a:lstStyle/>
                    <a:p>
                      <a:endParaRPr lang="ru-RU" dirty="0"/>
                    </a:p>
                  </a:txBody>
                  <a:tcPr/>
                </a:tc>
                <a:tc>
                  <a:txBody>
                    <a:bodyPr/>
                    <a:lstStyle/>
                    <a:p>
                      <a:r>
                        <a:rPr lang="ru-RU" dirty="0"/>
                        <a:t>Аудит</a:t>
                      </a:r>
                    </a:p>
                  </a:txBody>
                  <a:tcPr/>
                </a:tc>
                <a:tc>
                  <a:txBody>
                    <a:bodyPr/>
                    <a:lstStyle/>
                    <a:p>
                      <a:r>
                        <a:rPr lang="ru-RU" dirty="0"/>
                        <a:t>Обзорная проверка</a:t>
                      </a:r>
                    </a:p>
                  </a:txBody>
                  <a:tcPr/>
                </a:tc>
                <a:extLst>
                  <a:ext uri="{0D108BD9-81ED-4DB2-BD59-A6C34878D82A}">
                    <a16:rowId xmlns:a16="http://schemas.microsoft.com/office/drawing/2014/main" val="517888128"/>
                  </a:ext>
                </a:extLst>
              </a:tr>
              <a:tr h="619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Субъекты</a:t>
                      </a:r>
                    </a:p>
                    <a:p>
                      <a:endParaRPr lang="ru-RU" dirty="0"/>
                    </a:p>
                  </a:txBody>
                  <a:tcPr/>
                </a:tc>
                <a:tc>
                  <a:txBody>
                    <a:bodyPr/>
                    <a:lstStyle/>
                    <a:p>
                      <a:r>
                        <a:rPr lang="ru-RU" dirty="0"/>
                        <a:t>Аудитор</a:t>
                      </a:r>
                    </a:p>
                  </a:txBody>
                  <a:tcPr/>
                </a:tc>
                <a:tc>
                  <a:txBody>
                    <a:bodyPr/>
                    <a:lstStyle/>
                    <a:p>
                      <a:r>
                        <a:rPr lang="ru-RU" dirty="0"/>
                        <a:t>Практикующий специалист, аудитор</a:t>
                      </a:r>
                    </a:p>
                  </a:txBody>
                  <a:tcPr/>
                </a:tc>
                <a:extLst>
                  <a:ext uri="{0D108BD9-81ED-4DB2-BD59-A6C34878D82A}">
                    <a16:rowId xmlns:a16="http://schemas.microsoft.com/office/drawing/2014/main" val="731899653"/>
                  </a:ext>
                </a:extLst>
              </a:tr>
              <a:tr h="884309">
                <a:tc>
                  <a:txBody>
                    <a:bodyPr/>
                    <a:lstStyle/>
                    <a:p>
                      <a:r>
                        <a:rPr lang="ru-RU" dirty="0"/>
                        <a:t>Отчетность</a:t>
                      </a:r>
                    </a:p>
                  </a:txBody>
                  <a:tcPr/>
                </a:tc>
                <a:tc>
                  <a:txBody>
                    <a:bodyPr/>
                    <a:lstStyle/>
                    <a:p>
                      <a:r>
                        <a:rPr lang="ru-RU" dirty="0"/>
                        <a:t>Крупные компании, материнские компании, компонент</a:t>
                      </a:r>
                    </a:p>
                  </a:txBody>
                  <a:tcPr/>
                </a:tc>
                <a:tc>
                  <a:txBody>
                    <a:bodyPr/>
                    <a:lstStyle/>
                    <a:p>
                      <a:r>
                        <a:rPr lang="ru-RU" dirty="0"/>
                        <a:t>Компонент, средние и малые организации, резиденты оффшоров</a:t>
                      </a:r>
                    </a:p>
                  </a:txBody>
                  <a:tcPr/>
                </a:tc>
                <a:extLst>
                  <a:ext uri="{0D108BD9-81ED-4DB2-BD59-A6C34878D82A}">
                    <a16:rowId xmlns:a16="http://schemas.microsoft.com/office/drawing/2014/main" val="1856179301"/>
                  </a:ext>
                </a:extLst>
              </a:tr>
              <a:tr h="884309">
                <a:tc>
                  <a:txBody>
                    <a:bodyPr/>
                    <a:lstStyle/>
                    <a:p>
                      <a:r>
                        <a:rPr lang="ru-RU" dirty="0"/>
                        <a:t>Виды тестирования</a:t>
                      </a:r>
                    </a:p>
                  </a:txBody>
                  <a:tcPr/>
                </a:tc>
                <a:tc>
                  <a:txBody>
                    <a:bodyPr/>
                    <a:lstStyle/>
                    <a:p>
                      <a:r>
                        <a:rPr lang="ru-RU" dirty="0"/>
                        <a:t>Контрольное,</a:t>
                      </a:r>
                    </a:p>
                    <a:p>
                      <a:r>
                        <a:rPr lang="ru-RU" dirty="0"/>
                        <a:t>Аналитическое, </a:t>
                      </a:r>
                    </a:p>
                    <a:p>
                      <a:r>
                        <a:rPr lang="ru-RU" dirty="0"/>
                        <a:t>Детальное</a:t>
                      </a:r>
                    </a:p>
                  </a:txBody>
                  <a:tcPr/>
                </a:tc>
                <a:tc>
                  <a:txBody>
                    <a:bodyPr/>
                    <a:lstStyle/>
                    <a:p>
                      <a:r>
                        <a:rPr lang="ru-RU" dirty="0"/>
                        <a:t>Аналитическое, Запросы</a:t>
                      </a:r>
                    </a:p>
                  </a:txBody>
                  <a:tcPr/>
                </a:tc>
                <a:extLst>
                  <a:ext uri="{0D108BD9-81ED-4DB2-BD59-A6C34878D82A}">
                    <a16:rowId xmlns:a16="http://schemas.microsoft.com/office/drawing/2014/main" val="1251985862"/>
                  </a:ext>
                </a:extLst>
              </a:tr>
              <a:tr h="1149601">
                <a:tc>
                  <a:txBody>
                    <a:bodyPr/>
                    <a:lstStyle/>
                    <a:p>
                      <a:r>
                        <a:rPr lang="ru-RU" dirty="0"/>
                        <a:t>Действуют стандарты</a:t>
                      </a:r>
                    </a:p>
                  </a:txBody>
                  <a:tcPr/>
                </a:tc>
                <a:tc>
                  <a:txBody>
                    <a:bodyPr/>
                    <a:lstStyle/>
                    <a:p>
                      <a:r>
                        <a:rPr lang="ru-RU" dirty="0"/>
                        <a:t>МСКК 1, МСА 200-999,Кодекс этики и Правила независимости</a:t>
                      </a:r>
                    </a:p>
                  </a:txBody>
                  <a:tcPr/>
                </a:tc>
                <a:tc>
                  <a:txBody>
                    <a:bodyPr/>
                    <a:lstStyle/>
                    <a:p>
                      <a:r>
                        <a:rPr lang="ru-RU" dirty="0"/>
                        <a:t>МСКК 1, МСОП 2400-2410,Кодекс этики и Правила независимости</a:t>
                      </a:r>
                    </a:p>
                  </a:txBody>
                  <a:tcPr/>
                </a:tc>
                <a:extLst>
                  <a:ext uri="{0D108BD9-81ED-4DB2-BD59-A6C34878D82A}">
                    <a16:rowId xmlns:a16="http://schemas.microsoft.com/office/drawing/2014/main" val="110591828"/>
                  </a:ext>
                </a:extLst>
              </a:tr>
              <a:tr h="1149601">
                <a:tc>
                  <a:txBody>
                    <a:bodyPr/>
                    <a:lstStyle/>
                    <a:p>
                      <a:r>
                        <a:rPr lang="ru-RU" dirty="0"/>
                        <a:t>Уровень уверенности</a:t>
                      </a:r>
                    </a:p>
                  </a:txBody>
                  <a:tcPr/>
                </a:tc>
                <a:tc>
                  <a:txBody>
                    <a:bodyPr/>
                    <a:lstStyle/>
                    <a:p>
                      <a:r>
                        <a:rPr lang="ru-RU" dirty="0"/>
                        <a:t>Разумный (позитивный по предпосылкам достоверности)</a:t>
                      </a:r>
                    </a:p>
                  </a:txBody>
                  <a:tcPr/>
                </a:tc>
                <a:tc>
                  <a:txBody>
                    <a:bodyPr/>
                    <a:lstStyle/>
                    <a:p>
                      <a:r>
                        <a:rPr lang="ru-RU" dirty="0"/>
                        <a:t>Ограниченный (негативный по предпосылкам достоверности)</a:t>
                      </a:r>
                    </a:p>
                  </a:txBody>
                  <a:tcPr/>
                </a:tc>
                <a:extLst>
                  <a:ext uri="{0D108BD9-81ED-4DB2-BD59-A6C34878D82A}">
                    <a16:rowId xmlns:a16="http://schemas.microsoft.com/office/drawing/2014/main" val="3485426187"/>
                  </a:ext>
                </a:extLst>
              </a:tr>
            </a:tbl>
          </a:graphicData>
        </a:graphic>
      </p:graphicFrame>
    </p:spTree>
    <p:extLst>
      <p:ext uri="{BB962C8B-B14F-4D97-AF65-F5344CB8AC3E}">
        <p14:creationId xmlns:p14="http://schemas.microsoft.com/office/powerpoint/2010/main" val="65874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5AC55F-2C26-4CED-9A98-29C647FBA345}"/>
              </a:ext>
            </a:extLst>
          </p:cNvPr>
          <p:cNvSpPr>
            <a:spLocks noGrp="1"/>
          </p:cNvSpPr>
          <p:nvPr>
            <p:ph type="title"/>
          </p:nvPr>
        </p:nvSpPr>
        <p:spPr/>
        <p:txBody>
          <a:bodyPr>
            <a:normAutofit fontScale="90000"/>
          </a:bodyPr>
          <a:lstStyle/>
          <a:p>
            <a:r>
              <a:rPr lang="ru-RU" dirty="0"/>
              <a:t>Обязательная обзорная проверка</a:t>
            </a:r>
          </a:p>
        </p:txBody>
      </p:sp>
      <p:sp>
        <p:nvSpPr>
          <p:cNvPr id="3" name="Объект 2">
            <a:extLst>
              <a:ext uri="{FF2B5EF4-FFF2-40B4-BE49-F238E27FC236}">
                <a16:creationId xmlns:a16="http://schemas.microsoft.com/office/drawing/2014/main" id="{689F5A6C-BA0C-4CB0-8736-D1CFDC8D3C66}"/>
              </a:ext>
            </a:extLst>
          </p:cNvPr>
          <p:cNvSpPr>
            <a:spLocks noGrp="1"/>
          </p:cNvSpPr>
          <p:nvPr>
            <p:ph idx="1"/>
          </p:nvPr>
        </p:nvSpPr>
        <p:spPr>
          <a:xfrm>
            <a:off x="1435608" y="1447800"/>
            <a:ext cx="7498080" cy="5005536"/>
          </a:xfrm>
        </p:spPr>
        <p:txBody>
          <a:bodyPr>
            <a:normAutofit fontScale="25000" lnSpcReduction="20000"/>
          </a:bodyPr>
          <a:lstStyle/>
          <a:p>
            <a:r>
              <a:rPr lang="ru-RU" sz="4400" b="1" dirty="0"/>
              <a:t>Эстония</a:t>
            </a:r>
          </a:p>
          <a:p>
            <a:r>
              <a:rPr lang="ru-RU" sz="4400" dirty="0"/>
              <a:t>Обзор годового бухгалтерского отчета в Эстонии обязателен для компаний:</a:t>
            </a:r>
          </a:p>
          <a:p>
            <a:r>
              <a:rPr lang="ru-RU" sz="4400" dirty="0"/>
              <a:t>А. годовые показатели которой превышают как минимум два нижеуказанных критерия:</a:t>
            </a:r>
          </a:p>
          <a:p>
            <a:r>
              <a:rPr lang="ru-RU" sz="4400" dirty="0"/>
              <a:t>•	доход от продаж или доход 1 000 000 евро;</a:t>
            </a:r>
          </a:p>
          <a:p>
            <a:r>
              <a:rPr lang="ru-RU" sz="4400" dirty="0"/>
              <a:t>•	активы по состоянию на дату баланса итого 500 000 евро;</a:t>
            </a:r>
          </a:p>
          <a:p>
            <a:r>
              <a:rPr lang="ru-RU" sz="4400" dirty="0"/>
              <a:t>•	среднее число работников 15 человек.</a:t>
            </a:r>
          </a:p>
          <a:p>
            <a:r>
              <a:rPr lang="ru-RU" sz="4400" dirty="0"/>
              <a:t>В. годовые показатели которой, превышают как минимум один из нижеуказанных критериев:</a:t>
            </a:r>
          </a:p>
          <a:p>
            <a:r>
              <a:rPr lang="ru-RU" sz="4400" dirty="0"/>
              <a:t>•	доход от продаж или доход 3 000 000 евро;</a:t>
            </a:r>
          </a:p>
          <a:p>
            <a:r>
              <a:rPr lang="ru-RU" sz="4400" dirty="0"/>
              <a:t>•	активы по состоянию на дату баланса итого 1 500 000 евро;</a:t>
            </a:r>
          </a:p>
          <a:p>
            <a:r>
              <a:rPr lang="ru-RU" sz="4400" dirty="0"/>
              <a:t>•	среднее число работников 45 человек.</a:t>
            </a:r>
          </a:p>
          <a:p>
            <a:r>
              <a:rPr lang="ru-RU" sz="4400" dirty="0"/>
              <a:t>Обязательный обзор в Эстонии всегда можно заменить аудитом.</a:t>
            </a:r>
          </a:p>
          <a:p>
            <a:r>
              <a:rPr lang="ru-RU" sz="4400" dirty="0"/>
              <a:t>http://www.koda.ee/en/services/accounting-and-audit-requirements/audit-requirements/</a:t>
            </a:r>
          </a:p>
          <a:p>
            <a:r>
              <a:rPr lang="ru-RU" sz="4400" b="1" dirty="0"/>
              <a:t>Новая Зеландия</a:t>
            </a:r>
          </a:p>
          <a:p>
            <a:r>
              <a:rPr lang="ru-RU" sz="4400" dirty="0"/>
              <a:t>Аудит годового бухгалтерского отчета в Новой Зеландии обязателен для прочих компании при наличии двух из приведенных условий:</a:t>
            </a:r>
          </a:p>
          <a:p>
            <a:r>
              <a:rPr lang="ru-RU" sz="4400" dirty="0"/>
              <a:t>•	Годовой доход от продаж или доход 2 000 000 евро;</a:t>
            </a:r>
          </a:p>
          <a:p>
            <a:r>
              <a:rPr lang="ru-RU" sz="4400" dirty="0"/>
              <a:t>•	Среднее число работников 25 человек.</a:t>
            </a:r>
          </a:p>
          <a:p>
            <a:r>
              <a:rPr lang="ru-RU" sz="4400" dirty="0"/>
              <a:t>Обзор годового бухгалтерского отчета обязателен для компаний у которых годовые показатели, превышающие данные критерии:</a:t>
            </a:r>
          </a:p>
          <a:p>
            <a:r>
              <a:rPr lang="ru-RU" sz="4400" dirty="0"/>
              <a:t>•	доход от продаж или доход 1 000 000 евро;</a:t>
            </a:r>
          </a:p>
          <a:p>
            <a:r>
              <a:rPr lang="ru-RU" sz="4400" dirty="0"/>
              <a:t>•	активы по состоянию на дату баланса итого 500 000 евро;</a:t>
            </a:r>
          </a:p>
          <a:p>
            <a:r>
              <a:rPr lang="ru-RU" sz="4400" dirty="0"/>
              <a:t>•	среднее число работников 15 человек.</a:t>
            </a:r>
          </a:p>
          <a:p>
            <a:endParaRPr lang="ru-RU" sz="4400" dirty="0"/>
          </a:p>
          <a:p>
            <a:r>
              <a:rPr lang="ru-RU" sz="4400" dirty="0"/>
              <a:t>http://xrb.govt.nz/Site/Accounting_Standards/Current_Standards/Standards_for_Public_Sector_PBEs/Stds_for_PS_PBEs_T1-4.aspx</a:t>
            </a:r>
          </a:p>
          <a:p>
            <a:endParaRPr lang="ru-RU" dirty="0"/>
          </a:p>
        </p:txBody>
      </p:sp>
    </p:spTree>
    <p:extLst>
      <p:ext uri="{BB962C8B-B14F-4D97-AF65-F5344CB8AC3E}">
        <p14:creationId xmlns:p14="http://schemas.microsoft.com/office/powerpoint/2010/main" val="195025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8EF19C-5562-4C90-99F9-D36255555DDC}"/>
              </a:ext>
            </a:extLst>
          </p:cNvPr>
          <p:cNvSpPr>
            <a:spLocks noGrp="1"/>
          </p:cNvSpPr>
          <p:nvPr>
            <p:ph type="title"/>
          </p:nvPr>
        </p:nvSpPr>
        <p:spPr/>
        <p:txBody>
          <a:bodyPr>
            <a:normAutofit fontScale="90000"/>
          </a:bodyPr>
          <a:lstStyle/>
          <a:p>
            <a:r>
              <a:rPr lang="ru-RU" dirty="0"/>
              <a:t>Трудоемкость обзорной проверки</a:t>
            </a:r>
          </a:p>
        </p:txBody>
      </p:sp>
      <p:sp>
        <p:nvSpPr>
          <p:cNvPr id="3" name="Объект 2">
            <a:extLst>
              <a:ext uri="{FF2B5EF4-FFF2-40B4-BE49-F238E27FC236}">
                <a16:creationId xmlns:a16="http://schemas.microsoft.com/office/drawing/2014/main" id="{F4E032F6-BC42-4F6A-A5D4-57F627C6CADA}"/>
              </a:ext>
            </a:extLst>
          </p:cNvPr>
          <p:cNvSpPr>
            <a:spLocks noGrp="1"/>
          </p:cNvSpPr>
          <p:nvPr>
            <p:ph idx="1"/>
          </p:nvPr>
        </p:nvSpPr>
        <p:spPr/>
        <p:txBody>
          <a:bodyPr/>
          <a:lstStyle/>
          <a:p>
            <a:r>
              <a:rPr lang="ru-RU" dirty="0"/>
              <a:t>Моя оценка в 4 раза менее трудоемкая обзорная проверка чем аудит (МСОП 2400)</a:t>
            </a:r>
          </a:p>
          <a:p>
            <a:r>
              <a:rPr lang="ru-RU" dirty="0"/>
              <a:t>Исследование </a:t>
            </a:r>
            <a:r>
              <a:rPr lang="ru-RU" dirty="0" err="1"/>
              <a:t>Феневой</a:t>
            </a:r>
            <a:r>
              <a:rPr lang="ru-RU" dirty="0"/>
              <a:t> Е.А. (2020) Снижение трудозатрат на обзорную проверку по сравнению с аудитом колеблется в диапазоне от 10 % до 50 %. (МСОП 2410). Обследование 105 аудиторских компаний.</a:t>
            </a:r>
          </a:p>
        </p:txBody>
      </p:sp>
    </p:spTree>
    <p:extLst>
      <p:ext uri="{BB962C8B-B14F-4D97-AF65-F5344CB8AC3E}">
        <p14:creationId xmlns:p14="http://schemas.microsoft.com/office/powerpoint/2010/main" val="2753421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FEC91-0155-4E96-9BF9-0D84CC7E8431}"/>
              </a:ext>
            </a:extLst>
          </p:cNvPr>
          <p:cNvSpPr>
            <a:spLocks noGrp="1"/>
          </p:cNvSpPr>
          <p:nvPr>
            <p:ph type="title"/>
          </p:nvPr>
        </p:nvSpPr>
        <p:spPr/>
        <p:txBody>
          <a:bodyPr>
            <a:normAutofit fontScale="90000"/>
          </a:bodyPr>
          <a:lstStyle/>
          <a:p>
            <a:r>
              <a:rPr lang="ru-RU" dirty="0"/>
              <a:t>Поправки в закон «Об аудиторской деятельности»</a:t>
            </a:r>
          </a:p>
        </p:txBody>
      </p:sp>
      <p:sp>
        <p:nvSpPr>
          <p:cNvPr id="3" name="Объект 2">
            <a:extLst>
              <a:ext uri="{FF2B5EF4-FFF2-40B4-BE49-F238E27FC236}">
                <a16:creationId xmlns:a16="http://schemas.microsoft.com/office/drawing/2014/main" id="{BA763C15-A780-4608-90BC-6131A1143403}"/>
              </a:ext>
            </a:extLst>
          </p:cNvPr>
          <p:cNvSpPr>
            <a:spLocks noGrp="1"/>
          </p:cNvSpPr>
          <p:nvPr>
            <p:ph idx="1"/>
          </p:nvPr>
        </p:nvSpPr>
        <p:spPr/>
        <p:txBody>
          <a:bodyPr>
            <a:normAutofit fontScale="70000" lnSpcReduction="20000"/>
          </a:bodyPr>
          <a:lstStyle/>
          <a:p>
            <a:pPr algn="just">
              <a:buFont typeface="Arial" panose="020B0604020202020204" pitchFamily="34" charset="0"/>
              <a:buChar char="•"/>
            </a:pPr>
            <a:r>
              <a:rPr lang="ru-RU" dirty="0"/>
              <a:t>Обязательная обзорная проверка финансовой отчетности компаний проводится, в случае если объем выручки от продажи продукции (продажи товаров, выполнения работ, оказания услуг) организации (за исключением органов государственной власти, органов местного самоуправления, государственных и муниципальных учреждений, государственных и муниципальных унитарных предприятий, сельскохозяйственных кооперативов, союзов этих кооперативов) за предшествовавший отчетному год превышает </a:t>
            </a:r>
            <a:r>
              <a:rPr lang="ru-RU" b="1" dirty="0"/>
              <a:t>120 миллионов рублей </a:t>
            </a:r>
            <a:r>
              <a:rPr lang="ru-RU" dirty="0"/>
              <a:t>или сумма активов бухгалтерского баланса по состоянию на конец предшествовавшего отчетному года превышает </a:t>
            </a:r>
            <a:r>
              <a:rPr lang="ru-RU" b="1" dirty="0"/>
              <a:t>20 миллионов рублей.</a:t>
            </a:r>
          </a:p>
          <a:p>
            <a:pPr algn="just"/>
            <a:r>
              <a:rPr lang="ru-RU" dirty="0"/>
              <a:t>Обязательная обзорная проверка финансовой отчетности компаний проводится ежегодно (вариант2: раз в три года).</a:t>
            </a:r>
          </a:p>
          <a:p>
            <a:endParaRPr lang="ru-RU" dirty="0"/>
          </a:p>
        </p:txBody>
      </p:sp>
    </p:spTree>
    <p:extLst>
      <p:ext uri="{BB962C8B-B14F-4D97-AF65-F5344CB8AC3E}">
        <p14:creationId xmlns:p14="http://schemas.microsoft.com/office/powerpoint/2010/main" val="3346858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BD471D-865D-4482-9A4D-7B02E1FA52BD}"/>
              </a:ext>
            </a:extLst>
          </p:cNvPr>
          <p:cNvSpPr>
            <a:spLocks noGrp="1"/>
          </p:cNvSpPr>
          <p:nvPr>
            <p:ph type="title"/>
          </p:nvPr>
        </p:nvSpPr>
        <p:spPr/>
        <p:txBody>
          <a:bodyPr>
            <a:normAutofit/>
          </a:bodyPr>
          <a:lstStyle/>
          <a:p>
            <a:r>
              <a:rPr lang="ru-RU" sz="2800" dirty="0"/>
              <a:t>Масштабы возможного применения обязательной обзорной проверки в России</a:t>
            </a:r>
          </a:p>
        </p:txBody>
      </p:sp>
      <p:sp>
        <p:nvSpPr>
          <p:cNvPr id="3" name="Объект 2">
            <a:extLst>
              <a:ext uri="{FF2B5EF4-FFF2-40B4-BE49-F238E27FC236}">
                <a16:creationId xmlns:a16="http://schemas.microsoft.com/office/drawing/2014/main" id="{3595A2E4-7046-48B2-86B9-428DC23BD734}"/>
              </a:ext>
            </a:extLst>
          </p:cNvPr>
          <p:cNvSpPr>
            <a:spLocks noGrp="1"/>
          </p:cNvSpPr>
          <p:nvPr>
            <p:ph idx="1"/>
          </p:nvPr>
        </p:nvSpPr>
        <p:spPr/>
        <p:txBody>
          <a:bodyPr/>
          <a:lstStyle/>
          <a:p>
            <a:r>
              <a:rPr lang="ru-RU" dirty="0"/>
              <a:t>1 вариант. Более 1 млн. единиц бизнеса, если обзорная проверка охватит доходы компаний не использующих УСН и не подпадающие под обязательный аудит.</a:t>
            </a:r>
          </a:p>
          <a:p>
            <a:r>
              <a:rPr lang="ru-RU" dirty="0"/>
              <a:t>2 вариант. 20-30 тыс. компаний, освобожденные от обязательного аудита в связи с повышением его планки.</a:t>
            </a:r>
          </a:p>
        </p:txBody>
      </p:sp>
    </p:spTree>
    <p:extLst>
      <p:ext uri="{BB962C8B-B14F-4D97-AF65-F5344CB8AC3E}">
        <p14:creationId xmlns:p14="http://schemas.microsoft.com/office/powerpoint/2010/main" val="2951937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F9183E-38EB-434F-941A-E64691171E33}"/>
              </a:ext>
            </a:extLst>
          </p:cNvPr>
          <p:cNvSpPr>
            <a:spLocks noGrp="1"/>
          </p:cNvSpPr>
          <p:nvPr>
            <p:ph type="title"/>
          </p:nvPr>
        </p:nvSpPr>
        <p:spPr/>
        <p:txBody>
          <a:bodyPr>
            <a:normAutofit/>
          </a:bodyPr>
          <a:lstStyle/>
          <a:p>
            <a:r>
              <a:rPr lang="ru-RU" sz="2400" dirty="0">
                <a:latin typeface="Times New Roman" panose="02020603050405020304" pitchFamily="18" charset="0"/>
                <a:cs typeface="Times New Roman" panose="02020603050405020304" pitchFamily="18" charset="0"/>
              </a:rPr>
              <a:t>МСОП (ISRE) 2400 «Задания по обзорной проверке финансовой отчетности прошедших периодов</a:t>
            </a:r>
            <a:r>
              <a:rPr lang="ru-RU" sz="2400" dirty="0"/>
              <a:t>»</a:t>
            </a:r>
          </a:p>
        </p:txBody>
      </p:sp>
      <p:pic>
        <p:nvPicPr>
          <p:cNvPr id="4" name="Объект 3">
            <a:extLst>
              <a:ext uri="{FF2B5EF4-FFF2-40B4-BE49-F238E27FC236}">
                <a16:creationId xmlns:a16="http://schemas.microsoft.com/office/drawing/2014/main" id="{BFFBD53A-40EA-4399-A9EC-8BD43C56EFF9}"/>
              </a:ext>
            </a:extLst>
          </p:cNvPr>
          <p:cNvPicPr>
            <a:picLocks noGrp="1" noChangeAspect="1"/>
          </p:cNvPicPr>
          <p:nvPr>
            <p:ph idx="1"/>
          </p:nvPr>
        </p:nvPicPr>
        <p:blipFill>
          <a:blip r:embed="rId2"/>
          <a:stretch>
            <a:fillRect/>
          </a:stretch>
        </p:blipFill>
        <p:spPr>
          <a:xfrm>
            <a:off x="2433211" y="1447800"/>
            <a:ext cx="5503127" cy="4800600"/>
          </a:xfrm>
          <a:prstGeom prst="rect">
            <a:avLst/>
          </a:prstGeom>
        </p:spPr>
      </p:pic>
    </p:spTree>
    <p:extLst>
      <p:ext uri="{BB962C8B-B14F-4D97-AF65-F5344CB8AC3E}">
        <p14:creationId xmlns:p14="http://schemas.microsoft.com/office/powerpoint/2010/main" val="168636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2BF0A4-7E8D-4FD0-9454-60C0B42DE6BA}"/>
              </a:ext>
            </a:extLst>
          </p:cNvPr>
          <p:cNvSpPr>
            <a:spLocks noGrp="1"/>
          </p:cNvSpPr>
          <p:nvPr>
            <p:ph type="title"/>
          </p:nvPr>
        </p:nvSpPr>
        <p:spPr/>
        <p:txBody>
          <a:bodyPr/>
          <a:lstStyle/>
          <a:p>
            <a:r>
              <a:rPr lang="ru-RU" dirty="0"/>
              <a:t>Терминология</a:t>
            </a:r>
          </a:p>
        </p:txBody>
      </p:sp>
      <p:sp>
        <p:nvSpPr>
          <p:cNvPr id="3" name="Объект 2">
            <a:extLst>
              <a:ext uri="{FF2B5EF4-FFF2-40B4-BE49-F238E27FC236}">
                <a16:creationId xmlns:a16="http://schemas.microsoft.com/office/drawing/2014/main" id="{D0F21465-FC03-4DA4-88DF-324FEE16C1F7}"/>
              </a:ext>
            </a:extLst>
          </p:cNvPr>
          <p:cNvSpPr>
            <a:spLocks noGrp="1"/>
          </p:cNvSpPr>
          <p:nvPr>
            <p:ph idx="1"/>
          </p:nvPr>
        </p:nvSpPr>
        <p:spPr/>
        <p:txBody>
          <a:bodyPr>
            <a:normAutofit fontScale="40000" lnSpcReduction="20000"/>
          </a:bodyPr>
          <a:lstStyle/>
          <a:p>
            <a:r>
              <a:rPr lang="ru-RU" sz="3500" b="1" dirty="0">
                <a:latin typeface="Times New Roman" panose="02020603050405020304" pitchFamily="18" charset="0"/>
                <a:cs typeface="Times New Roman" panose="02020603050405020304" pitchFamily="18" charset="0"/>
              </a:rPr>
              <a:t>Риск, присущий обзорной проверке </a:t>
            </a:r>
            <a:r>
              <a:rPr lang="ru-RU" sz="3500" dirty="0">
                <a:latin typeface="Times New Roman" panose="02020603050405020304" pitchFamily="18" charset="0"/>
                <a:cs typeface="Times New Roman" panose="02020603050405020304" pitchFamily="18" charset="0"/>
              </a:rPr>
              <a:t>– риск представления практикующим специалистом ошибочного вывода в случае, когда в финансовой отчетности есть существенные искажения. </a:t>
            </a:r>
          </a:p>
          <a:p>
            <a:r>
              <a:rPr lang="ru-RU" sz="3500" b="1" dirty="0">
                <a:latin typeface="Times New Roman" panose="02020603050405020304" pitchFamily="18" charset="0"/>
                <a:cs typeface="Times New Roman" panose="02020603050405020304" pitchFamily="18" charset="0"/>
              </a:rPr>
              <a:t>Запрос</a:t>
            </a:r>
            <a:r>
              <a:rPr lang="ru-RU" sz="3500" dirty="0">
                <a:latin typeface="Times New Roman" panose="02020603050405020304" pitchFamily="18" charset="0"/>
                <a:cs typeface="Times New Roman" panose="02020603050405020304" pitchFamily="18" charset="0"/>
              </a:rPr>
              <a:t> – обращение за информацией к осведомленным лицам внутри организации или за ее пределами.  </a:t>
            </a:r>
          </a:p>
          <a:p>
            <a:r>
              <a:rPr lang="ru-RU" sz="3500" b="1" dirty="0">
                <a:latin typeface="Times New Roman" panose="02020603050405020304" pitchFamily="18" charset="0"/>
                <a:cs typeface="Times New Roman" panose="02020603050405020304" pitchFamily="18" charset="0"/>
              </a:rPr>
              <a:t>Ограниченная уверенность </a:t>
            </a:r>
            <a:r>
              <a:rPr lang="ru-RU" sz="3500" dirty="0">
                <a:latin typeface="Times New Roman" panose="02020603050405020304" pitchFamily="18" charset="0"/>
                <a:cs typeface="Times New Roman" panose="02020603050405020304" pitchFamily="18" charset="0"/>
              </a:rPr>
              <a:t>– уровень уверенности, достигнутый в случае, когда риск, присущий обзорной проверке, хотя и снижен до приемлемого в обстоятельствах задания уровня, но все же выше, чем для задания, обеспечивающего разумную уверенность, как основание для формирования вывода в соответствии с настоящим стандартом. Характер, сроки и объем процедур по сбору доказательств в совокупности являются как минимум достаточными для того, чтобы практикующий специалист достиг уровня уверенности, который он сочтет значимым. Для того, чтобы быть значимым, уровень уверенности, достигнутый практикующим специалистом, должен способствовать повышению уверенности предполагаемых пользователей финансовой отчетности. </a:t>
            </a:r>
          </a:p>
          <a:p>
            <a:r>
              <a:rPr lang="ru-RU" sz="3500" b="1" dirty="0">
                <a:latin typeface="Times New Roman" panose="02020603050405020304" pitchFamily="18" charset="0"/>
                <a:cs typeface="Times New Roman" panose="02020603050405020304" pitchFamily="18" charset="0"/>
              </a:rPr>
              <a:t>Практикующий специалист </a:t>
            </a:r>
            <a:r>
              <a:rPr lang="ru-RU" sz="3500" dirty="0">
                <a:latin typeface="Times New Roman" panose="02020603050405020304" pitchFamily="18" charset="0"/>
                <a:cs typeface="Times New Roman" panose="02020603050405020304" pitchFamily="18" charset="0"/>
              </a:rPr>
              <a:t>– практикующий профессиональный бухгалтер. Под этим термином понимается руководитель задания или другие члены рабочей группы либо, в соответствующих случаях, аудиторская организация. В тех случаях, когда в настоящем стандарте в явной форме предусмотрено, что определенное требование или определенная обязанность должны быть выполнены руководителем задания, используется не термин «практикующий специалист», а термин «руководитель задания». Под терминами «руководитель задания», «партнер» и «аудиторская организация» в соответствующих случаях следует понимать эквиваленты этих терминов, применяемые в государственном секторе. </a:t>
            </a:r>
          </a:p>
          <a:p>
            <a:endParaRPr lang="ru-RU" dirty="0"/>
          </a:p>
        </p:txBody>
      </p:sp>
    </p:spTree>
    <p:extLst>
      <p:ext uri="{BB962C8B-B14F-4D97-AF65-F5344CB8AC3E}">
        <p14:creationId xmlns:p14="http://schemas.microsoft.com/office/powerpoint/2010/main" val="4227624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53382B-BC0D-4651-9C3E-BEC4462E6099}"/>
              </a:ext>
            </a:extLst>
          </p:cNvPr>
          <p:cNvSpPr>
            <a:spLocks noGrp="1"/>
          </p:cNvSpPr>
          <p:nvPr>
            <p:ph type="title"/>
          </p:nvPr>
        </p:nvSpPr>
        <p:spPr/>
        <p:txBody>
          <a:bodyPr/>
          <a:lstStyle/>
          <a:p>
            <a:r>
              <a:rPr lang="ru-RU" dirty="0"/>
              <a:t>Цели</a:t>
            </a:r>
          </a:p>
        </p:txBody>
      </p:sp>
      <p:sp>
        <p:nvSpPr>
          <p:cNvPr id="3" name="Объект 2">
            <a:extLst>
              <a:ext uri="{FF2B5EF4-FFF2-40B4-BE49-F238E27FC236}">
                <a16:creationId xmlns:a16="http://schemas.microsoft.com/office/drawing/2014/main" id="{27110532-7120-4F35-BB8F-F572A4EC90D5}"/>
              </a:ext>
            </a:extLst>
          </p:cNvPr>
          <p:cNvSpPr>
            <a:spLocks noGrp="1"/>
          </p:cNvSpPr>
          <p:nvPr>
            <p:ph idx="1"/>
          </p:nvPr>
        </p:nvSpPr>
        <p:spPr/>
        <p:txBody>
          <a:bodyPr>
            <a:normAutofit fontScale="47500" lnSpcReduction="20000"/>
          </a:bodyPr>
          <a:lstStyle/>
          <a:p>
            <a:r>
              <a:rPr lang="ru-RU" sz="3400" dirty="0">
                <a:latin typeface="Times New Roman" panose="02020603050405020304" pitchFamily="18" charset="0"/>
                <a:cs typeface="Times New Roman" panose="02020603050405020304" pitchFamily="18" charset="0"/>
              </a:rPr>
              <a:t>14.	</a:t>
            </a:r>
            <a:r>
              <a:rPr lang="ru-RU" sz="3400" b="1" dirty="0">
                <a:latin typeface="Times New Roman" panose="02020603050405020304" pitchFamily="18" charset="0"/>
                <a:cs typeface="Times New Roman" panose="02020603050405020304" pitchFamily="18" charset="0"/>
              </a:rPr>
              <a:t>Цели практикующего специалиста </a:t>
            </a:r>
            <a:r>
              <a:rPr lang="ru-RU" sz="3400" dirty="0">
                <a:latin typeface="Times New Roman" panose="02020603050405020304" pitchFamily="18" charset="0"/>
                <a:cs typeface="Times New Roman" panose="02020603050405020304" pitchFamily="18" charset="0"/>
              </a:rPr>
              <a:t>при проведении обзорной проверки финансовой отчетности в соответствии с настоящим стандартом заключаются в следующем: </a:t>
            </a:r>
          </a:p>
          <a:p>
            <a:pPr lvl="1"/>
            <a:r>
              <a:rPr lang="ru-RU" sz="3000" dirty="0">
                <a:latin typeface="Times New Roman" panose="02020603050405020304" pitchFamily="18" charset="0"/>
                <a:cs typeface="Times New Roman" panose="02020603050405020304" pitchFamily="18" charset="0"/>
              </a:rPr>
              <a:t>(a)	получить ограниченную уверенность, преимущественно за счет направления запросов и выполнения аналитических процедур, в том, что финансовая отчетность в целом содержит или не содержит существенных искажений, что позволит практикующему специалисту сформировать вывод о том, что его внимание привлек тот или иной факт, на основании которого он полагает, что финансовая отчетность не подготавливалась во всех существенных отношениях в соответствии с применимой концепцией подготовки финансовой отчетности, или же вывод о том, что такие факты отсутствуют;  </a:t>
            </a:r>
          </a:p>
          <a:p>
            <a:pPr lvl="1"/>
            <a:r>
              <a:rPr lang="ru-RU" sz="3000" dirty="0">
                <a:latin typeface="Times New Roman" panose="02020603050405020304" pitchFamily="18" charset="0"/>
                <a:cs typeface="Times New Roman" panose="02020603050405020304" pitchFamily="18" charset="0"/>
              </a:rPr>
              <a:t>(b)	представить заключение о финансовой отчетности в целом и проинформировать о нем руководство и (или) лиц, отвечающих за корпоративное управление, в соответствии с требованиями настоящего стандарта.</a:t>
            </a:r>
          </a:p>
          <a:p>
            <a:r>
              <a:rPr lang="ru-RU" sz="3400" dirty="0">
                <a:latin typeface="Times New Roman" panose="02020603050405020304" pitchFamily="18" charset="0"/>
                <a:cs typeface="Times New Roman" panose="02020603050405020304" pitchFamily="18" charset="0"/>
              </a:rPr>
              <a:t>15.	Во всех случаях, когда ограниченная уверенность не может быть получена, а вывода с оговорками в заключении практикующего специалиста в сложившихся обстоятельствах недостаточно, настоящий стандарт требует от практикующего специалиста либо отказаться от вывода в заключении по заданию, либо, при необходимости, отказаться от задания, если такая возможность предусмотрена применимым законом или нормативным актом </a:t>
            </a:r>
          </a:p>
          <a:p>
            <a:endParaRPr lang="ru-RU" dirty="0"/>
          </a:p>
        </p:txBody>
      </p:sp>
    </p:spTree>
    <p:extLst>
      <p:ext uri="{BB962C8B-B14F-4D97-AF65-F5344CB8AC3E}">
        <p14:creationId xmlns:p14="http://schemas.microsoft.com/office/powerpoint/2010/main" val="3725228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5FCB49-2732-419F-B4AE-13C2B826D7D9}"/>
              </a:ext>
            </a:extLst>
          </p:cNvPr>
          <p:cNvSpPr>
            <a:spLocks noGrp="1"/>
          </p:cNvSpPr>
          <p:nvPr>
            <p:ph type="title"/>
          </p:nvPr>
        </p:nvSpPr>
        <p:spPr/>
        <p:txBody>
          <a:bodyPr/>
          <a:lstStyle/>
          <a:p>
            <a:r>
              <a:rPr lang="ru-RU" dirty="0"/>
              <a:t>Согласование задания</a:t>
            </a:r>
          </a:p>
        </p:txBody>
      </p:sp>
      <p:sp>
        <p:nvSpPr>
          <p:cNvPr id="3" name="Объект 2">
            <a:extLst>
              <a:ext uri="{FF2B5EF4-FFF2-40B4-BE49-F238E27FC236}">
                <a16:creationId xmlns:a16="http://schemas.microsoft.com/office/drawing/2014/main" id="{508B2BEF-7EB9-4653-8179-A690EF47F517}"/>
              </a:ext>
            </a:extLst>
          </p:cNvPr>
          <p:cNvSpPr>
            <a:spLocks noGrp="1"/>
          </p:cNvSpPr>
          <p:nvPr>
            <p:ph idx="1"/>
          </p:nvPr>
        </p:nvSpPr>
        <p:spPr/>
        <p:txBody>
          <a:bodyPr>
            <a:noAutofit/>
          </a:bodyPr>
          <a:lstStyle/>
          <a:p>
            <a:r>
              <a:rPr lang="ru-RU" sz="1400" dirty="0">
                <a:latin typeface="Times New Roman" panose="02020603050405020304" pitchFamily="18" charset="0"/>
                <a:cs typeface="Times New Roman" panose="02020603050405020304" pitchFamily="18" charset="0"/>
              </a:rPr>
              <a:t>Вопросы, подлежащие согласованию:</a:t>
            </a:r>
          </a:p>
          <a:p>
            <a:pPr lvl="1"/>
            <a:r>
              <a:rPr lang="ru-RU" sz="1400" dirty="0">
                <a:latin typeface="Times New Roman" panose="02020603050405020304" pitchFamily="18" charset="0"/>
                <a:cs typeface="Times New Roman" panose="02020603050405020304" pitchFamily="18" charset="0"/>
              </a:rPr>
              <a:t>• предполагаемое использование и распространение ФО</a:t>
            </a:r>
          </a:p>
          <a:p>
            <a:pPr lvl="1"/>
            <a:r>
              <a:rPr lang="ru-RU" sz="1400" dirty="0">
                <a:latin typeface="Times New Roman" panose="02020603050405020304" pitchFamily="18" charset="0"/>
                <a:cs typeface="Times New Roman" panose="02020603050405020304" pitchFamily="18" charset="0"/>
              </a:rPr>
              <a:t>• определение вида применимой концепции подготовки ФО</a:t>
            </a:r>
          </a:p>
          <a:p>
            <a:pPr lvl="1"/>
            <a:r>
              <a:rPr lang="ru-RU" sz="1400" dirty="0">
                <a:latin typeface="Times New Roman" panose="02020603050405020304" pitchFamily="18" charset="0"/>
                <a:cs typeface="Times New Roman" panose="02020603050405020304" pitchFamily="18" charset="0"/>
              </a:rPr>
              <a:t>• цель и объем задания по обзорной проверке</a:t>
            </a:r>
          </a:p>
          <a:p>
            <a:pPr lvl="1"/>
            <a:r>
              <a:rPr lang="ru-RU" sz="1400" dirty="0">
                <a:latin typeface="Times New Roman" panose="02020603050405020304" pitchFamily="18" charset="0"/>
                <a:cs typeface="Times New Roman" panose="02020603050405020304" pitchFamily="18" charset="0"/>
              </a:rPr>
              <a:t>• обязанности практикующего специалиста</a:t>
            </a:r>
          </a:p>
          <a:p>
            <a:pPr lvl="1"/>
            <a:r>
              <a:rPr lang="ru-RU" sz="1400" dirty="0">
                <a:latin typeface="Times New Roman" panose="02020603050405020304" pitchFamily="18" charset="0"/>
                <a:cs typeface="Times New Roman" panose="02020603050405020304" pitchFamily="18" charset="0"/>
              </a:rPr>
              <a:t>• обязанности руководства</a:t>
            </a:r>
          </a:p>
          <a:p>
            <a:pPr lvl="1"/>
            <a:r>
              <a:rPr lang="ru-RU" sz="1400" dirty="0">
                <a:latin typeface="Times New Roman" panose="02020603050405020304" pitchFamily="18" charset="0"/>
                <a:cs typeface="Times New Roman" panose="02020603050405020304" pitchFamily="18" charset="0"/>
              </a:rPr>
              <a:t>• заявление о том, что задание не является аудитом и практикующий специалист не будет выражать аудиторское мнение о ФО</a:t>
            </a:r>
          </a:p>
          <a:p>
            <a:pPr lvl="1"/>
            <a:r>
              <a:rPr lang="ru-RU" sz="1400" dirty="0">
                <a:latin typeface="Times New Roman" panose="02020603050405020304" pitchFamily="18" charset="0"/>
                <a:cs typeface="Times New Roman" panose="02020603050405020304" pitchFamily="18" charset="0"/>
              </a:rPr>
              <a:t>• ссылка на предполагаемую форму и содержание заключения, заявление о возможных обстоятельствах их изменения</a:t>
            </a:r>
          </a:p>
          <a:p>
            <a:pPr marL="402336" lvl="1" indent="0">
              <a:buNone/>
            </a:pPr>
            <a:r>
              <a:rPr lang="ru-RU" sz="1400" dirty="0">
                <a:latin typeface="Times New Roman" panose="02020603050405020304" pitchFamily="18" charset="0"/>
                <a:cs typeface="Times New Roman" panose="02020603050405020304" pitchFamily="18" charset="0"/>
              </a:rPr>
              <a:t>В отсутствие разумного обоснования практикующий специалист не должен соглашаться</a:t>
            </a:r>
          </a:p>
          <a:p>
            <a:pPr marL="402336" lvl="1" indent="0">
              <a:buNone/>
            </a:pPr>
            <a:r>
              <a:rPr lang="ru-RU" sz="1400" dirty="0">
                <a:latin typeface="Times New Roman" panose="02020603050405020304" pitchFamily="18" charset="0"/>
                <a:cs typeface="Times New Roman" panose="02020603050405020304" pitchFamily="18" charset="0"/>
              </a:rPr>
              <a:t>на внесение изменения в условия задания.</a:t>
            </a:r>
          </a:p>
          <a:p>
            <a:pPr marL="402336" lvl="1" indent="0">
              <a:buNone/>
            </a:pPr>
            <a:r>
              <a:rPr lang="ru-RU" sz="1400" dirty="0">
                <a:latin typeface="Times New Roman" panose="02020603050405020304" pitchFamily="18" charset="0"/>
                <a:cs typeface="Times New Roman" panose="02020603050405020304" pitchFamily="18" charset="0"/>
              </a:rPr>
              <a:t>Если условия меняются в процессе выполнения задания, практикующий специалист</a:t>
            </a:r>
          </a:p>
          <a:p>
            <a:pPr marL="402336" lvl="1" indent="0">
              <a:buNone/>
            </a:pPr>
            <a:r>
              <a:rPr lang="ru-RU" sz="1400" dirty="0">
                <a:latin typeface="Times New Roman" panose="02020603050405020304" pitchFamily="18" charset="0"/>
                <a:cs typeface="Times New Roman" panose="02020603050405020304" pitchFamily="18" charset="0"/>
              </a:rPr>
              <a:t>и руководство или, если применимо, лица, отвечающие за корпоративное управление,</a:t>
            </a:r>
          </a:p>
          <a:p>
            <a:pPr marL="402336" lvl="1" indent="0">
              <a:buNone/>
            </a:pPr>
            <a:r>
              <a:rPr lang="ru-RU" sz="1400" dirty="0">
                <a:latin typeface="Times New Roman" panose="02020603050405020304" pitchFamily="18" charset="0"/>
                <a:cs typeface="Times New Roman" panose="02020603050405020304" pitchFamily="18" charset="0"/>
              </a:rPr>
              <a:t>обязаны согласовать и документально оформить новые условия задания.</a:t>
            </a:r>
          </a:p>
        </p:txBody>
      </p:sp>
    </p:spTree>
    <p:extLst>
      <p:ext uri="{BB962C8B-B14F-4D97-AF65-F5344CB8AC3E}">
        <p14:creationId xmlns:p14="http://schemas.microsoft.com/office/powerpoint/2010/main" val="194541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0"/>
            <a:ext cx="7498080" cy="1143000"/>
          </a:xfrm>
        </p:spPr>
        <p:txBody>
          <a:bodyPr>
            <a:normAutofit/>
          </a:bodyPr>
          <a:lstStyle/>
          <a:p>
            <a:r>
              <a:rPr lang="ru-RU" sz="1800" dirty="0"/>
              <a:t>На основе британского и последовавшего за ним американского законодательства были определены следующие этапы эволюции аудита (</a:t>
            </a:r>
            <a:r>
              <a:rPr lang="ru-RU" sz="1800" dirty="0" err="1"/>
              <a:t>Principles</a:t>
            </a:r>
            <a:r>
              <a:rPr lang="ru-RU" sz="1800" dirty="0"/>
              <a:t> </a:t>
            </a:r>
            <a:r>
              <a:rPr lang="ru-RU" sz="1800" dirty="0" err="1"/>
              <a:t>of</a:t>
            </a:r>
            <a:r>
              <a:rPr lang="ru-RU" sz="1800" dirty="0"/>
              <a:t> </a:t>
            </a:r>
            <a:r>
              <a:rPr lang="ru-RU" sz="1800" dirty="0" err="1"/>
              <a:t>External</a:t>
            </a:r>
            <a:r>
              <a:rPr lang="ru-RU" sz="1800" dirty="0"/>
              <a:t> </a:t>
            </a:r>
            <a:r>
              <a:rPr lang="ru-RU" sz="1800" dirty="0" err="1"/>
              <a:t>Auditing</a:t>
            </a:r>
            <a:r>
              <a:rPr lang="ru-RU" sz="1800" dirty="0"/>
              <a:t>, 2012, p. 25-50):</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5" y="1196752"/>
            <a:ext cx="7119611" cy="4807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963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AF3D2C-C758-42B1-88D3-20FECBD223E2}"/>
              </a:ext>
            </a:extLst>
          </p:cNvPr>
          <p:cNvSpPr>
            <a:spLocks noGrp="1"/>
          </p:cNvSpPr>
          <p:nvPr>
            <p:ph type="title"/>
          </p:nvPr>
        </p:nvSpPr>
        <p:spPr/>
        <p:txBody>
          <a:bodyPr/>
          <a:lstStyle/>
          <a:p>
            <a:r>
              <a:rPr lang="ru-RU" dirty="0"/>
              <a:t>Выполнение задания</a:t>
            </a:r>
          </a:p>
        </p:txBody>
      </p:sp>
      <p:sp>
        <p:nvSpPr>
          <p:cNvPr id="3" name="Объект 2">
            <a:extLst>
              <a:ext uri="{FF2B5EF4-FFF2-40B4-BE49-F238E27FC236}">
                <a16:creationId xmlns:a16="http://schemas.microsoft.com/office/drawing/2014/main" id="{9C85F9E4-7584-4A3A-8F32-3FA912EE8815}"/>
              </a:ext>
            </a:extLst>
          </p:cNvPr>
          <p:cNvSpPr>
            <a:spLocks noGrp="1"/>
          </p:cNvSpPr>
          <p:nvPr>
            <p:ph idx="1"/>
          </p:nvPr>
        </p:nvSpPr>
        <p:spPr/>
        <p:txBody>
          <a:bodyPr>
            <a:normAutofit fontScale="47500" lnSpcReduction="20000"/>
          </a:bodyPr>
          <a:lstStyle/>
          <a:p>
            <a:r>
              <a:rPr lang="ru-RU" dirty="0">
                <a:latin typeface="Times New Roman" panose="02020603050405020304" pitchFamily="18" charset="0"/>
                <a:cs typeface="Times New Roman" panose="02020603050405020304" pitchFamily="18" charset="0"/>
              </a:rPr>
              <a:t>48.	Запрос, направленный практикующим специалистом руководству и, если применимо, иным лицам внутри организации, должен затрагивать следующие вопросы:</a:t>
            </a:r>
          </a:p>
          <a:p>
            <a:r>
              <a:rPr lang="ru-RU" dirty="0">
                <a:latin typeface="Times New Roman" panose="02020603050405020304" pitchFamily="18" charset="0"/>
                <a:cs typeface="Times New Roman" panose="02020603050405020304" pitchFamily="18" charset="0"/>
              </a:rPr>
              <a:t>(a)	порядок расчета руководством значительных оценочных значений, требуемых применимой концепцией подготовки финансовой отчетности;</a:t>
            </a:r>
          </a:p>
          <a:p>
            <a:r>
              <a:rPr lang="ru-RU" dirty="0">
                <a:latin typeface="Times New Roman" panose="02020603050405020304" pitchFamily="18" charset="0"/>
                <a:cs typeface="Times New Roman" panose="02020603050405020304" pitchFamily="18" charset="0"/>
              </a:rPr>
              <a:t>(b)	определение связанных сторон и операций с ними, включая цель проведения таких операций; </a:t>
            </a:r>
          </a:p>
          <a:p>
            <a:r>
              <a:rPr lang="ru-RU" dirty="0">
                <a:latin typeface="Times New Roman" panose="02020603050405020304" pitchFamily="18" charset="0"/>
                <a:cs typeface="Times New Roman" panose="02020603050405020304" pitchFamily="18" charset="0"/>
              </a:rPr>
              <a:t>(c)	получение информации о значительных, нетипичных или сложных сделках, событиях или вопросах, которые повлияли или могут повлиять на финансовую отчетность организации, в том числе: </a:t>
            </a:r>
          </a:p>
          <a:p>
            <a:pPr lvl="1"/>
            <a:r>
              <a:rPr lang="ru-RU" dirty="0">
                <a:latin typeface="Times New Roman" panose="02020603050405020304" pitchFamily="18" charset="0"/>
                <a:cs typeface="Times New Roman" panose="02020603050405020304" pitchFamily="18" charset="0"/>
              </a:rPr>
              <a:t>(i)	о значительных изменениях в хозяйственной или операционной деятельности организации;</a:t>
            </a:r>
          </a:p>
          <a:p>
            <a:pPr lvl="1"/>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значительных изменениях условий договоров, которые существенно влияют на финансовую отчетность организации, включая условия финансирования, договоры займа или ограничительные условия по долгам;</a:t>
            </a:r>
          </a:p>
          <a:p>
            <a:pPr lvl="1"/>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iii</a:t>
            </a:r>
            <a:r>
              <a:rPr lang="ru-RU" dirty="0">
                <a:latin typeface="Times New Roman" panose="02020603050405020304" pitchFamily="18" charset="0"/>
                <a:cs typeface="Times New Roman" panose="02020603050405020304" pitchFamily="18" charset="0"/>
              </a:rPr>
              <a:t>)	значительных бухгалтерских записях или иных корректировках к финансовой отчетности;</a:t>
            </a:r>
          </a:p>
          <a:p>
            <a:pPr lvl="1"/>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iv</a:t>
            </a:r>
            <a:r>
              <a:rPr lang="ru-RU" dirty="0">
                <a:latin typeface="Times New Roman" panose="02020603050405020304" pitchFamily="18" charset="0"/>
                <a:cs typeface="Times New Roman" panose="02020603050405020304" pitchFamily="18" charset="0"/>
              </a:rPr>
              <a:t>)	значительных операциях, проведенных или признанных ближе к концу отчетного периода; </a:t>
            </a:r>
          </a:p>
          <a:p>
            <a:pPr lvl="1"/>
            <a:r>
              <a:rPr lang="ru-RU" dirty="0">
                <a:latin typeface="Times New Roman" panose="02020603050405020304" pitchFamily="18" charset="0"/>
                <a:cs typeface="Times New Roman" panose="02020603050405020304" pitchFamily="18" charset="0"/>
              </a:rPr>
              <a:t>(v)	состоянии всех неисправленных искажений, выявленных в ходе выполнения предыдущих заданий;</a:t>
            </a:r>
          </a:p>
          <a:p>
            <a:pPr lvl="1"/>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vi</a:t>
            </a:r>
            <a:r>
              <a:rPr lang="ru-RU" dirty="0">
                <a:latin typeface="Times New Roman" panose="02020603050405020304" pitchFamily="18" charset="0"/>
                <a:cs typeface="Times New Roman" panose="02020603050405020304" pitchFamily="18" charset="0"/>
              </a:rPr>
              <a:t>)	влиянии или возможных последствиях для организации операций со связанными сторонами или отношений с ними;</a:t>
            </a:r>
          </a:p>
        </p:txBody>
      </p:sp>
    </p:spTree>
    <p:extLst>
      <p:ext uri="{BB962C8B-B14F-4D97-AF65-F5344CB8AC3E}">
        <p14:creationId xmlns:p14="http://schemas.microsoft.com/office/powerpoint/2010/main" val="501218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E6F72-8749-4C96-827A-D86677FE90ED}"/>
              </a:ext>
            </a:extLst>
          </p:cNvPr>
          <p:cNvSpPr>
            <a:spLocks noGrp="1"/>
          </p:cNvSpPr>
          <p:nvPr>
            <p:ph type="title"/>
          </p:nvPr>
        </p:nvSpPr>
        <p:spPr/>
        <p:txBody>
          <a:bodyPr/>
          <a:lstStyle/>
          <a:p>
            <a:r>
              <a:rPr lang="ru-RU" dirty="0"/>
              <a:t>Выполнение задания</a:t>
            </a:r>
          </a:p>
        </p:txBody>
      </p:sp>
      <p:sp>
        <p:nvSpPr>
          <p:cNvPr id="3" name="Объект 2">
            <a:extLst>
              <a:ext uri="{FF2B5EF4-FFF2-40B4-BE49-F238E27FC236}">
                <a16:creationId xmlns:a16="http://schemas.microsoft.com/office/drawing/2014/main" id="{9C59DE91-10E6-41F4-A503-68312D21848C}"/>
              </a:ext>
            </a:extLst>
          </p:cNvPr>
          <p:cNvSpPr>
            <a:spLocks noGrp="1"/>
          </p:cNvSpPr>
          <p:nvPr>
            <p:ph idx="1"/>
          </p:nvPr>
        </p:nvSpPr>
        <p:spPr/>
        <p:txBody>
          <a:bodyPr>
            <a:normAutofit fontScale="47500" lnSpcReduction="20000"/>
          </a:bodyPr>
          <a:lstStyle/>
          <a:p>
            <a:r>
              <a:rPr lang="ru-RU" dirty="0">
                <a:latin typeface="Times New Roman" panose="02020603050405020304" pitchFamily="18" charset="0"/>
                <a:cs typeface="Times New Roman" panose="02020603050405020304" pitchFamily="18" charset="0"/>
              </a:rPr>
              <a:t>(d)	наличие любых фактических, предполагаемых или инкриминируемых: </a:t>
            </a:r>
          </a:p>
          <a:p>
            <a:r>
              <a:rPr lang="ru-RU" dirty="0">
                <a:latin typeface="Times New Roman" panose="02020603050405020304" pitchFamily="18" charset="0"/>
                <a:cs typeface="Times New Roman" panose="02020603050405020304" pitchFamily="18" charset="0"/>
              </a:rPr>
              <a:t>(i)	недобросовестных или противозаконных действий, влияющих на организацию;</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случаев невыполнения требований законодательства или нормативных актов, которые, по общему признанию, оказывают непосредственное влияние на определение существенных сумм и раскрытие информации в финансовой отчетности, таких как законы и нормативные акты в области налогообложения и пенсионного обеспечения;  </a:t>
            </a:r>
          </a:p>
          <a:p>
            <a:r>
              <a:rPr lang="ru-RU" dirty="0">
                <a:latin typeface="Times New Roman" panose="02020603050405020304" pitchFamily="18" charset="0"/>
                <a:cs typeface="Times New Roman" panose="02020603050405020304" pitchFamily="18" charset="0"/>
              </a:rPr>
              <a:t>(e)	подтверждение факта выявления и анализа руководством событий, происходивших в период между датой финансовой отчетности и датой подготовки практикующим специалистом заключения, которые требуют корректировки финансовой отчетности или раскрытия в ней соответствующей информации; </a:t>
            </a:r>
          </a:p>
          <a:p>
            <a:r>
              <a:rPr lang="ru-RU" dirty="0">
                <a:latin typeface="Times New Roman" panose="02020603050405020304" pitchFamily="18" charset="0"/>
                <a:cs typeface="Times New Roman" panose="02020603050405020304" pitchFamily="18" charset="0"/>
              </a:rPr>
              <a:t>(f)	основа, на которой руководство оценивало способность организации продолжать непрерывно свою деятельность ;</a:t>
            </a:r>
          </a:p>
          <a:p>
            <a:r>
              <a:rPr lang="ru-RU" dirty="0">
                <a:latin typeface="Times New Roman" panose="02020603050405020304" pitchFamily="18" charset="0"/>
                <a:cs typeface="Times New Roman" panose="02020603050405020304" pitchFamily="18" charset="0"/>
              </a:rPr>
              <a:t>(g)	события или условия, которые могут поставить под сомнение способность организации продолжать непрерывно свою деятельность;</a:t>
            </a:r>
          </a:p>
          <a:p>
            <a:r>
              <a:rPr lang="ru-RU" dirty="0">
                <a:latin typeface="Times New Roman" panose="02020603050405020304" pitchFamily="18" charset="0"/>
                <a:cs typeface="Times New Roman" panose="02020603050405020304" pitchFamily="18" charset="0"/>
              </a:rPr>
              <a:t>(h)	существенные обязательства, договорные или условные обязательства, которые повлияли или могли повлиять на финансовую отчетность организации, включая раскрытую в ней информацию; </a:t>
            </a:r>
          </a:p>
          <a:p>
            <a:r>
              <a:rPr lang="ru-RU" dirty="0">
                <a:latin typeface="Times New Roman" panose="02020603050405020304" pitchFamily="18" charset="0"/>
                <a:cs typeface="Times New Roman" panose="02020603050405020304" pitchFamily="18" charset="0"/>
              </a:rPr>
              <a:t>(i)	существенные операции в неденежной форме или операции, не предполагающие денежных расчетов, проведенные в рассматриваемом отчетном периоде. </a:t>
            </a:r>
          </a:p>
          <a:p>
            <a:endParaRPr lang="ru-RU" dirty="0"/>
          </a:p>
        </p:txBody>
      </p:sp>
    </p:spTree>
    <p:extLst>
      <p:ext uri="{BB962C8B-B14F-4D97-AF65-F5344CB8AC3E}">
        <p14:creationId xmlns:p14="http://schemas.microsoft.com/office/powerpoint/2010/main" val="613112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A4245D-250C-476D-9BEC-51AEE9C6348D}"/>
              </a:ext>
            </a:extLst>
          </p:cNvPr>
          <p:cNvSpPr>
            <a:spLocks noGrp="1"/>
          </p:cNvSpPr>
          <p:nvPr>
            <p:ph type="title"/>
          </p:nvPr>
        </p:nvSpPr>
        <p:spPr/>
        <p:txBody>
          <a:bodyPr>
            <a:normAutofit/>
          </a:bodyPr>
          <a:lstStyle/>
          <a:p>
            <a:r>
              <a:rPr lang="ru-RU" sz="2800" dirty="0">
                <a:latin typeface="Times New Roman" panose="02020603050405020304" pitchFamily="18" charset="0"/>
                <a:cs typeface="Times New Roman" panose="02020603050405020304" pitchFamily="18" charset="0"/>
              </a:rPr>
              <a:t>Процедуры, предназначенные для изучения особых обстоятельств</a:t>
            </a:r>
          </a:p>
        </p:txBody>
      </p:sp>
      <p:sp>
        <p:nvSpPr>
          <p:cNvPr id="3" name="Объект 2">
            <a:extLst>
              <a:ext uri="{FF2B5EF4-FFF2-40B4-BE49-F238E27FC236}">
                <a16:creationId xmlns:a16="http://schemas.microsoft.com/office/drawing/2014/main" id="{E0167A63-3989-4F52-9DE2-DE46054F4868}"/>
              </a:ext>
            </a:extLst>
          </p:cNvPr>
          <p:cNvSpPr>
            <a:spLocks noGrp="1"/>
          </p:cNvSpPr>
          <p:nvPr>
            <p:ph idx="1"/>
          </p:nvPr>
        </p:nvSpPr>
        <p:spPr/>
        <p:txBody>
          <a:bodyPr>
            <a:normAutofit fontScale="47500" lnSpcReduction="20000"/>
          </a:bodyPr>
          <a:lstStyle/>
          <a:p>
            <a:r>
              <a:rPr lang="ru-RU" b="1" dirty="0"/>
              <a:t>Связанные стороны</a:t>
            </a:r>
          </a:p>
          <a:p>
            <a:r>
              <a:rPr lang="ru-RU" dirty="0"/>
              <a:t>Если будут выявлены значительные операции, выходящие за рамки обычного делового оборота, практикующий специалист обязан запросить информацию:</a:t>
            </a:r>
          </a:p>
          <a:p>
            <a:pPr lvl="1"/>
            <a:r>
              <a:rPr lang="ru-RU" dirty="0"/>
              <a:t>•	о характере таких операций и их экономической обоснованности</a:t>
            </a:r>
          </a:p>
          <a:p>
            <a:pPr lvl="1"/>
            <a:r>
              <a:rPr lang="ru-RU" dirty="0"/>
              <a:t>•	о возможности участия в таких операциях связанных сторон </a:t>
            </a:r>
            <a:endParaRPr lang="en-US" dirty="0"/>
          </a:p>
          <a:p>
            <a:r>
              <a:rPr lang="ru-RU" b="1" dirty="0"/>
              <a:t>Недобросовестные действия и несоблюдение законов или нормативных актов</a:t>
            </a:r>
          </a:p>
          <a:p>
            <a:r>
              <a:rPr lang="ru-RU" dirty="0"/>
              <a:t>При наличии соответствующих признаков практикующий специалист обязан:</a:t>
            </a:r>
          </a:p>
          <a:p>
            <a:pPr lvl="1"/>
            <a:r>
              <a:rPr lang="ru-RU" dirty="0"/>
              <a:t>•	довести информацию до сведения высшего руководства соответствующего уровня или лиц, отвечающих за корпоративное управление</a:t>
            </a:r>
          </a:p>
          <a:p>
            <a:pPr lvl="1"/>
            <a:r>
              <a:rPr lang="ru-RU" dirty="0"/>
              <a:t>•	затребовать у руководства оценку влияния на ФО</a:t>
            </a:r>
          </a:p>
          <a:p>
            <a:pPr lvl="1"/>
            <a:r>
              <a:rPr lang="ru-RU" dirty="0"/>
              <a:t>•	проанализировать влияние на вывод о ФО и заключение</a:t>
            </a:r>
          </a:p>
          <a:p>
            <a:pPr lvl="1"/>
            <a:r>
              <a:rPr lang="ru-RU" dirty="0"/>
              <a:t>•	установить, обязан ли он проинформировать сторону, которая является внешней по отношению к организации</a:t>
            </a:r>
          </a:p>
          <a:p>
            <a:r>
              <a:rPr lang="ru-RU" b="1" dirty="0"/>
              <a:t>Допущение о непрерывности деятельности</a:t>
            </a:r>
          </a:p>
          <a:p>
            <a:r>
              <a:rPr lang="ru-RU" dirty="0"/>
              <a:t>При выявлении событий или условий, которые могут поставить под сомнение способность организации продолжать непрерывно свою деятельность, аудитор обязан:</a:t>
            </a:r>
          </a:p>
          <a:p>
            <a:pPr lvl="1"/>
            <a:r>
              <a:rPr lang="ru-RU" dirty="0"/>
              <a:t>•	запросить руководство о планах дальнейших действий и возможность их реализации</a:t>
            </a:r>
          </a:p>
          <a:p>
            <a:pPr lvl="1"/>
            <a:r>
              <a:rPr lang="ru-RU" dirty="0"/>
              <a:t>•	оценить результаты запросов, определить, обеспечивают ли ответы руководства достаточные основания для продолжения представления ФО на основе допущения о непрерывности деятельности</a:t>
            </a:r>
          </a:p>
          <a:p>
            <a:endParaRPr lang="ru-RU" dirty="0"/>
          </a:p>
        </p:txBody>
      </p:sp>
    </p:spTree>
    <p:extLst>
      <p:ext uri="{BB962C8B-B14F-4D97-AF65-F5344CB8AC3E}">
        <p14:creationId xmlns:p14="http://schemas.microsoft.com/office/powerpoint/2010/main" val="3672129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AFEFF5-E341-4DD0-B932-B0507024F09E}"/>
              </a:ext>
            </a:extLst>
          </p:cNvPr>
          <p:cNvSpPr>
            <a:spLocks noGrp="1"/>
          </p:cNvSpPr>
          <p:nvPr>
            <p:ph type="title"/>
          </p:nvPr>
        </p:nvSpPr>
        <p:spPr/>
        <p:txBody>
          <a:bodyPr>
            <a:normAutofit/>
          </a:bodyPr>
          <a:lstStyle/>
          <a:p>
            <a:r>
              <a:rPr lang="ru-RU" sz="2800" dirty="0">
                <a:latin typeface="Times New Roman" panose="02020603050405020304" pitchFamily="18" charset="0"/>
                <a:cs typeface="Times New Roman" panose="02020603050405020304" pitchFamily="18" charset="0"/>
              </a:rPr>
              <a:t>Формирование практикующим специалистом вывода о финансовой отчетности</a:t>
            </a:r>
          </a:p>
        </p:txBody>
      </p:sp>
      <p:sp>
        <p:nvSpPr>
          <p:cNvPr id="3" name="Объект 2">
            <a:extLst>
              <a:ext uri="{FF2B5EF4-FFF2-40B4-BE49-F238E27FC236}">
                <a16:creationId xmlns:a16="http://schemas.microsoft.com/office/drawing/2014/main" id="{D59FE573-8DD6-458F-BAB3-642D44C98087}"/>
              </a:ext>
            </a:extLst>
          </p:cNvPr>
          <p:cNvSpPr>
            <a:spLocks noGrp="1"/>
          </p:cNvSpPr>
          <p:nvPr>
            <p:ph idx="1"/>
          </p:nvPr>
        </p:nvSpPr>
        <p:spPr/>
        <p:txBody>
          <a:bodyPr>
            <a:normAutofit fontScale="47500" lnSpcReduction="20000"/>
          </a:bodyPr>
          <a:lstStyle/>
          <a:p>
            <a:r>
              <a:rPr lang="ru-RU" dirty="0">
                <a:latin typeface="Times New Roman" panose="02020603050405020304" pitchFamily="18" charset="0"/>
                <a:cs typeface="Times New Roman" panose="02020603050405020304" pitchFamily="18" charset="0"/>
              </a:rPr>
              <a:t>Практикующий специалист обязан:</a:t>
            </a:r>
          </a:p>
          <a:p>
            <a:pPr lvl="1"/>
            <a:r>
              <a:rPr lang="ru-RU" dirty="0">
                <a:latin typeface="Times New Roman" panose="02020603050405020304" pitchFamily="18" charset="0"/>
                <a:cs typeface="Times New Roman" panose="02020603050405020304" pitchFamily="18" charset="0"/>
              </a:rPr>
              <a:t>•	установить, содержится ли в ФО указание на то, что она подготовлена в соответствии с применимой концепцией;</a:t>
            </a:r>
          </a:p>
          <a:p>
            <a:pPr lvl="1"/>
            <a:r>
              <a:rPr lang="ru-RU" dirty="0">
                <a:latin typeface="Times New Roman" panose="02020603050405020304" pitchFamily="18" charset="0"/>
                <a:cs typeface="Times New Roman" panose="02020603050405020304" pitchFamily="18" charset="0"/>
              </a:rPr>
              <a:t>•	удостовериться с учетом требований применимой концепции подготовки ФО в том, что:</a:t>
            </a:r>
          </a:p>
          <a:p>
            <a:pPr lvl="1"/>
            <a:r>
              <a:rPr lang="ru-RU" dirty="0">
                <a:latin typeface="Times New Roman" panose="02020603050405020304" pitchFamily="18" charset="0"/>
                <a:cs typeface="Times New Roman" panose="02020603050405020304" pitchFamily="18" charset="0"/>
              </a:rPr>
              <a:t>•	терминология, в т.ч. название каждого отчета, является уместной и обоснованной;</a:t>
            </a:r>
          </a:p>
          <a:p>
            <a:pPr lvl="1"/>
            <a:r>
              <a:rPr lang="ru-RU" dirty="0">
                <a:latin typeface="Times New Roman" panose="02020603050405020304" pitchFamily="18" charset="0"/>
                <a:cs typeface="Times New Roman" panose="02020603050405020304" pitchFamily="18" charset="0"/>
              </a:rPr>
              <a:t>•	в ФО адекватно раскрыта информация о существенных принципах учетной политики;</a:t>
            </a:r>
          </a:p>
          <a:p>
            <a:pPr lvl="1"/>
            <a:r>
              <a:rPr lang="ru-RU" dirty="0">
                <a:latin typeface="Times New Roman" panose="02020603050405020304" pitchFamily="18" charset="0"/>
                <a:cs typeface="Times New Roman" panose="02020603050405020304" pitchFamily="18" charset="0"/>
              </a:rPr>
              <a:t>•	принципы учетной политики не противоречат применимой концепции подготовки ФО и являются уместными и обоснованными;</a:t>
            </a:r>
          </a:p>
          <a:p>
            <a:pPr lvl="1"/>
            <a:r>
              <a:rPr lang="ru-RU" dirty="0">
                <a:latin typeface="Times New Roman" panose="02020603050405020304" pitchFamily="18" charset="0"/>
                <a:cs typeface="Times New Roman" panose="02020603050405020304" pitchFamily="18" charset="0"/>
              </a:rPr>
              <a:t>•	оценочные значения представляются обоснованными;</a:t>
            </a:r>
          </a:p>
          <a:p>
            <a:pPr lvl="1"/>
            <a:r>
              <a:rPr lang="ru-RU" dirty="0">
                <a:latin typeface="Times New Roman" panose="02020603050405020304" pitchFamily="18" charset="0"/>
                <a:cs typeface="Times New Roman" panose="02020603050405020304" pitchFamily="18" charset="0"/>
              </a:rPr>
              <a:t>•	информация, представленная в ФО, является уместной, достоверной, сопоставимой и понятной; информация, которая позволит понять влияние существенных операций и событий на информацию, приведенную в ФО, раскрыта адекватно.</a:t>
            </a:r>
          </a:p>
          <a:p>
            <a:r>
              <a:rPr lang="ru-RU" dirty="0">
                <a:latin typeface="Times New Roman" panose="02020603050405020304" pitchFamily="18" charset="0"/>
                <a:cs typeface="Times New Roman" panose="02020603050405020304" pitchFamily="18" charset="0"/>
              </a:rPr>
              <a:t>Практикующий специалист обязан рассмотреть влияние:</a:t>
            </a:r>
          </a:p>
          <a:p>
            <a:pPr lvl="1"/>
            <a:r>
              <a:rPr lang="ru-RU" dirty="0">
                <a:latin typeface="Times New Roman" panose="02020603050405020304" pitchFamily="18" charset="0"/>
                <a:cs typeface="Times New Roman" panose="02020603050405020304" pitchFamily="18" charset="0"/>
              </a:rPr>
              <a:t>•	неисправленных искажений, выявленных в ходе обзорной проверки за текущий и предыдущий периоды, на финансовую отчетность в целом;</a:t>
            </a:r>
          </a:p>
          <a:p>
            <a:pPr lvl="1"/>
            <a:r>
              <a:rPr lang="ru-RU" dirty="0">
                <a:latin typeface="Times New Roman" panose="02020603050405020304" pitchFamily="18" charset="0"/>
                <a:cs typeface="Times New Roman" panose="02020603050405020304" pitchFamily="18" charset="0"/>
              </a:rPr>
              <a:t>•	качественных характеристик учетной политики организации, включая признаки возможной предвзятости суждений руководства.</a:t>
            </a:r>
          </a:p>
          <a:p>
            <a:pPr marL="402336" lvl="1" indent="0">
              <a:buNone/>
            </a:pPr>
            <a:r>
              <a:rPr lang="ru-RU" sz="2900" dirty="0">
                <a:latin typeface="Times New Roman" panose="02020603050405020304" pitchFamily="18" charset="0"/>
                <a:cs typeface="Times New Roman" panose="02020603050405020304" pitchFamily="18" charset="0"/>
              </a:rPr>
              <a:t>Если подготовка ФО проводилась с использованием концепции достоверного представления, практикующий специалист также обязан:</a:t>
            </a:r>
          </a:p>
          <a:p>
            <a:pPr lvl="1"/>
            <a:r>
              <a:rPr lang="ru-RU" dirty="0">
                <a:latin typeface="Times New Roman" panose="02020603050405020304" pitchFamily="18" charset="0"/>
                <a:cs typeface="Times New Roman" panose="02020603050405020304" pitchFamily="18" charset="0"/>
              </a:rPr>
              <a:t>•	оценить, соответствует ли общая форма представления, структуры и содержания ФО применимой концепции ее подготовки;</a:t>
            </a:r>
          </a:p>
          <a:p>
            <a:pPr lvl="1"/>
            <a:r>
              <a:rPr lang="ru-RU" dirty="0">
                <a:latin typeface="Times New Roman" panose="02020603050405020304" pitchFamily="18" charset="0"/>
                <a:cs typeface="Times New Roman" panose="02020603050405020304" pitchFamily="18" charset="0"/>
              </a:rPr>
              <a:t>•	установить, что ФО, обеспечивает достоверное представление или дает правдивое и достоверное представление (в зависимости от ситуации) о ФО в целом.</a:t>
            </a:r>
          </a:p>
          <a:p>
            <a:endParaRPr lang="ru-RU" dirty="0"/>
          </a:p>
        </p:txBody>
      </p:sp>
    </p:spTree>
    <p:extLst>
      <p:ext uri="{BB962C8B-B14F-4D97-AF65-F5344CB8AC3E}">
        <p14:creationId xmlns:p14="http://schemas.microsoft.com/office/powerpoint/2010/main" val="2121454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7D63B1-91F8-4557-B426-A9F7FC9E4D4A}"/>
              </a:ext>
            </a:extLst>
          </p:cNvPr>
          <p:cNvSpPr>
            <a:spLocks noGrp="1"/>
          </p:cNvSpPr>
          <p:nvPr>
            <p:ph type="title"/>
          </p:nvPr>
        </p:nvSpPr>
        <p:spPr/>
        <p:txBody>
          <a:bodyPr/>
          <a:lstStyle/>
          <a:p>
            <a:r>
              <a:rPr lang="ru-RU" dirty="0"/>
              <a:t>Форма вывода</a:t>
            </a:r>
          </a:p>
        </p:txBody>
      </p:sp>
      <p:pic>
        <p:nvPicPr>
          <p:cNvPr id="4" name="Объект 3">
            <a:extLst>
              <a:ext uri="{FF2B5EF4-FFF2-40B4-BE49-F238E27FC236}">
                <a16:creationId xmlns:a16="http://schemas.microsoft.com/office/drawing/2014/main" id="{1108FD21-A942-448C-8454-EEDDC5520ADC}"/>
              </a:ext>
            </a:extLst>
          </p:cNvPr>
          <p:cNvPicPr>
            <a:picLocks noGrp="1" noChangeAspect="1"/>
          </p:cNvPicPr>
          <p:nvPr>
            <p:ph idx="1"/>
          </p:nvPr>
        </p:nvPicPr>
        <p:blipFill>
          <a:blip r:embed="rId2"/>
          <a:stretch>
            <a:fillRect/>
          </a:stretch>
        </p:blipFill>
        <p:spPr>
          <a:xfrm>
            <a:off x="1835696" y="1418210"/>
            <a:ext cx="6480720" cy="2498169"/>
          </a:xfrm>
          <a:prstGeom prst="rect">
            <a:avLst/>
          </a:prstGeom>
        </p:spPr>
      </p:pic>
      <p:pic>
        <p:nvPicPr>
          <p:cNvPr id="5" name="Рисунок 4">
            <a:extLst>
              <a:ext uri="{FF2B5EF4-FFF2-40B4-BE49-F238E27FC236}">
                <a16:creationId xmlns:a16="http://schemas.microsoft.com/office/drawing/2014/main" id="{34A02B53-E51E-43AA-AAD9-6AF1F1EE1F4C}"/>
              </a:ext>
            </a:extLst>
          </p:cNvPr>
          <p:cNvPicPr>
            <a:picLocks noChangeAspect="1"/>
          </p:cNvPicPr>
          <p:nvPr/>
        </p:nvPicPr>
        <p:blipFill>
          <a:blip r:embed="rId3"/>
          <a:stretch>
            <a:fillRect/>
          </a:stretch>
        </p:blipFill>
        <p:spPr>
          <a:xfrm>
            <a:off x="1835696" y="4096844"/>
            <a:ext cx="6480720" cy="2685892"/>
          </a:xfrm>
          <a:prstGeom prst="rect">
            <a:avLst/>
          </a:prstGeom>
        </p:spPr>
      </p:pic>
    </p:spTree>
    <p:extLst>
      <p:ext uri="{BB962C8B-B14F-4D97-AF65-F5344CB8AC3E}">
        <p14:creationId xmlns:p14="http://schemas.microsoft.com/office/powerpoint/2010/main" val="2032722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D29E9A-F175-4B10-8B60-2A94CD3D48FE}"/>
              </a:ext>
            </a:extLst>
          </p:cNvPr>
          <p:cNvSpPr>
            <a:spLocks noGrp="1"/>
          </p:cNvSpPr>
          <p:nvPr>
            <p:ph type="title"/>
          </p:nvPr>
        </p:nvSpPr>
        <p:spPr/>
        <p:txBody>
          <a:bodyPr>
            <a:normAutofit fontScale="90000"/>
          </a:bodyPr>
          <a:lstStyle/>
          <a:p>
            <a:r>
              <a:rPr lang="ru-RU" dirty="0"/>
              <a:t>Заключение практикующего специалиста</a:t>
            </a:r>
          </a:p>
        </p:txBody>
      </p:sp>
      <p:sp>
        <p:nvSpPr>
          <p:cNvPr id="3" name="Объект 2">
            <a:extLst>
              <a:ext uri="{FF2B5EF4-FFF2-40B4-BE49-F238E27FC236}">
                <a16:creationId xmlns:a16="http://schemas.microsoft.com/office/drawing/2014/main" id="{2FFCE3F0-B831-46B8-A2E8-53CBFB2D8E62}"/>
              </a:ext>
            </a:extLst>
          </p:cNvPr>
          <p:cNvSpPr>
            <a:spLocks noGrp="1"/>
          </p:cNvSpPr>
          <p:nvPr>
            <p:ph idx="1"/>
          </p:nvPr>
        </p:nvSpPr>
        <p:spPr/>
        <p:txBody>
          <a:bodyPr>
            <a:normAutofit fontScale="40000" lnSpcReduction="20000"/>
          </a:bodyPr>
          <a:lstStyle/>
          <a:p>
            <a:r>
              <a:rPr lang="ru-RU" sz="3500" dirty="0">
                <a:latin typeface="Times New Roman" panose="02020603050405020304" pitchFamily="18" charset="0"/>
                <a:cs typeface="Times New Roman" panose="02020603050405020304" pitchFamily="18" charset="0"/>
              </a:rPr>
              <a:t>86.	Заключение практикующего специалиста по результатам выполнения задания по обзорной проверке должно быть оформлено в письменном виде и содержать следующие элементы:</a:t>
            </a:r>
          </a:p>
          <a:p>
            <a:r>
              <a:rPr lang="ru-RU" sz="3500" dirty="0">
                <a:latin typeface="Times New Roman" panose="02020603050405020304" pitchFamily="18" charset="0"/>
                <a:cs typeface="Times New Roman" panose="02020603050405020304" pitchFamily="18" charset="0"/>
              </a:rPr>
              <a:t>(a)	заголовок, четко указывающий на то, что документ является заключением независимого практикующего специалиста по обзорной проверке;</a:t>
            </a:r>
          </a:p>
          <a:p>
            <a:r>
              <a:rPr lang="ru-RU" sz="3500" dirty="0">
                <a:latin typeface="Times New Roman" panose="02020603050405020304" pitchFamily="18" charset="0"/>
                <a:cs typeface="Times New Roman" panose="02020603050405020304" pitchFamily="18" charset="0"/>
              </a:rPr>
              <a:t>(b)	адресат или адресаты, как предусмотрено обстоятельствами задания;</a:t>
            </a:r>
          </a:p>
          <a:p>
            <a:r>
              <a:rPr lang="ru-RU" sz="3500" dirty="0">
                <a:latin typeface="Times New Roman" panose="02020603050405020304" pitchFamily="18" charset="0"/>
                <a:cs typeface="Times New Roman" panose="02020603050405020304" pitchFamily="18" charset="0"/>
              </a:rPr>
              <a:t>(c)	вводный раздел, в котором:</a:t>
            </a:r>
          </a:p>
          <a:p>
            <a:pPr lvl="1"/>
            <a:r>
              <a:rPr lang="ru-RU" sz="3500" dirty="0">
                <a:latin typeface="Times New Roman" panose="02020603050405020304" pitchFamily="18" charset="0"/>
                <a:cs typeface="Times New Roman" panose="02020603050405020304" pitchFamily="18" charset="0"/>
              </a:rPr>
              <a:t>(i)	указывает на состав финансовой отчетности, являвшуюся предметом обзорной проверки, в том числе название каждого отчета, представленного в комплекте финансовой отчетности, а также дату и период, за который подготавливался каждый такой отчет; </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a:t>
            </a:r>
            <a:r>
              <a:rPr lang="ru-RU" sz="3500" dirty="0">
                <a:latin typeface="Times New Roman" panose="02020603050405020304" pitchFamily="18" charset="0"/>
                <a:cs typeface="Times New Roman" panose="02020603050405020304" pitchFamily="18" charset="0"/>
              </a:rPr>
              <a:t>)	содержит ссылку на краткое изложение существенных принципов учетной политики и другую пояснительную информацию; </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iii</a:t>
            </a:r>
            <a:r>
              <a:rPr lang="ru-RU" sz="3500" dirty="0">
                <a:latin typeface="Times New Roman" panose="02020603050405020304" pitchFamily="18" charset="0"/>
                <a:cs typeface="Times New Roman" panose="02020603050405020304" pitchFamily="18" charset="0"/>
              </a:rPr>
              <a:t>)	подтверждает факт проведения обзорной проверки финансовой отчетности;</a:t>
            </a:r>
          </a:p>
          <a:p>
            <a:r>
              <a:rPr lang="ru-RU" sz="3500" dirty="0">
                <a:latin typeface="Times New Roman" panose="02020603050405020304" pitchFamily="18" charset="0"/>
                <a:cs typeface="Times New Roman" panose="02020603050405020304" pitchFamily="18" charset="0"/>
              </a:rPr>
              <a:t>(d)	описание ответственности руководства за подготовку финансовой отчетности, включая пояснение о том, что руководство несет ответственность:</a:t>
            </a:r>
          </a:p>
          <a:p>
            <a:pPr lvl="1"/>
            <a:r>
              <a:rPr lang="ru-RU" sz="3500" dirty="0">
                <a:latin typeface="Times New Roman" panose="02020603050405020304" pitchFamily="18" charset="0"/>
                <a:cs typeface="Times New Roman" panose="02020603050405020304" pitchFamily="18" charset="0"/>
              </a:rPr>
              <a:t>(i)	за подготовку финансовой отчетности в соответствии с требованиями применимой концепции, включая, при необходимости, обязанность по ее достоверному представлению; </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a:t>
            </a:r>
            <a:r>
              <a:rPr lang="ru-RU" sz="3500" dirty="0">
                <a:latin typeface="Times New Roman" panose="02020603050405020304" pitchFamily="18" charset="0"/>
                <a:cs typeface="Times New Roman" panose="02020603050405020304" pitchFamily="18" charset="0"/>
              </a:rPr>
              <a:t>)	систему внутреннего контроля, которая, по мнению руководства, необходима для обеспечения подготовки финансовой отчетности, не содержащей существенных искажений вследствие недобросовестных действий или ошибок; </a:t>
            </a:r>
          </a:p>
          <a:p>
            <a:endParaRPr lang="ru-RU" dirty="0"/>
          </a:p>
        </p:txBody>
      </p:sp>
    </p:spTree>
    <p:extLst>
      <p:ext uri="{BB962C8B-B14F-4D97-AF65-F5344CB8AC3E}">
        <p14:creationId xmlns:p14="http://schemas.microsoft.com/office/powerpoint/2010/main" val="3978409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BF0A0A-89D9-4827-B3C8-8955EA804C6B}"/>
              </a:ext>
            </a:extLst>
          </p:cNvPr>
          <p:cNvSpPr>
            <a:spLocks noGrp="1"/>
          </p:cNvSpPr>
          <p:nvPr>
            <p:ph type="title"/>
          </p:nvPr>
        </p:nvSpPr>
        <p:spPr/>
        <p:txBody>
          <a:bodyPr>
            <a:normAutofit fontScale="90000"/>
          </a:bodyPr>
          <a:lstStyle/>
          <a:p>
            <a:r>
              <a:rPr lang="ru-RU" dirty="0"/>
              <a:t>Заключение практикующего специалиста</a:t>
            </a:r>
          </a:p>
        </p:txBody>
      </p:sp>
      <p:sp>
        <p:nvSpPr>
          <p:cNvPr id="3" name="Объект 2">
            <a:extLst>
              <a:ext uri="{FF2B5EF4-FFF2-40B4-BE49-F238E27FC236}">
                <a16:creationId xmlns:a16="http://schemas.microsoft.com/office/drawing/2014/main" id="{4E88BD96-0F0A-42D4-8301-6E5CB7B683A4}"/>
              </a:ext>
            </a:extLst>
          </p:cNvPr>
          <p:cNvSpPr>
            <a:spLocks noGrp="1"/>
          </p:cNvSpPr>
          <p:nvPr>
            <p:ph idx="1"/>
          </p:nvPr>
        </p:nvSpPr>
        <p:spPr/>
        <p:txBody>
          <a:bodyPr>
            <a:normAutofit fontScale="40000" lnSpcReduction="20000"/>
          </a:bodyPr>
          <a:lstStyle/>
          <a:p>
            <a:r>
              <a:rPr lang="ru-RU" sz="3500" dirty="0">
                <a:latin typeface="Times New Roman" panose="02020603050405020304" pitchFamily="18" charset="0"/>
                <a:cs typeface="Times New Roman" panose="02020603050405020304" pitchFamily="18" charset="0"/>
              </a:rPr>
              <a:t>(e)	в том случае, если финансовая отчетность представляет собой финансовую отчетность специального назначения:</a:t>
            </a:r>
          </a:p>
          <a:p>
            <a:pPr lvl="1"/>
            <a:r>
              <a:rPr lang="ru-RU" sz="3100" dirty="0">
                <a:latin typeface="Times New Roman" panose="02020603050405020304" pitchFamily="18" charset="0"/>
                <a:cs typeface="Times New Roman" panose="02020603050405020304" pitchFamily="18" charset="0"/>
              </a:rPr>
              <a:t>(i)	описание цели подготовки финансовой отчетности и, если необходимо, информацию о предполагаемых пользователях или ссылку на примечание к финансовой отчетности специального назначения, в котором содержится такая информация;</a:t>
            </a:r>
          </a:p>
          <a:p>
            <a:pPr lvl="1"/>
            <a:r>
              <a:rPr lang="ru-RU" sz="3100" dirty="0">
                <a:latin typeface="Times New Roman" panose="02020603050405020304" pitchFamily="18" charset="0"/>
                <a:cs typeface="Times New Roman" panose="02020603050405020304" pitchFamily="18" charset="0"/>
              </a:rPr>
              <a:t>(</a:t>
            </a:r>
            <a:r>
              <a:rPr lang="ru-RU" sz="3100" dirty="0" err="1">
                <a:latin typeface="Times New Roman" panose="02020603050405020304" pitchFamily="18" charset="0"/>
                <a:cs typeface="Times New Roman" panose="02020603050405020304" pitchFamily="18" charset="0"/>
              </a:rPr>
              <a:t>ii</a:t>
            </a:r>
            <a:r>
              <a:rPr lang="ru-RU" sz="3100" dirty="0">
                <a:latin typeface="Times New Roman" panose="02020603050405020304" pitchFamily="18" charset="0"/>
                <a:cs typeface="Times New Roman" panose="02020603050405020304" pitchFamily="18" charset="0"/>
              </a:rPr>
              <a:t>)	если при подготовке такой финансовой отчетности у руководства была возможность выбрать из нескольких концепций подготовки, в разделе заключения, где разъясняется ответственность руководства за подготовку финансовой отчетности, необходимо упомянуть обязанность руководства по установлению приемлемости применимой концепции подготовки финансовой отчетности в сложившихся обстоятельствах;</a:t>
            </a:r>
          </a:p>
          <a:p>
            <a:r>
              <a:rPr lang="ru-RU" sz="3500" dirty="0">
                <a:latin typeface="Times New Roman" panose="02020603050405020304" pitchFamily="18" charset="0"/>
                <a:cs typeface="Times New Roman" panose="02020603050405020304" pitchFamily="18" charset="0"/>
              </a:rPr>
              <a:t>(f)	описание обязанности практикующего специалиста сформировать вывод о финансовой отчетности, включая ссылку на данный стандарт и, при необходимости, применимое законодательство или нормативные требования; </a:t>
            </a:r>
          </a:p>
          <a:p>
            <a:r>
              <a:rPr lang="ru-RU" sz="3500" dirty="0">
                <a:latin typeface="Times New Roman" panose="02020603050405020304" pitchFamily="18" charset="0"/>
                <a:cs typeface="Times New Roman" panose="02020603050405020304" pitchFamily="18" charset="0"/>
              </a:rPr>
              <a:t>(g)	описание обзорной проверки финансовой отчетности и ограничений по объему проверки, а также следующие заявления:</a:t>
            </a:r>
          </a:p>
          <a:p>
            <a:pPr lvl="1"/>
            <a:r>
              <a:rPr lang="ru-RU" sz="3500" dirty="0">
                <a:latin typeface="Times New Roman" panose="02020603050405020304" pitchFamily="18" charset="0"/>
                <a:cs typeface="Times New Roman" panose="02020603050405020304" pitchFamily="18" charset="0"/>
              </a:rPr>
              <a:t>(i)	задание по обзорной проверке в соответствии с настоящим стандартом представляет собой задание, обеспечивающее ограниченную уверенность;</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a:t>
            </a:r>
            <a:r>
              <a:rPr lang="ru-RU" sz="3500" dirty="0">
                <a:latin typeface="Times New Roman" panose="02020603050405020304" pitchFamily="18" charset="0"/>
                <a:cs typeface="Times New Roman" panose="02020603050405020304" pitchFamily="18" charset="0"/>
              </a:rPr>
              <a:t>)	практикующий специалист выполняет процедуры, которые преимущественно заключаются в направлении запросов руководству и, если применимо, иным лицам внутри организации, а также в проведении аналитических процедур, и оценивает полученные доказательства;</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iii</a:t>
            </a:r>
            <a:r>
              <a:rPr lang="ru-RU" sz="3500" dirty="0">
                <a:latin typeface="Times New Roman" panose="02020603050405020304" pitchFamily="18" charset="0"/>
                <a:cs typeface="Times New Roman" panose="02020603050405020304" pitchFamily="18" charset="0"/>
              </a:rPr>
              <a:t>)	объем процедур, выполняемых в ходе обзорной проверки, существенно меньше объема процедур, которые выполняются в ходе аудита, проводимого в соответствии с Международными стандартами аудита, в связи с чем практикующий специалист не выражает аудиторского мнения о финансовой отчетности;</a:t>
            </a:r>
          </a:p>
          <a:p>
            <a:endParaRPr lang="ru-RU" dirty="0"/>
          </a:p>
        </p:txBody>
      </p:sp>
    </p:spTree>
    <p:extLst>
      <p:ext uri="{BB962C8B-B14F-4D97-AF65-F5344CB8AC3E}">
        <p14:creationId xmlns:p14="http://schemas.microsoft.com/office/powerpoint/2010/main" val="806255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2AD945-F63D-41F2-881E-B2E62ECBDBA6}"/>
              </a:ext>
            </a:extLst>
          </p:cNvPr>
          <p:cNvSpPr>
            <a:spLocks noGrp="1"/>
          </p:cNvSpPr>
          <p:nvPr>
            <p:ph type="title"/>
          </p:nvPr>
        </p:nvSpPr>
        <p:spPr/>
        <p:txBody>
          <a:bodyPr>
            <a:normAutofit fontScale="90000"/>
          </a:bodyPr>
          <a:lstStyle/>
          <a:p>
            <a:r>
              <a:rPr lang="ru-RU" dirty="0"/>
              <a:t>Заключение практикующего специалиста</a:t>
            </a:r>
          </a:p>
        </p:txBody>
      </p:sp>
      <p:sp>
        <p:nvSpPr>
          <p:cNvPr id="3" name="Объект 2">
            <a:extLst>
              <a:ext uri="{FF2B5EF4-FFF2-40B4-BE49-F238E27FC236}">
                <a16:creationId xmlns:a16="http://schemas.microsoft.com/office/drawing/2014/main" id="{E67A78D6-DFBD-419F-A792-D813A159A0B6}"/>
              </a:ext>
            </a:extLst>
          </p:cNvPr>
          <p:cNvSpPr>
            <a:spLocks noGrp="1"/>
          </p:cNvSpPr>
          <p:nvPr>
            <p:ph idx="1"/>
          </p:nvPr>
        </p:nvSpPr>
        <p:spPr/>
        <p:txBody>
          <a:bodyPr>
            <a:normAutofit fontScale="40000" lnSpcReduction="20000"/>
          </a:bodyPr>
          <a:lstStyle/>
          <a:p>
            <a:r>
              <a:rPr lang="ru-RU" sz="3500" dirty="0">
                <a:latin typeface="Times New Roman" panose="02020603050405020304" pitchFamily="18" charset="0"/>
                <a:cs typeface="Times New Roman" panose="02020603050405020304" pitchFamily="18" charset="0"/>
              </a:rPr>
              <a:t>(h)	раздел «Вывод», который содержит: </a:t>
            </a:r>
          </a:p>
          <a:p>
            <a:pPr lvl="1"/>
            <a:r>
              <a:rPr lang="ru-RU" sz="3500" dirty="0">
                <a:latin typeface="Times New Roman" panose="02020603050405020304" pitchFamily="18" charset="0"/>
                <a:cs typeface="Times New Roman" panose="02020603050405020304" pitchFamily="18" charset="0"/>
              </a:rPr>
              <a:t>(i)	вывод практикующего специалиста о финансовой отчетности в целом в соответствии; </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a:t>
            </a:r>
            <a:r>
              <a:rPr lang="ru-RU" sz="3500" dirty="0">
                <a:latin typeface="Times New Roman" panose="02020603050405020304" pitchFamily="18" charset="0"/>
                <a:cs typeface="Times New Roman" panose="02020603050405020304" pitchFamily="18" charset="0"/>
              </a:rPr>
              <a:t>)	указание на применимую концепцию, использованную при подготовке финансовой отчетности, включая название источника такой концепции, которым не являются Международные стандарты финансовой отчетности, или Международный стандарт финансовой отчетности для малых и средних организаций, выпущенный Советом по международным стандартам финансовой отчетности, или Международные стандарты финансовой отчетности государственного сектора, выпущенные Советом по международным стандартам финансовой отчетности государственного сектора;</a:t>
            </a:r>
          </a:p>
          <a:p>
            <a:r>
              <a:rPr lang="ru-RU" sz="3500" dirty="0">
                <a:latin typeface="Times New Roman" panose="02020603050405020304" pitchFamily="18" charset="0"/>
                <a:cs typeface="Times New Roman" panose="02020603050405020304" pitchFamily="18" charset="0"/>
              </a:rPr>
              <a:t>(i)	в случаях, когда заключение практикующего специалиста о финансовой отчетности является модифицированным: </a:t>
            </a:r>
          </a:p>
          <a:p>
            <a:pPr lvl="1"/>
            <a:r>
              <a:rPr lang="ru-RU" sz="3500" dirty="0">
                <a:latin typeface="Times New Roman" panose="02020603050405020304" pitchFamily="18" charset="0"/>
                <a:cs typeface="Times New Roman" panose="02020603050405020304" pitchFamily="18" charset="0"/>
              </a:rPr>
              <a:t>(i)	озаглавленный соответствующим образом раздел, в котором приводится модифицированный вывод практикующего специалиста;</a:t>
            </a:r>
          </a:p>
          <a:p>
            <a:pPr lvl="1"/>
            <a:r>
              <a:rPr lang="ru-RU" sz="3500" dirty="0">
                <a:latin typeface="Times New Roman" panose="02020603050405020304" pitchFamily="18" charset="0"/>
                <a:cs typeface="Times New Roman" panose="02020603050405020304" pitchFamily="18" charset="0"/>
              </a:rPr>
              <a:t>(</a:t>
            </a:r>
            <a:r>
              <a:rPr lang="ru-RU" sz="3500" dirty="0" err="1">
                <a:latin typeface="Times New Roman" panose="02020603050405020304" pitchFamily="18" charset="0"/>
                <a:cs typeface="Times New Roman" panose="02020603050405020304" pitchFamily="18" charset="0"/>
              </a:rPr>
              <a:t>ii</a:t>
            </a:r>
            <a:r>
              <a:rPr lang="ru-RU" sz="3500" dirty="0">
                <a:latin typeface="Times New Roman" panose="02020603050405020304" pitchFamily="18" charset="0"/>
                <a:cs typeface="Times New Roman" panose="02020603050405020304" pitchFamily="18" charset="0"/>
              </a:rPr>
              <a:t>)	озаглавленный соответствующим образом раздел, в котором приводится описание факта или фактов, которые стали основанием для модификации вывода практикующего специалиста;</a:t>
            </a:r>
          </a:p>
          <a:p>
            <a:r>
              <a:rPr lang="ru-RU" sz="3500" dirty="0">
                <a:latin typeface="Times New Roman" panose="02020603050405020304" pitchFamily="18" charset="0"/>
                <a:cs typeface="Times New Roman" panose="02020603050405020304" pitchFamily="18" charset="0"/>
              </a:rPr>
              <a:t>(j)	ссылка на обязанность практикующего специалиста, предусмотренную настоящим стандартом, соблюдать соответствующие этические требования;</a:t>
            </a:r>
          </a:p>
          <a:p>
            <a:r>
              <a:rPr lang="ru-RU" sz="3500" dirty="0">
                <a:latin typeface="Times New Roman" panose="02020603050405020304" pitchFamily="18" charset="0"/>
                <a:cs typeface="Times New Roman" panose="02020603050405020304" pitchFamily="18" charset="0"/>
              </a:rPr>
              <a:t>(k)	дата заключения практикующего специалиста;</a:t>
            </a:r>
          </a:p>
          <a:p>
            <a:r>
              <a:rPr lang="ru-RU" sz="3500" dirty="0">
                <a:latin typeface="Times New Roman" panose="02020603050405020304" pitchFamily="18" charset="0"/>
                <a:cs typeface="Times New Roman" panose="02020603050405020304" pitchFamily="18" charset="0"/>
              </a:rPr>
              <a:t>(l)	подпись практикующего специалиста;</a:t>
            </a:r>
          </a:p>
          <a:p>
            <a:r>
              <a:rPr lang="ru-RU" sz="3500" dirty="0">
                <a:latin typeface="Times New Roman" panose="02020603050405020304" pitchFamily="18" charset="0"/>
                <a:cs typeface="Times New Roman" panose="02020603050405020304" pitchFamily="18" charset="0"/>
              </a:rPr>
              <a:t>(m)	местоположение в юрисдикции, в которой практикующий специалист осуществляет свою деятельность. </a:t>
            </a:r>
          </a:p>
          <a:p>
            <a:endParaRPr lang="ru-RU" dirty="0"/>
          </a:p>
        </p:txBody>
      </p:sp>
    </p:spTree>
    <p:extLst>
      <p:ext uri="{BB962C8B-B14F-4D97-AF65-F5344CB8AC3E}">
        <p14:creationId xmlns:p14="http://schemas.microsoft.com/office/powerpoint/2010/main" val="1807381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29711B-227E-4750-87B9-A6686B0B91BE}"/>
              </a:ext>
            </a:extLst>
          </p:cNvPr>
          <p:cNvSpPr>
            <a:spLocks noGrp="1"/>
          </p:cNvSpPr>
          <p:nvPr>
            <p:ph type="title"/>
          </p:nvPr>
        </p:nvSpPr>
        <p:spPr>
          <a:xfrm>
            <a:off x="1115616" y="620688"/>
            <a:ext cx="7704856" cy="1143000"/>
          </a:xfrm>
        </p:spPr>
        <p:txBody>
          <a:bodyPr>
            <a:normAutofit/>
          </a:bodyPr>
          <a:lstStyle/>
          <a:p>
            <a:r>
              <a:rPr lang="ru-RU" sz="2000" dirty="0">
                <a:latin typeface="Times New Roman" panose="02020603050405020304" pitchFamily="18" charset="0"/>
                <a:cs typeface="Times New Roman" panose="02020603050405020304" pitchFamily="18" charset="0"/>
              </a:rPr>
              <a:t>МСОП (ISRE) 2410 «Обзорная проверка промежуточной финансовой информации, выполняемая независимым аудитором организации»</a:t>
            </a:r>
          </a:p>
        </p:txBody>
      </p:sp>
      <p:pic>
        <p:nvPicPr>
          <p:cNvPr id="4" name="Объект 3">
            <a:extLst>
              <a:ext uri="{FF2B5EF4-FFF2-40B4-BE49-F238E27FC236}">
                <a16:creationId xmlns:a16="http://schemas.microsoft.com/office/drawing/2014/main" id="{B5F53054-BDC8-44BD-91D6-6DF044E4A84F}"/>
              </a:ext>
            </a:extLst>
          </p:cNvPr>
          <p:cNvPicPr>
            <a:picLocks noGrp="1" noChangeAspect="1"/>
          </p:cNvPicPr>
          <p:nvPr>
            <p:ph idx="1"/>
          </p:nvPr>
        </p:nvPicPr>
        <p:blipFill>
          <a:blip r:embed="rId2"/>
          <a:stretch>
            <a:fillRect/>
          </a:stretch>
        </p:blipFill>
        <p:spPr>
          <a:xfrm>
            <a:off x="2483768" y="1916832"/>
            <a:ext cx="5809524" cy="4638095"/>
          </a:xfrm>
          <a:prstGeom prst="rect">
            <a:avLst/>
          </a:prstGeom>
        </p:spPr>
      </p:pic>
    </p:spTree>
    <p:extLst>
      <p:ext uri="{BB962C8B-B14F-4D97-AF65-F5344CB8AC3E}">
        <p14:creationId xmlns:p14="http://schemas.microsoft.com/office/powerpoint/2010/main" val="2248650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449AF2-DCD1-4AF2-BB09-F6B9BF3F5A70}"/>
              </a:ext>
            </a:extLst>
          </p:cNvPr>
          <p:cNvSpPr>
            <a:spLocks noGrp="1"/>
          </p:cNvSpPr>
          <p:nvPr>
            <p:ph type="title"/>
          </p:nvPr>
        </p:nvSpPr>
        <p:spPr/>
        <p:txBody>
          <a:bodyPr>
            <a:normAutofit fontScale="90000"/>
          </a:bodyPr>
          <a:lstStyle/>
          <a:p>
            <a:r>
              <a:rPr lang="ru-RU" dirty="0"/>
              <a:t>Формат Заключения по обзорной проверки МСОП 2410</a:t>
            </a:r>
          </a:p>
        </p:txBody>
      </p:sp>
      <p:sp>
        <p:nvSpPr>
          <p:cNvPr id="3" name="Объект 2">
            <a:extLst>
              <a:ext uri="{FF2B5EF4-FFF2-40B4-BE49-F238E27FC236}">
                <a16:creationId xmlns:a16="http://schemas.microsoft.com/office/drawing/2014/main" id="{92276BA0-2E11-44CA-AE8C-98647BBCA343}"/>
              </a:ext>
            </a:extLst>
          </p:cNvPr>
          <p:cNvSpPr>
            <a:spLocks noGrp="1"/>
          </p:cNvSpPr>
          <p:nvPr>
            <p:ph idx="1"/>
          </p:nvPr>
        </p:nvSpPr>
        <p:spPr/>
        <p:txBody>
          <a:bodyPr>
            <a:normAutofit fontScale="32500" lnSpcReduction="20000"/>
          </a:bodyPr>
          <a:lstStyle/>
          <a:p>
            <a:r>
              <a:rPr lang="ru-RU" sz="3700" dirty="0">
                <a:latin typeface="Times New Roman" panose="02020603050405020304" pitchFamily="18" charset="0"/>
                <a:cs typeface="Times New Roman" panose="02020603050405020304" pitchFamily="18" charset="0"/>
              </a:rPr>
              <a:t>Элементы заключения:</a:t>
            </a:r>
          </a:p>
          <a:p>
            <a:pPr lvl="1"/>
            <a:r>
              <a:rPr lang="ru-RU" sz="3300" dirty="0">
                <a:latin typeface="Times New Roman" panose="02020603050405020304" pitchFamily="18" charset="0"/>
                <a:cs typeface="Times New Roman" panose="02020603050405020304" pitchFamily="18" charset="0"/>
              </a:rPr>
              <a:t>•	наименование заключения;</a:t>
            </a:r>
          </a:p>
          <a:p>
            <a:pPr lvl="1"/>
            <a:r>
              <a:rPr lang="ru-RU" sz="3300" dirty="0">
                <a:latin typeface="Times New Roman" panose="02020603050405020304" pitchFamily="18" charset="0"/>
                <a:cs typeface="Times New Roman" panose="02020603050405020304" pitchFamily="18" charset="0"/>
              </a:rPr>
              <a:t>•	адресат в соответствии с условиями задания;</a:t>
            </a:r>
          </a:p>
          <a:p>
            <a:pPr lvl="1"/>
            <a:r>
              <a:rPr lang="ru-RU" sz="3300" dirty="0">
                <a:latin typeface="Times New Roman" panose="02020603050405020304" pitchFamily="18" charset="0"/>
                <a:cs typeface="Times New Roman" panose="02020603050405020304" pitchFamily="18" charset="0"/>
              </a:rPr>
              <a:t>•	определение промежуточной финансовой информации, в отношении которой проводилась проверка, включая указание названий отчетов, входящих в состав полного или сокращенного комплекта ФО, дату и период, охваченные промежуточной информацией;</a:t>
            </a:r>
          </a:p>
          <a:p>
            <a:pPr lvl="1"/>
            <a:r>
              <a:rPr lang="ru-RU" sz="3300" dirty="0">
                <a:latin typeface="Times New Roman" panose="02020603050405020304" pitchFamily="18" charset="0"/>
                <a:cs typeface="Times New Roman" panose="02020603050405020304" pitchFamily="18" charset="0"/>
              </a:rPr>
              <a:t>•	заявление о том, что руководство несет ответственность за подготовку и представление промежуточной финансовой информации в соответствии с применимой концепцией подготовки ФО;</a:t>
            </a:r>
          </a:p>
          <a:p>
            <a:pPr lvl="1"/>
            <a:r>
              <a:rPr lang="ru-RU" sz="3300" dirty="0">
                <a:latin typeface="Times New Roman" panose="02020603050405020304" pitchFamily="18" charset="0"/>
                <a:cs typeface="Times New Roman" panose="02020603050405020304" pitchFamily="18" charset="0"/>
              </a:rPr>
              <a:t>•	заявление о том, что аудитор несет ответственность за формирование вывода в отношении промежуточной финансовой информации на основании проведенной обзорной проверки;</a:t>
            </a:r>
          </a:p>
          <a:p>
            <a:pPr lvl="1"/>
            <a:r>
              <a:rPr lang="ru-RU" sz="3300" dirty="0">
                <a:latin typeface="Times New Roman" panose="02020603050405020304" pitchFamily="18" charset="0"/>
                <a:cs typeface="Times New Roman" panose="02020603050405020304" pitchFamily="18" charset="0"/>
              </a:rPr>
              <a:t>•	заявление о том, что обзорная проверка промежуточной финансовой информации была проведена в соответствии с МСОП 2410;</a:t>
            </a:r>
          </a:p>
          <a:p>
            <a:pPr lvl="1"/>
            <a:r>
              <a:rPr lang="ru-RU" sz="3300" dirty="0">
                <a:latin typeface="Times New Roman" panose="02020603050405020304" pitchFamily="18" charset="0"/>
                <a:cs typeface="Times New Roman" panose="02020603050405020304" pitchFamily="18" charset="0"/>
              </a:rPr>
              <a:t>•	заявление о том, что объем обзорной проверки значительно меньше объема аудита, проводимого в соответствии с МСА, и поэтому аудиторское мнение не формируется;</a:t>
            </a:r>
          </a:p>
          <a:p>
            <a:pPr lvl="1"/>
            <a:r>
              <a:rPr lang="ru-RU" sz="3300" dirty="0">
                <a:latin typeface="Times New Roman" panose="02020603050405020304" pitchFamily="18" charset="0"/>
                <a:cs typeface="Times New Roman" panose="02020603050405020304" pitchFamily="18" charset="0"/>
              </a:rPr>
              <a:t>•	вывод о том, были ли выявлены аудитором факты, на основании которых он считает, что промежуточная информация не дает правдивого и достоверного представления или достоверного отражения во всех существенных аспектах в соответствии с применимой концепцией подготовки ФО (включая указание на юрисдикцию или страну происхождения концепции, если она отличается от МСФО), для случая подготовки ФО общего назначения, соответствующей концепции достоверного представления;</a:t>
            </a:r>
          </a:p>
          <a:p>
            <a:pPr lvl="1"/>
            <a:r>
              <a:rPr lang="ru-RU" sz="3300" dirty="0">
                <a:latin typeface="Times New Roman" panose="02020603050405020304" pitchFamily="18" charset="0"/>
                <a:cs typeface="Times New Roman" panose="02020603050405020304" pitchFamily="18" charset="0"/>
              </a:rPr>
              <a:t>•	вывод о том, были ли выявлены аудитором факты, на основании которых он считает, что промежуточная финансовая информация не подготовлена во всех существенных аспектах в соответствии с применимой концепцией подготовки ФО (включая указание на юрисдикцию или страну происхождения концепции, если она отличается от МСФО);</a:t>
            </a:r>
          </a:p>
          <a:p>
            <a:pPr lvl="1"/>
            <a:r>
              <a:rPr lang="ru-RU" sz="3300" dirty="0">
                <a:latin typeface="Times New Roman" panose="02020603050405020304" pitchFamily="18" charset="0"/>
                <a:cs typeface="Times New Roman" panose="02020603050405020304" pitchFamily="18" charset="0"/>
              </a:rPr>
              <a:t>•	дата заключения;</a:t>
            </a:r>
          </a:p>
          <a:p>
            <a:pPr lvl="1"/>
            <a:r>
              <a:rPr lang="ru-RU" sz="3300" dirty="0">
                <a:latin typeface="Times New Roman" panose="02020603050405020304" pitchFamily="18" charset="0"/>
                <a:cs typeface="Times New Roman" panose="02020603050405020304" pitchFamily="18" charset="0"/>
              </a:rPr>
              <a:t>•	местоположение в стране или юрисдикции, являющееся местом, где аудитор осуществляет аудиторскую деятельность;</a:t>
            </a:r>
          </a:p>
          <a:p>
            <a:pPr lvl="1"/>
            <a:r>
              <a:rPr lang="ru-RU" sz="3300" dirty="0">
                <a:latin typeface="Times New Roman" panose="02020603050405020304" pitchFamily="18" charset="0"/>
                <a:cs typeface="Times New Roman" panose="02020603050405020304" pitchFamily="18" charset="0"/>
              </a:rPr>
              <a:t>•	подпись аудитора.</a:t>
            </a:r>
          </a:p>
          <a:p>
            <a:endParaRPr lang="ru-RU" dirty="0"/>
          </a:p>
        </p:txBody>
      </p:sp>
    </p:spTree>
    <p:extLst>
      <p:ext uri="{BB962C8B-B14F-4D97-AF65-F5344CB8AC3E}">
        <p14:creationId xmlns:p14="http://schemas.microsoft.com/office/powerpoint/2010/main" val="411185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E9CD5F-B71C-432C-85D1-B1819015F589}"/>
              </a:ext>
            </a:extLst>
          </p:cNvPr>
          <p:cNvSpPr>
            <a:spLocks noGrp="1"/>
          </p:cNvSpPr>
          <p:nvPr>
            <p:ph type="title"/>
          </p:nvPr>
        </p:nvSpPr>
        <p:spPr/>
        <p:txBody>
          <a:bodyPr/>
          <a:lstStyle/>
          <a:p>
            <a:r>
              <a:rPr lang="ru-RU" dirty="0"/>
              <a:t>История российского аудита</a:t>
            </a:r>
          </a:p>
        </p:txBody>
      </p:sp>
      <p:sp>
        <p:nvSpPr>
          <p:cNvPr id="3" name="Объект 2">
            <a:extLst>
              <a:ext uri="{FF2B5EF4-FFF2-40B4-BE49-F238E27FC236}">
                <a16:creationId xmlns:a16="http://schemas.microsoft.com/office/drawing/2014/main" id="{F99C6A5D-406E-41C9-966C-B5DC97F94AFE}"/>
              </a:ext>
            </a:extLst>
          </p:cNvPr>
          <p:cNvSpPr>
            <a:spLocks noGrp="1"/>
          </p:cNvSpPr>
          <p:nvPr>
            <p:ph idx="1"/>
          </p:nvPr>
        </p:nvSpPr>
        <p:spPr/>
        <p:txBody>
          <a:bodyPr>
            <a:normAutofit fontScale="47500" lnSpcReduction="20000"/>
          </a:bodyPr>
          <a:lstStyle/>
          <a:p>
            <a:r>
              <a:rPr lang="ru-RU" b="1" dirty="0">
                <a:latin typeface="Times New Roman" panose="02020603050405020304" pitchFamily="18" charset="0"/>
                <a:cs typeface="Times New Roman" panose="02020603050405020304" pitchFamily="18" charset="0"/>
              </a:rPr>
              <a:t>1.этап.  1987-1993 гг. Предыстория (рождение российского аудита – «дикий» аудит). </a:t>
            </a:r>
            <a:r>
              <a:rPr lang="ru-RU" dirty="0">
                <a:latin typeface="Times New Roman" panose="02020603050405020304" pitchFamily="18" charset="0"/>
                <a:cs typeface="Times New Roman" panose="02020603050405020304" pitchFamily="18" charset="0"/>
              </a:rPr>
              <a:t>Мы назвали этот период в развитии аудита «диким», поскольку аудиторы в то время работали вне правил и стандартов, опираясь или на МСА или на советские правила государственного контроля. </a:t>
            </a:r>
          </a:p>
          <a:p>
            <a:r>
              <a:rPr lang="ru-RU" b="1" dirty="0">
                <a:latin typeface="Times New Roman" panose="02020603050405020304" pitchFamily="18" charset="0"/>
                <a:cs typeface="Times New Roman" panose="02020603050405020304" pitchFamily="18" charset="0"/>
              </a:rPr>
              <a:t>2.этап. 1993-2001 гг. Становление аудита в России. </a:t>
            </a:r>
            <a:r>
              <a:rPr lang="ru-RU" dirty="0">
                <a:latin typeface="Times New Roman" panose="02020603050405020304" pitchFamily="18" charset="0"/>
                <a:cs typeface="Times New Roman" panose="02020603050405020304" pitchFamily="18" charset="0"/>
              </a:rPr>
              <a:t>Этот период простирается от введения первого нормативного акта – Временных правил аудиторской деятельности – до вступления в силу первой редакции Закона об аудите. Тогда же было введено государственное лицензирование аудиторской деятельности. </a:t>
            </a:r>
          </a:p>
          <a:p>
            <a:r>
              <a:rPr lang="ru-RU" b="1" dirty="0">
                <a:latin typeface="Times New Roman" panose="02020603050405020304" pitchFamily="18" charset="0"/>
                <a:cs typeface="Times New Roman" panose="02020603050405020304" pitchFamily="18" charset="0"/>
              </a:rPr>
              <a:t>3.этап. 2001-2008 гг. Государственное регулирование и лицензирование.</a:t>
            </a:r>
            <a:r>
              <a:rPr lang="ru-RU" dirty="0">
                <a:latin typeface="Times New Roman" panose="02020603050405020304" pitchFamily="18" charset="0"/>
                <a:cs typeface="Times New Roman" panose="02020603050405020304" pitchFamily="18" charset="0"/>
              </a:rPr>
              <a:t> Этот период в истории российского аудита ограничен датами принятия двух редакций закона об аудите. </a:t>
            </a:r>
            <a:r>
              <a:rPr lang="en-US" dirty="0">
                <a:latin typeface="Times New Roman" panose="02020603050405020304" pitchFamily="18" charset="0"/>
                <a:cs typeface="Times New Roman" panose="02020603050405020304" pitchFamily="18" charset="0"/>
              </a:rPr>
              <a:t>119-</a:t>
            </a:r>
            <a:r>
              <a:rPr lang="ru-RU" dirty="0">
                <a:latin typeface="Times New Roman" panose="02020603050405020304" pitchFamily="18" charset="0"/>
                <a:cs typeface="Times New Roman" panose="02020603050405020304" pitchFamily="18" charset="0"/>
              </a:rPr>
              <a:t>ФЗ.</a:t>
            </a:r>
          </a:p>
          <a:p>
            <a:r>
              <a:rPr lang="ru-RU" b="1" dirty="0">
                <a:latin typeface="Times New Roman" panose="02020603050405020304" pitchFamily="18" charset="0"/>
                <a:cs typeface="Times New Roman" panose="02020603050405020304" pitchFamily="18" charset="0"/>
              </a:rPr>
              <a:t>4.этап. 2009-2016 гг. </a:t>
            </a:r>
            <a:r>
              <a:rPr lang="ru-RU" dirty="0">
                <a:latin typeface="Times New Roman" panose="02020603050405020304" pitchFamily="18" charset="0"/>
                <a:cs typeface="Times New Roman" panose="02020603050405020304" pitchFamily="18" charset="0"/>
              </a:rPr>
              <a:t>Саморегулирование в аудите. Последний период в истории развития российского аудита важен тем, что центр регулирования постепенно смещается в сторону профессионального сообщества. И хотя функции регулятора пока остаются за государством, а право утверждения стандартов лишь передано от Правительства Минфину, профессиональные саморегулируемые организации тоже получили свою часть полномочий. Государственное лицензирование аудита было отменено и функции по квалификации аудиторов и наделению их правом осуществлять аудиторскую деятельность перешли к СРО и ЕАК. 307-ФЗ</a:t>
            </a:r>
          </a:p>
          <a:p>
            <a:r>
              <a:rPr lang="ru-RU" b="1" dirty="0">
                <a:latin typeface="Times New Roman" panose="02020603050405020304" pitchFamily="18" charset="0"/>
                <a:cs typeface="Times New Roman" panose="02020603050405020304" pitchFamily="18" charset="0"/>
              </a:rPr>
              <a:t>5 этап 2017- </a:t>
            </a:r>
            <a:r>
              <a:rPr lang="ru-RU" b="1" dirty="0" err="1">
                <a:latin typeface="Times New Roman" panose="02020603050405020304" pitchFamily="18" charset="0"/>
                <a:cs typeface="Times New Roman" panose="02020603050405020304" pitchFamily="18" charset="0"/>
              </a:rPr>
              <a:t>н.в</a:t>
            </a:r>
            <a:r>
              <a:rPr lang="ru-RU" b="1" dirty="0">
                <a:latin typeface="Times New Roman" panose="02020603050405020304" pitchFamily="18" charset="0"/>
                <a:cs typeface="Times New Roman" panose="02020603050405020304" pitchFamily="18" charset="0"/>
              </a:rPr>
              <a:t>. Переход на использование международных стандартов аудита</a:t>
            </a:r>
          </a:p>
          <a:p>
            <a:r>
              <a:rPr lang="ru-RU" b="1" dirty="0">
                <a:latin typeface="Times New Roman" panose="02020603050405020304" pitchFamily="18" charset="0"/>
                <a:cs typeface="Times New Roman" panose="02020603050405020304" pitchFamily="18" charset="0"/>
              </a:rPr>
              <a:t>6 этап 2020-н.в. Единое СРО аудиторов ААС «Содружество»</a:t>
            </a:r>
          </a:p>
          <a:p>
            <a:endParaRPr lang="ru-RU" dirty="0"/>
          </a:p>
        </p:txBody>
      </p:sp>
    </p:spTree>
    <p:extLst>
      <p:ext uri="{BB962C8B-B14F-4D97-AF65-F5344CB8AC3E}">
        <p14:creationId xmlns:p14="http://schemas.microsoft.com/office/powerpoint/2010/main" val="2225839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99BD67-3DF8-45DE-A41C-F8D5FB4AE7B9}"/>
              </a:ext>
            </a:extLst>
          </p:cNvPr>
          <p:cNvSpPr>
            <a:spLocks noGrp="1"/>
          </p:cNvSpPr>
          <p:nvPr>
            <p:ph type="title"/>
          </p:nvPr>
        </p:nvSpPr>
        <p:spPr/>
        <p:txBody>
          <a:bodyPr/>
          <a:lstStyle/>
          <a:p>
            <a:r>
              <a:rPr lang="ru-RU" dirty="0"/>
              <a:t>Виды заключений</a:t>
            </a:r>
          </a:p>
        </p:txBody>
      </p:sp>
      <p:pic>
        <p:nvPicPr>
          <p:cNvPr id="4" name="Объект 3">
            <a:extLst>
              <a:ext uri="{FF2B5EF4-FFF2-40B4-BE49-F238E27FC236}">
                <a16:creationId xmlns:a16="http://schemas.microsoft.com/office/drawing/2014/main" id="{1EDC666A-AAC6-44E3-B3F2-E36F4AE64722}"/>
              </a:ext>
            </a:extLst>
          </p:cNvPr>
          <p:cNvPicPr>
            <a:picLocks noGrp="1" noChangeAspect="1"/>
          </p:cNvPicPr>
          <p:nvPr>
            <p:ph idx="1"/>
          </p:nvPr>
        </p:nvPicPr>
        <p:blipFill>
          <a:blip r:embed="rId2"/>
          <a:stretch>
            <a:fillRect/>
          </a:stretch>
        </p:blipFill>
        <p:spPr>
          <a:xfrm>
            <a:off x="1547664" y="1772816"/>
            <a:ext cx="6834163" cy="3456384"/>
          </a:xfrm>
          <a:prstGeom prst="rect">
            <a:avLst/>
          </a:prstGeom>
        </p:spPr>
      </p:pic>
    </p:spTree>
    <p:extLst>
      <p:ext uri="{BB962C8B-B14F-4D97-AF65-F5344CB8AC3E}">
        <p14:creationId xmlns:p14="http://schemas.microsoft.com/office/powerpoint/2010/main" val="4263443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290430-E09E-4E6E-A149-1D2DB2FC7C16}"/>
              </a:ext>
            </a:extLst>
          </p:cNvPr>
          <p:cNvSpPr>
            <a:spLocks noGrp="1"/>
          </p:cNvSpPr>
          <p:nvPr>
            <p:ph type="title"/>
          </p:nvPr>
        </p:nvSpPr>
        <p:spPr/>
        <p:txBody>
          <a:bodyPr/>
          <a:lstStyle/>
          <a:p>
            <a:r>
              <a:rPr lang="ru-RU" dirty="0"/>
              <a:t>Выводы</a:t>
            </a:r>
          </a:p>
        </p:txBody>
      </p:sp>
      <p:sp>
        <p:nvSpPr>
          <p:cNvPr id="3" name="Объект 2">
            <a:extLst>
              <a:ext uri="{FF2B5EF4-FFF2-40B4-BE49-F238E27FC236}">
                <a16:creationId xmlns:a16="http://schemas.microsoft.com/office/drawing/2014/main" id="{9BDD4019-C1FE-489E-8B90-17D122D4E053}"/>
              </a:ext>
            </a:extLst>
          </p:cNvPr>
          <p:cNvSpPr>
            <a:spLocks noGrp="1"/>
          </p:cNvSpPr>
          <p:nvPr>
            <p:ph idx="1"/>
          </p:nvPr>
        </p:nvSpPr>
        <p:spPr/>
        <p:txBody>
          <a:bodyPr>
            <a:normAutofit lnSpcReduction="10000"/>
          </a:bodyPr>
          <a:lstStyle/>
          <a:p>
            <a:r>
              <a:rPr lang="ru-RU" dirty="0"/>
              <a:t>•Аудит в России переживает сложный этап перестройки</a:t>
            </a:r>
          </a:p>
          <a:p>
            <a:r>
              <a:rPr lang="ru-RU" dirty="0"/>
              <a:t>•Все финансовые области сферы сильно меняются, в том числе учет и аудит.</a:t>
            </a:r>
          </a:p>
          <a:p>
            <a:r>
              <a:rPr lang="ru-RU" b="1" dirty="0"/>
              <a:t>Для расширения аудиторского рынка и сохранения малого и среднего аудита необходимо добиваться законодательного введения обязательной обзорной проверки</a:t>
            </a:r>
          </a:p>
        </p:txBody>
      </p:sp>
    </p:spTree>
    <p:extLst>
      <p:ext uri="{BB962C8B-B14F-4D97-AF65-F5344CB8AC3E}">
        <p14:creationId xmlns:p14="http://schemas.microsoft.com/office/powerpoint/2010/main" val="175937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1403648" y="2420888"/>
            <a:ext cx="7406640" cy="1472184"/>
          </a:xfrm>
        </p:spPr>
        <p:txBody>
          <a:bodyPr/>
          <a:lstStyle/>
          <a:p>
            <a:r>
              <a:rPr lang="ru-RU" sz="4400" b="1" dirty="0">
                <a:solidFill>
                  <a:schemeClr val="tx1"/>
                </a:solidFill>
              </a:rPr>
              <a:t>Спасибо за внимание!</a:t>
            </a:r>
            <a:br>
              <a:rPr lang="ru-RU" sz="4400" b="1" dirty="0">
                <a:solidFill>
                  <a:schemeClr val="tx1"/>
                </a:solidFill>
              </a:rPr>
            </a:br>
            <a:endParaRPr lang="ru-RU" b="1" dirty="0"/>
          </a:p>
        </p:txBody>
      </p:sp>
      <p:pic>
        <p:nvPicPr>
          <p:cNvPr id="8" name="Picture 2" descr="http://pr.spbu.ru/images/simvolika/head/bloc_eng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48679"/>
            <a:ext cx="4032448" cy="1213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27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825479-7318-44CA-A902-98444494B316}"/>
              </a:ext>
            </a:extLst>
          </p:cNvPr>
          <p:cNvSpPr>
            <a:spLocks noGrp="1"/>
          </p:cNvSpPr>
          <p:nvPr>
            <p:ph type="title"/>
          </p:nvPr>
        </p:nvSpPr>
        <p:spPr/>
        <p:txBody>
          <a:bodyPr/>
          <a:lstStyle/>
          <a:p>
            <a:r>
              <a:rPr lang="ru-RU" dirty="0"/>
              <a:t>Масштабы учетных профессий</a:t>
            </a:r>
          </a:p>
        </p:txBody>
      </p:sp>
      <p:sp>
        <p:nvSpPr>
          <p:cNvPr id="3" name="Объект 2">
            <a:extLst>
              <a:ext uri="{FF2B5EF4-FFF2-40B4-BE49-F238E27FC236}">
                <a16:creationId xmlns:a16="http://schemas.microsoft.com/office/drawing/2014/main" id="{15CB5A94-2CC9-4106-B371-0FBC138874D6}"/>
              </a:ext>
            </a:extLst>
          </p:cNvPr>
          <p:cNvSpPr>
            <a:spLocks noGrp="1"/>
          </p:cNvSpPr>
          <p:nvPr>
            <p:ph idx="1"/>
          </p:nvPr>
        </p:nvSpPr>
        <p:spPr/>
        <p:txBody>
          <a:bodyPr/>
          <a:lstStyle/>
          <a:p>
            <a:r>
              <a:rPr lang="ru-RU" dirty="0"/>
              <a:t>В мире:</a:t>
            </a:r>
          </a:p>
          <a:p>
            <a:pPr lvl="1"/>
            <a:r>
              <a:rPr lang="ru-RU" dirty="0"/>
              <a:t>80-90 млн. бухгалтеров и счетоводов</a:t>
            </a:r>
          </a:p>
          <a:p>
            <a:pPr lvl="1"/>
            <a:r>
              <a:rPr lang="ru-RU" dirty="0"/>
              <a:t>1-1,5 млн. аудиторов</a:t>
            </a:r>
          </a:p>
          <a:p>
            <a:pPr lvl="1"/>
            <a:r>
              <a:rPr lang="ru-RU" dirty="0"/>
              <a:t>2-3 млн. консультантов разного уровня</a:t>
            </a:r>
          </a:p>
          <a:p>
            <a:r>
              <a:rPr lang="ru-RU" dirty="0"/>
              <a:t>Россия:</a:t>
            </a:r>
          </a:p>
          <a:p>
            <a:pPr lvl="1"/>
            <a:r>
              <a:rPr lang="ru-RU" dirty="0"/>
              <a:t>3,0 млн. бухгалтеров (Каждый 25 работник в России бухгалтер)</a:t>
            </a:r>
          </a:p>
          <a:p>
            <a:pPr lvl="1"/>
            <a:r>
              <a:rPr lang="ru-RU" dirty="0"/>
              <a:t>18 тыс. аудиторов</a:t>
            </a:r>
          </a:p>
        </p:txBody>
      </p:sp>
    </p:spTree>
    <p:extLst>
      <p:ext uri="{BB962C8B-B14F-4D97-AF65-F5344CB8AC3E}">
        <p14:creationId xmlns:p14="http://schemas.microsoft.com/office/powerpoint/2010/main" val="378722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B63E1B1-C342-4217-868C-E0FCAACED1ED}"/>
              </a:ext>
            </a:extLst>
          </p:cNvPr>
          <p:cNvSpPr>
            <a:spLocks noChangeArrowheads="1"/>
          </p:cNvSpPr>
          <p:nvPr/>
        </p:nvSpPr>
        <p:spPr bwMode="auto">
          <a:xfrm>
            <a:off x="-3114704" y="757049"/>
            <a:ext cx="1354141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ru-RU" sz="3150"/>
          </a:p>
        </p:txBody>
      </p:sp>
      <p:graphicFrame>
        <p:nvGraphicFramePr>
          <p:cNvPr id="7" name="Диаграмма 6"/>
          <p:cNvGraphicFramePr>
            <a:graphicFrameLocks/>
          </p:cNvGraphicFramePr>
          <p:nvPr>
            <p:extLst>
              <p:ext uri="{D42A27DB-BD31-4B8C-83A1-F6EECF244321}">
                <p14:modId xmlns:p14="http://schemas.microsoft.com/office/powerpoint/2010/main" val="1544953328"/>
              </p:ext>
            </p:extLst>
          </p:nvPr>
        </p:nvGraphicFramePr>
        <p:xfrm>
          <a:off x="1030486" y="800100"/>
          <a:ext cx="8113514" cy="5200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5894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E61F3A-A949-4F78-B6EF-8A3248633FB6}"/>
              </a:ext>
            </a:extLst>
          </p:cNvPr>
          <p:cNvSpPr>
            <a:spLocks noGrp="1"/>
          </p:cNvSpPr>
          <p:nvPr>
            <p:ph type="title"/>
          </p:nvPr>
        </p:nvSpPr>
        <p:spPr/>
        <p:txBody>
          <a:bodyPr>
            <a:normAutofit fontScale="90000"/>
          </a:bodyPr>
          <a:lstStyle/>
          <a:p>
            <a:r>
              <a:rPr lang="ru-RU" dirty="0"/>
              <a:t>Риски развития аудиторского рынка</a:t>
            </a:r>
          </a:p>
        </p:txBody>
      </p:sp>
      <p:sp>
        <p:nvSpPr>
          <p:cNvPr id="3" name="Объект 2">
            <a:extLst>
              <a:ext uri="{FF2B5EF4-FFF2-40B4-BE49-F238E27FC236}">
                <a16:creationId xmlns:a16="http://schemas.microsoft.com/office/drawing/2014/main" id="{C2209493-0789-45C1-A383-C7D31B8F3C8A}"/>
              </a:ext>
            </a:extLst>
          </p:cNvPr>
          <p:cNvSpPr>
            <a:spLocks noGrp="1"/>
          </p:cNvSpPr>
          <p:nvPr>
            <p:ph idx="1"/>
          </p:nvPr>
        </p:nvSpPr>
        <p:spPr/>
        <p:txBody>
          <a:bodyPr/>
          <a:lstStyle/>
          <a:p>
            <a:r>
              <a:rPr lang="ru-RU" dirty="0"/>
              <a:t>Уничтожение малого и среднего бизнеса в аудите</a:t>
            </a:r>
          </a:p>
          <a:p>
            <a:r>
              <a:rPr lang="ru-RU" dirty="0"/>
              <a:t>Сокращение объемов аудита</a:t>
            </a:r>
          </a:p>
          <a:p>
            <a:r>
              <a:rPr lang="ru-RU" dirty="0"/>
              <a:t>Сокращение числа аудиторов</a:t>
            </a:r>
          </a:p>
          <a:p>
            <a:r>
              <a:rPr lang="ru-RU" dirty="0"/>
              <a:t>Снижение саморегулируемых контрольных функций в экономике</a:t>
            </a:r>
          </a:p>
          <a:p>
            <a:r>
              <a:rPr lang="ru-RU" dirty="0"/>
              <a:t>Рост мошенничества и криминализация бизнеса</a:t>
            </a:r>
          </a:p>
          <a:p>
            <a:endParaRPr lang="ru-RU" dirty="0"/>
          </a:p>
        </p:txBody>
      </p:sp>
    </p:spTree>
    <p:extLst>
      <p:ext uri="{BB962C8B-B14F-4D97-AF65-F5344CB8AC3E}">
        <p14:creationId xmlns:p14="http://schemas.microsoft.com/office/powerpoint/2010/main" val="124276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A168BD-773C-4830-90C4-25721302DCB5}"/>
              </a:ext>
            </a:extLst>
          </p:cNvPr>
          <p:cNvSpPr>
            <a:spLocks noGrp="1"/>
          </p:cNvSpPr>
          <p:nvPr>
            <p:ph type="title"/>
          </p:nvPr>
        </p:nvSpPr>
        <p:spPr/>
        <p:txBody>
          <a:bodyPr>
            <a:noAutofit/>
          </a:bodyPr>
          <a:lstStyle/>
          <a:p>
            <a:r>
              <a:rPr lang="ru-RU" sz="3600" dirty="0"/>
              <a:t>Ключевые изменения в аудиторской деятельности в России в 21 веке</a:t>
            </a:r>
          </a:p>
        </p:txBody>
      </p:sp>
      <p:sp>
        <p:nvSpPr>
          <p:cNvPr id="3" name="Объект 2">
            <a:extLst>
              <a:ext uri="{FF2B5EF4-FFF2-40B4-BE49-F238E27FC236}">
                <a16:creationId xmlns:a16="http://schemas.microsoft.com/office/drawing/2014/main" id="{00C68681-1731-44E9-9EC7-43F16F7C427D}"/>
              </a:ext>
            </a:extLst>
          </p:cNvPr>
          <p:cNvSpPr>
            <a:spLocks noGrp="1"/>
          </p:cNvSpPr>
          <p:nvPr>
            <p:ph idx="1"/>
          </p:nvPr>
        </p:nvSpPr>
        <p:spPr/>
        <p:txBody>
          <a:bodyPr>
            <a:normAutofit fontScale="92500" lnSpcReduction="20000"/>
          </a:bodyPr>
          <a:lstStyle/>
          <a:p>
            <a:r>
              <a:rPr lang="ru-RU" dirty="0"/>
              <a:t>Переход на Международные стандарты аудита 01.01.2017 г.</a:t>
            </a:r>
          </a:p>
          <a:p>
            <a:r>
              <a:rPr lang="ru-RU" dirty="0"/>
              <a:t>Переход на новый формат проведения квалификационного экзамена по аудиту с 01.04.2020 г.</a:t>
            </a:r>
          </a:p>
          <a:p>
            <a:r>
              <a:rPr lang="ru-RU" dirty="0"/>
              <a:t>Создание единой Саморегулируемой организации аудиторов «Содружество» с 26.02.2020 г.</a:t>
            </a:r>
          </a:p>
          <a:p>
            <a:r>
              <a:rPr lang="ru-RU" dirty="0"/>
              <a:t>Изменение объекта аудирования (финансовая и нефинансовая отчетность)</a:t>
            </a:r>
          </a:p>
          <a:p>
            <a:r>
              <a:rPr lang="ru-RU" dirty="0"/>
              <a:t>Цифровизации учета и аудита</a:t>
            </a:r>
          </a:p>
          <a:p>
            <a:endParaRPr lang="ru-RU" dirty="0"/>
          </a:p>
        </p:txBody>
      </p:sp>
    </p:spTree>
    <p:extLst>
      <p:ext uri="{BB962C8B-B14F-4D97-AF65-F5344CB8AC3E}">
        <p14:creationId xmlns:p14="http://schemas.microsoft.com/office/powerpoint/2010/main" val="279674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B8CE9A-40C0-4D13-BB3C-D510E297FAB9}"/>
              </a:ext>
            </a:extLst>
          </p:cNvPr>
          <p:cNvSpPr>
            <a:spLocks noGrp="1"/>
          </p:cNvSpPr>
          <p:nvPr>
            <p:ph type="title"/>
          </p:nvPr>
        </p:nvSpPr>
        <p:spPr/>
        <p:txBody>
          <a:bodyPr>
            <a:normAutofit fontScale="90000"/>
          </a:bodyPr>
          <a:lstStyle/>
          <a:p>
            <a:r>
              <a:rPr lang="ru-RU" dirty="0"/>
              <a:t>Направления цифровизации учета</a:t>
            </a:r>
          </a:p>
        </p:txBody>
      </p:sp>
      <p:pic>
        <p:nvPicPr>
          <p:cNvPr id="7" name="Объект 6">
            <a:extLst>
              <a:ext uri="{FF2B5EF4-FFF2-40B4-BE49-F238E27FC236}">
                <a16:creationId xmlns:a16="http://schemas.microsoft.com/office/drawing/2014/main" id="{09609314-D666-4DBC-B6E8-371B23B62780}"/>
              </a:ext>
            </a:extLst>
          </p:cNvPr>
          <p:cNvPicPr>
            <a:picLocks noGrp="1" noChangeAspect="1"/>
          </p:cNvPicPr>
          <p:nvPr>
            <p:ph idx="1"/>
          </p:nvPr>
        </p:nvPicPr>
        <p:blipFill>
          <a:blip r:embed="rId2"/>
          <a:stretch>
            <a:fillRect/>
          </a:stretch>
        </p:blipFill>
        <p:spPr>
          <a:xfrm>
            <a:off x="1065300" y="1700808"/>
            <a:ext cx="7936882" cy="4968551"/>
          </a:xfrm>
          <a:prstGeom prst="rect">
            <a:avLst/>
          </a:prstGeom>
        </p:spPr>
      </p:pic>
    </p:spTree>
    <p:extLst>
      <p:ext uri="{BB962C8B-B14F-4D97-AF65-F5344CB8AC3E}">
        <p14:creationId xmlns:p14="http://schemas.microsoft.com/office/powerpoint/2010/main" val="288597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C66293-9645-4426-9A79-4B4FC3F9B49E}"/>
              </a:ext>
            </a:extLst>
          </p:cNvPr>
          <p:cNvSpPr>
            <a:spLocks noGrp="1"/>
          </p:cNvSpPr>
          <p:nvPr>
            <p:ph type="title"/>
          </p:nvPr>
        </p:nvSpPr>
        <p:spPr/>
        <p:txBody>
          <a:bodyPr>
            <a:normAutofit fontScale="90000"/>
          </a:bodyPr>
          <a:lstStyle/>
          <a:p>
            <a:r>
              <a:rPr lang="ru-RU" dirty="0"/>
              <a:t>Использование понятия обзорной проверки</a:t>
            </a:r>
          </a:p>
        </p:txBody>
      </p:sp>
      <p:sp>
        <p:nvSpPr>
          <p:cNvPr id="3" name="Объект 2">
            <a:extLst>
              <a:ext uri="{FF2B5EF4-FFF2-40B4-BE49-F238E27FC236}">
                <a16:creationId xmlns:a16="http://schemas.microsoft.com/office/drawing/2014/main" id="{A91696C5-908E-499D-BF08-D3880775F5DC}"/>
              </a:ext>
            </a:extLst>
          </p:cNvPr>
          <p:cNvSpPr>
            <a:spLocks noGrp="1"/>
          </p:cNvSpPr>
          <p:nvPr>
            <p:ph idx="1"/>
          </p:nvPr>
        </p:nvSpPr>
        <p:spPr/>
        <p:txBody>
          <a:bodyPr>
            <a:noAutofit/>
          </a:bodyPr>
          <a:lstStyle/>
          <a:p>
            <a:pPr algn="just"/>
            <a:r>
              <a:rPr lang="ru-RU" sz="1800" dirty="0"/>
              <a:t>Обзорная проверка бухгалтерской (финансовой) отчетности носит еще одно понятие как экспресс-аудит. Он может быть применен для оперативного анализа, результатом которого компания получает информацию о деятельности компании, применяемых системах бухгалтерской и финансовой отчетности и других показателях деятельности. Экспресс-аудит помогает выявить и снизить всевозможные риски при составлении бухгалтерской (финансовой) отчетности, которые зачастую появляются при ее составлении, что накладывает отрицательные последствия на экономической составляющей любой компании.</a:t>
            </a:r>
          </a:p>
          <a:p>
            <a:pPr algn="just"/>
            <a:r>
              <a:rPr lang="ru-RU" sz="1800" dirty="0"/>
              <a:t>При проведении обзорной проверки как правило, применяются различные аналитические методики и запросы, которые в последствии дают понять насколько правильно составлена бухгалтерская (финансовая) отчетность. При данной проверке не проводится полный анализ ведения бухгалтерского учета, не проверяются тщательно бухгалтерские записи, не собираются аудиторские доказательства, ка это делается при полном аудите.</a:t>
            </a:r>
          </a:p>
        </p:txBody>
      </p:sp>
    </p:spTree>
    <p:extLst>
      <p:ext uri="{BB962C8B-B14F-4D97-AF65-F5344CB8AC3E}">
        <p14:creationId xmlns:p14="http://schemas.microsoft.com/office/powerpoint/2010/main" val="1040535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2933</TotalTime>
  <Words>3798</Words>
  <Application>Microsoft Office PowerPoint</Application>
  <PresentationFormat>Экран (4:3)</PresentationFormat>
  <Paragraphs>262</Paragraphs>
  <Slides>32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32</vt:i4>
      </vt:variant>
    </vt:vector>
  </HeadingPairs>
  <TitlesOfParts>
    <vt:vector size="40" baseType="lpstr">
      <vt:lpstr>Arial</vt:lpstr>
      <vt:lpstr>Calibri</vt:lpstr>
      <vt:lpstr>Corbel</vt:lpstr>
      <vt:lpstr>Gill Sans MT</vt:lpstr>
      <vt:lpstr>Times New Roman</vt:lpstr>
      <vt:lpstr>Verdana</vt:lpstr>
      <vt:lpstr>Wingdings 2</vt:lpstr>
      <vt:lpstr>Солнцестояние</vt:lpstr>
      <vt:lpstr>Обзорные проверки финансовой информации как альтернатива аудиторским проверкам</vt:lpstr>
      <vt:lpstr>На основе британского и последовавшего за ним американского законодательства были определены следующие этапы эволюции аудита (Principles of External Auditing, 2012, p. 25-50):</vt:lpstr>
      <vt:lpstr>История российского аудита</vt:lpstr>
      <vt:lpstr>Масштабы учетных профессий</vt:lpstr>
      <vt:lpstr>Презентация PowerPoint</vt:lpstr>
      <vt:lpstr>Риски развития аудиторского рынка</vt:lpstr>
      <vt:lpstr>Ключевые изменения в аудиторской деятельности в России в 21 веке</vt:lpstr>
      <vt:lpstr>Направления цифровизации учета</vt:lpstr>
      <vt:lpstr>Использование понятия обзорной проверки</vt:lpstr>
      <vt:lpstr>Использование понятия обзорной проверки</vt:lpstr>
      <vt:lpstr>Сравнение аудита и обзорной проверки</vt:lpstr>
      <vt:lpstr>Обязательная обзорная проверка</vt:lpstr>
      <vt:lpstr>Трудоемкость обзорной проверки</vt:lpstr>
      <vt:lpstr>Поправки в закон «Об аудиторской деятельности»</vt:lpstr>
      <vt:lpstr>Масштабы возможного применения обязательной обзорной проверки в России</vt:lpstr>
      <vt:lpstr>МСОП (ISRE) 2400 «Задания по обзорной проверке финансовой отчетности прошедших периодов»</vt:lpstr>
      <vt:lpstr>Терминология</vt:lpstr>
      <vt:lpstr>Цели</vt:lpstr>
      <vt:lpstr>Согласование задания</vt:lpstr>
      <vt:lpstr>Выполнение задания</vt:lpstr>
      <vt:lpstr>Выполнение задания</vt:lpstr>
      <vt:lpstr>Процедуры, предназначенные для изучения особых обстоятельств</vt:lpstr>
      <vt:lpstr>Формирование практикующим специалистом вывода о финансовой отчетности</vt:lpstr>
      <vt:lpstr>Форма вывода</vt:lpstr>
      <vt:lpstr>Заключение практикующего специалиста</vt:lpstr>
      <vt:lpstr>Заключение практикующего специалиста</vt:lpstr>
      <vt:lpstr>Заключение практикующего специалиста</vt:lpstr>
      <vt:lpstr>МСОП (ISRE) 2410 «Обзорная проверка промежуточной финансовой информации, выполняемая независимым аудитором организации»</vt:lpstr>
      <vt:lpstr>Формат Заключения по обзорной проверки МСОП 2410</vt:lpstr>
      <vt:lpstr>Виды заключений</vt:lpstr>
      <vt:lpstr>Выводы</vt:lpstr>
      <vt:lpstr>Спасибо за внимание! </vt:lpstr>
    </vt:vector>
  </TitlesOfParts>
  <Company>Saint-Petersburg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Auditing in Russia: Periodization and Challenges of Development</dc:title>
  <dc:creator>Faculty of Economics</dc:creator>
  <cp:lastModifiedBy>юрий гузов</cp:lastModifiedBy>
  <cp:revision>333</cp:revision>
  <cp:lastPrinted>2020-02-28T08:48:18Z</cp:lastPrinted>
  <dcterms:created xsi:type="dcterms:W3CDTF">2015-04-19T09:32:15Z</dcterms:created>
  <dcterms:modified xsi:type="dcterms:W3CDTF">2021-03-11T07:39:49Z</dcterms:modified>
</cp:coreProperties>
</file>