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3" r:id="rId6"/>
    <p:sldId id="269" r:id="rId7"/>
    <p:sldId id="274" r:id="rId8"/>
    <p:sldId id="270" r:id="rId9"/>
    <p:sldId id="271" r:id="rId10"/>
    <p:sldId id="275" r:id="rId11"/>
    <p:sldId id="272" r:id="rId12"/>
    <p:sldId id="260" r:id="rId13"/>
    <p:sldId id="268" r:id="rId14"/>
    <p:sldId id="276" r:id="rId15"/>
    <p:sldId id="267" r:id="rId1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1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0DE91-D0C9-4E6B-B296-BBE6C4E9A02E}" type="doc">
      <dgm:prSet loTypeId="urn:microsoft.com/office/officeart/2005/8/layout/chart3" loCatId="cycle" qsTypeId="urn:microsoft.com/office/officeart/2005/8/quickstyle/simple1" qsCatId="simple" csTypeId="urn:microsoft.com/office/officeart/2005/8/colors/accent1_3" csCatId="accent1" phldr="1"/>
      <dgm:spPr/>
    </dgm:pt>
    <dgm:pt modelId="{927E36B5-9965-45FA-AF89-94861165F87C}" type="pres">
      <dgm:prSet presAssocID="{1500DE91-D0C9-4E6B-B296-BBE6C4E9A02E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FC62F7CF-4614-4822-9D96-1CCCBCF61A6F}" type="presOf" srcId="{1500DE91-D0C9-4E6B-B296-BBE6C4E9A02E}" destId="{927E36B5-9965-45FA-AF89-94861165F87C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9D37AB-764B-4ACF-973B-7F810CBDA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F04718-CFF8-40A2-B8EB-59CA1ACB85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A4B5-D140-490E-8D03-B70012B5A6D1}" type="datetime1">
              <a:rPr lang="ru-RU" smtClean="0"/>
              <a:t>12.11.2025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5F6F49-20F3-4FD8-A6CE-7361ADD22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1807D0-F2A4-4B69-A7EC-D9A4D94890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52F2-E172-4BD4-A43A-2E23B07E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9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D7F2-571E-4189-A38B-DB1E62DD2F92}" type="datetime1">
              <a:rPr lang="ru-RU" smtClean="0"/>
              <a:pPr/>
              <a:t>12.11.2025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61EC3-BEA3-430C-8283-68025705DDF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573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70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4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2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2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76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5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21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1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2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1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663CB3-031B-4322-9B39-0C663A84FF6B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3E3FE9-B737-4871-8DC6-C686E2D2E7D3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221D3A-2595-4E89-BD59-A51E0B4C4808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 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2D43AE-1D8D-4026-BBC4-3D1AFE2A3809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Надпись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«</a:t>
            </a:r>
          </a:p>
        </p:txBody>
      </p:sp>
      <p:sp>
        <p:nvSpPr>
          <p:cNvPr id="13" name="Надпись 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1B95D7-8B2C-4D7A-8452-E64C17750E10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 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C4234C-A75C-425C-984C-313B4C2F5ED2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9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 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72FF69-75E4-47A6-B407-F71C4142FD3D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8909E9-A188-451B-89E1-4745E905AF5A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E9C98-CDFE-4F0E-AC53-E63DA2D354D3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E7FBDD-B546-4F89-A271-215CA65CF96F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5C673F-0519-45DD-83E6-D26ADD1EEE5C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3D844-B2A7-4A3C-832D-69289F9A2292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D79C44-F1CF-441E-99FD-712B496103FA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D308E7-F0A1-43DF-B765-09E3BE2C9938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5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0A5B94-615E-4ECF-9834-CCA5B2882595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5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DE9A6A-5FF4-4BC8-BE9D-D0B28E07ED08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5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C82C95-57CB-4637-908D-E009952AF30F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39671958-9150-4522-9DD7-0CB409C454A6}" type="datetime1">
              <a:rPr lang="ru-RU" noProof="0" smtClean="0"/>
              <a:t>12.11.2025</a:t>
            </a:fld>
            <a:endParaRPr lang="ru-RU" noProof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язи цепочки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 rtlCol="0">
            <a:noAutofit/>
          </a:bodyPr>
          <a:lstStyle/>
          <a:p>
            <a:pPr algn="ctr"/>
            <a:r>
              <a:rPr lang="ru-RU" sz="5400" dirty="0"/>
              <a:t>МСА для МСО: </a:t>
            </a:r>
            <a:br>
              <a:rPr lang="ru-RU" sz="5400" dirty="0"/>
            </a:br>
            <a:r>
              <a:rPr lang="ru-RU" sz="5400" dirty="0"/>
              <a:t>оценка готовности к внедрению и</a:t>
            </a:r>
            <a:br>
              <a:rPr lang="ru-RU" sz="5400" dirty="0"/>
            </a:br>
            <a:r>
              <a:rPr lang="ru-RU" sz="5400" dirty="0"/>
              <a:t>международный опыт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6342" y="5175336"/>
            <a:ext cx="8825658" cy="861420"/>
          </a:xfrm>
        </p:spPr>
        <p:txBody>
          <a:bodyPr rtlCol="0">
            <a:normAutofit fontScale="25000" lnSpcReduction="20000"/>
          </a:bodyPr>
          <a:lstStyle/>
          <a:p>
            <a:pPr defTabSz="360000"/>
            <a:r>
              <a:rPr lang="ru-RU" sz="5600" dirty="0"/>
              <a:t>Михайлович Татьяна Николаевна</a:t>
            </a:r>
          </a:p>
          <a:p>
            <a:pPr defTabSz="360000"/>
            <a:r>
              <a:rPr lang="ru-RU" sz="4800" dirty="0"/>
              <a:t>	п</a:t>
            </a:r>
            <a:r>
              <a:rPr lang="ru-RU" sz="4000" dirty="0"/>
              <a:t>редседатель Комитета по международным связям</a:t>
            </a:r>
          </a:p>
          <a:p>
            <a:pPr defTabSz="360000"/>
            <a:r>
              <a:rPr lang="ru-RU" sz="4000" dirty="0"/>
              <a:t>	член Совета по экспертизе применимости МСА</a:t>
            </a:r>
          </a:p>
          <a:p>
            <a:pPr defTabSz="360000"/>
            <a:r>
              <a:rPr lang="ru-RU" sz="4000" dirty="0"/>
              <a:t>	корпоративный секретарь Евразийской 	Группы Бухгалтеров и Аудиторов</a:t>
            </a:r>
          </a:p>
          <a:p>
            <a:pPr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588859-2B19-4690-976E-D2A21FB8E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710" y="229500"/>
            <a:ext cx="63600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148C75AA-C615-44E8-850A-3C0634AB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118660"/>
            <a:ext cx="3753599" cy="47934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800" dirty="0"/>
              <a:t>Применение МСА для МСО не дает существенных преимуществ с точки зрения трудозатрат и ресурсов.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Риск снижения качества аудита перевешивает потенциальные выгоды.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В большинстве случаев использование полных МСА с учетом  возможностей масштабирования является более надежным и безопасным подходом.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6" name="Объект 7" descr="абстрактное изображение">
            <a:extLst>
              <a:ext uri="{FF2B5EF4-FFF2-40B4-BE49-F238E27FC236}">
                <a16:creationId xmlns:a16="http://schemas.microsoft.com/office/drawing/2014/main" id="{472DB91B-0BC3-4630-809F-F181BB9A33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40442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graphicFrame>
        <p:nvGraphicFramePr>
          <p:cNvPr id="14" name="Схема 13" descr="Круговая диаграмма">
            <a:extLst>
              <a:ext uri="{FF2B5EF4-FFF2-40B4-BE49-F238E27FC236}">
                <a16:creationId xmlns:a16="http://schemas.microsoft.com/office/drawing/2014/main" id="{BB7631D3-885A-4D6E-809B-E28CCF5B9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849135"/>
              </p:ext>
            </p:extLst>
          </p:nvPr>
        </p:nvGraphicFramePr>
        <p:xfrm>
          <a:off x="7780694" y="1141407"/>
          <a:ext cx="3754987" cy="131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F452B73-66AA-4F1B-9741-CB502F988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46468"/>
              </p:ext>
            </p:extLst>
          </p:nvPr>
        </p:nvGraphicFramePr>
        <p:xfrm>
          <a:off x="476256" y="1141407"/>
          <a:ext cx="6362700" cy="3684270"/>
        </p:xfrm>
        <a:graphic>
          <a:graphicData uri="http://schemas.openxmlformats.org/drawingml/2006/table">
            <a:tbl>
              <a:tblPr/>
              <a:tblGrid>
                <a:gridCol w="2120900">
                  <a:extLst>
                    <a:ext uri="{9D8B030D-6E8A-4147-A177-3AD203B41FA5}">
                      <a16:colId xmlns:a16="http://schemas.microsoft.com/office/drawing/2014/main" val="2044717840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520156329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9874719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0"/>
                      <a:r>
                        <a:rPr lang="ru-RU" b="0" dirty="0">
                          <a:solidFill>
                            <a:schemeClr val="bg2"/>
                          </a:solidFill>
                          <a:effectLst/>
                        </a:rPr>
                        <a:t>критерии</a:t>
                      </a:r>
                    </a:p>
                  </a:txBody>
                  <a:tcPr marL="1047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ru-RU" b="0" dirty="0">
                          <a:solidFill>
                            <a:schemeClr val="bg2"/>
                          </a:solidFill>
                          <a:effectLst/>
                        </a:rPr>
                        <a:t>полные МСА</a:t>
                      </a:r>
                    </a:p>
                  </a:txBody>
                  <a:tcPr marL="1047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ru-RU" b="0" dirty="0">
                          <a:solidFill>
                            <a:schemeClr val="bg2"/>
                          </a:solidFill>
                          <a:effectLst/>
                        </a:rPr>
                        <a:t>МСА для  МСО</a:t>
                      </a:r>
                    </a:p>
                  </a:txBody>
                  <a:tcPr marL="1047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91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Количество требований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X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Y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75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Количество поясняющих пунктов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A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B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080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Гибкость применения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Высокая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Низкая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39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Риск неоднозначной трактовки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Низкий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Высокий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5614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ECDB9E-3E29-4724-A0A2-C8D0CE8BCAA3}"/>
              </a:ext>
            </a:extLst>
          </p:cNvPr>
          <p:cNvSpPr txBox="1"/>
          <p:nvPr/>
        </p:nvSpPr>
        <p:spPr>
          <a:xfrm>
            <a:off x="10461769" y="423341"/>
            <a:ext cx="59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5508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148C75AA-C615-44E8-850A-3C0634AB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118660"/>
            <a:ext cx="3753599" cy="47934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800" dirty="0"/>
              <a:t> 1.Отложить внедрение МСА для МСО в РФ</a:t>
            </a:r>
            <a:br>
              <a:rPr lang="ru-RU" sz="1800" dirty="0"/>
            </a:br>
            <a:r>
              <a:rPr lang="ru-RU" sz="1800" dirty="0"/>
              <a:t>→ организовать мониторинг международного опыта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2. Вернуться к вопросу позже</a:t>
            </a:r>
            <a:br>
              <a:rPr lang="ru-RU" sz="1800" dirty="0"/>
            </a:br>
            <a:r>
              <a:rPr lang="ru-RU" sz="1800" dirty="0"/>
              <a:t>→ решение принимать на основе реальных данных и практики применения 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3. Использовать стандарт в образовании</a:t>
            </a:r>
            <a:br>
              <a:rPr lang="ru-RU" sz="1800" dirty="0"/>
            </a:br>
            <a:r>
              <a:rPr lang="ru-RU" sz="1800" dirty="0"/>
              <a:t>→ подготовка к экзамену на аттестат аудитора</a:t>
            </a:r>
            <a:br>
              <a:rPr lang="ru-RU" sz="1800" dirty="0"/>
            </a:br>
            <a:r>
              <a:rPr lang="ru-RU" sz="1800" dirty="0"/>
              <a:t>→ программы повышения квалификации </a:t>
            </a:r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  <p:pic>
        <p:nvPicPr>
          <p:cNvPr id="16" name="Объект 7" descr="абстрактное изображение">
            <a:extLst>
              <a:ext uri="{FF2B5EF4-FFF2-40B4-BE49-F238E27FC236}">
                <a16:creationId xmlns:a16="http://schemas.microsoft.com/office/drawing/2014/main" id="{472DB91B-0BC3-4630-809F-F181BB9A33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40442" cy="685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ECDB9E-3E29-4724-A0A2-C8D0CE8BCAA3}"/>
              </a:ext>
            </a:extLst>
          </p:cNvPr>
          <p:cNvSpPr txBox="1"/>
          <p:nvPr/>
        </p:nvSpPr>
        <p:spPr>
          <a:xfrm>
            <a:off x="10544431" y="423341"/>
            <a:ext cx="46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FE91C3-787A-4AC7-ADC4-BFC9589DA9AB}"/>
              </a:ext>
            </a:extLst>
          </p:cNvPr>
          <p:cNvSpPr/>
          <p:nvPr/>
        </p:nvSpPr>
        <p:spPr>
          <a:xfrm>
            <a:off x="0" y="-33859"/>
            <a:ext cx="575824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Результаты экспертизы МСА по аудиту финансовой отчетности менее сложных организаций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A44DC8D-C330-49A6-BF04-25B7F97DC9FF}"/>
              </a:ext>
            </a:extLst>
          </p:cNvPr>
          <p:cNvSpPr/>
          <p:nvPr/>
        </p:nvSpPr>
        <p:spPr>
          <a:xfrm>
            <a:off x="-8458" y="1466334"/>
            <a:ext cx="5923226" cy="444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Экспертный совет подтвердил применимость МСА для МСО, </a:t>
            </a:r>
            <a:br>
              <a:rPr lang="ru-RU" dirty="0"/>
            </a:br>
            <a:r>
              <a:rPr lang="ru-RU" dirty="0"/>
              <a:t>но при этом  в заключении по результатам экспертизы представил </a:t>
            </a:r>
            <a:br>
              <a:rPr lang="ru-RU" dirty="0"/>
            </a:br>
            <a:r>
              <a:rPr lang="ru-RU" dirty="0"/>
              <a:t>дополнительные наблюдения и рекомендации для целей </a:t>
            </a:r>
            <a:br>
              <a:rPr lang="ru-RU" dirty="0"/>
            </a:br>
            <a:r>
              <a:rPr lang="ru-RU" dirty="0"/>
              <a:t>принятия Минфином России решения о введении МСА для </a:t>
            </a:r>
            <a:br>
              <a:rPr lang="ru-RU" dirty="0"/>
            </a:br>
            <a:r>
              <a:rPr lang="ru-RU" dirty="0"/>
              <a:t>МСО в действие на территории Российской Федерации. 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1534AE6-238D-428E-8B51-7BA55E4CF49E}"/>
              </a:ext>
            </a:extLst>
          </p:cNvPr>
          <p:cNvSpPr/>
          <p:nvPr/>
        </p:nvSpPr>
        <p:spPr>
          <a:xfrm>
            <a:off x="6433753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01F735-AD18-4AD7-8681-2DD2C02EC4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9056" y="1466333"/>
            <a:ext cx="640135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1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 14" descr="абстрактный дизайн">
            <a:extLst>
              <a:ext uri="{FF2B5EF4-FFF2-40B4-BE49-F238E27FC236}">
                <a16:creationId xmlns:a16="http://schemas.microsoft.com/office/drawing/2014/main" id="{6D363037-1741-4470-A023-883E2FFD5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8308" r="6818" b="2872"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13" name="Подзаголовок 12">
            <a:extLst>
              <a:ext uri="{FF2B5EF4-FFF2-40B4-BE49-F238E27FC236}">
                <a16:creationId xmlns:a16="http://schemas.microsoft.com/office/drawing/2014/main" id="{336E726C-3DE4-41AA-88A0-C92B0C341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>
            <a:normAutofit/>
          </a:bodyPr>
          <a:lstStyle/>
          <a:p>
            <a:r>
              <a:rPr lang="en-US" dirty="0"/>
              <a:t>mikhailovich@sroaas.ru</a:t>
            </a:r>
            <a:endParaRPr lang="ru-RU" dirty="0"/>
          </a:p>
        </p:txBody>
      </p:sp>
      <p:sp>
        <p:nvSpPr>
          <p:cNvPr id="57" name="Прямоугольник 56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63707-DFD4-4081-8FB6-2AFAA7B75606}"/>
              </a:ext>
            </a:extLst>
          </p:cNvPr>
          <p:cNvSpPr txBox="1"/>
          <p:nvPr/>
        </p:nvSpPr>
        <p:spPr>
          <a:xfrm>
            <a:off x="10544431" y="423341"/>
            <a:ext cx="46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4A5F9-5A25-48A0-9ED9-E9A74638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3001"/>
          </a:xfrm>
        </p:spPr>
        <p:txBody>
          <a:bodyPr/>
          <a:lstStyle/>
          <a:p>
            <a:r>
              <a:rPr lang="ru-RU" sz="2400" b="1" dirty="0">
                <a:solidFill>
                  <a:srgbClr val="8F91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Дифференциация аудиторских стандартов: проблемы применения МСА к МСП и международные инициативы по их упрощению</a:t>
            </a:r>
            <a:br>
              <a:rPr lang="ru-RU" sz="2400" dirty="0"/>
            </a:br>
            <a:r>
              <a:rPr lang="ru-RU" dirty="0"/>
              <a:t> 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B48E9-16B2-4C1A-AEBB-50DD6038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83362"/>
            <a:ext cx="8946541" cy="419548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Диагностированы проблемы с  применением МСА при проведении аудита «простых/несложных» организаций:</a:t>
            </a:r>
          </a:p>
          <a:p>
            <a:pPr marL="0" indent="0">
              <a:buNone/>
            </a:pPr>
            <a:r>
              <a:rPr lang="ru-RU" dirty="0"/>
              <a:t>- На глобальном уровне МФБ  разработано Руководство по применению МСА при аудите МСП  для оказания помощи в применении МСА.</a:t>
            </a:r>
          </a:p>
          <a:p>
            <a:r>
              <a:rPr lang="ru-RU" dirty="0"/>
              <a:t>Появление многочисленных региональных инициатив: </a:t>
            </a:r>
          </a:p>
          <a:p>
            <a:pPr marL="0" indent="0">
              <a:buNone/>
            </a:pPr>
            <a:r>
              <a:rPr lang="ru-RU" dirty="0"/>
              <a:t>-проекты упрощенных стандартов для аудита малых/несложных организаций (например, проекты </a:t>
            </a:r>
            <a:r>
              <a:rPr lang="ru-RU" dirty="0" err="1"/>
              <a:t>Nordic</a:t>
            </a:r>
            <a:r>
              <a:rPr lang="ru-RU" dirty="0"/>
              <a:t> </a:t>
            </a:r>
            <a:r>
              <a:rPr lang="ru-RU" dirty="0" err="1"/>
              <a:t>Federation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Public</a:t>
            </a:r>
            <a:r>
              <a:rPr lang="ru-RU" dirty="0"/>
              <a:t> </a:t>
            </a:r>
            <a:r>
              <a:rPr lang="ru-RU" dirty="0" err="1"/>
              <a:t>Accountants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-призывы крупных международных профессиональных групп (</a:t>
            </a:r>
            <a:r>
              <a:rPr lang="ru-RU" dirty="0" err="1"/>
              <a:t>Accountancy</a:t>
            </a:r>
            <a:r>
              <a:rPr lang="ru-RU" dirty="0"/>
              <a:t> Europe) упростить МСА для аудита малых организаций. </a:t>
            </a:r>
          </a:p>
          <a:p>
            <a:r>
              <a:rPr lang="ru-RU" dirty="0"/>
              <a:t>Страны создали национальные руководства по пропорциональному применению МСА (например, Австрия, Австралия, Бельгия, Болгария, Венгрия, Германия, Италия, Словацкая Республика, Швейцария), а также создали поддерживаемые на национальном уровне ИТ-инструменты для аудита малых предприятий или МСО (например, США, Бельгия, Болгария, Дания, Эстония, Финляндия, Франция, Германия, Греция, Исландия, Латвия, Нидерланды, Норвегия, Швейцария). </a:t>
            </a:r>
          </a:p>
          <a:p>
            <a:r>
              <a:rPr lang="ru-RU" dirty="0"/>
              <a:t>Определилась тенденция дифференциации учетных стандартов в соответствии с масштабом бизнеса – в 2009 году вступил в силу IFRS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SMEs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72C54-AC85-477F-971B-F82F0876B9FF}"/>
              </a:ext>
            </a:extLst>
          </p:cNvPr>
          <p:cNvSpPr txBox="1"/>
          <p:nvPr/>
        </p:nvSpPr>
        <p:spPr>
          <a:xfrm>
            <a:off x="10639425" y="3860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345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язи цепочки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117216" y="-1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4401"/>
            <a:ext cx="4937000" cy="2339546"/>
          </a:xfrm>
        </p:spPr>
        <p:txBody>
          <a:bodyPr rtlCol="0">
            <a:normAutofit fontScale="90000"/>
          </a:bodyPr>
          <a:lstStyle/>
          <a:p>
            <a:br>
              <a:rPr lang="ru-RU" sz="1800" dirty="0"/>
            </a:br>
            <a:r>
              <a:rPr lang="ru-RU" sz="1800" dirty="0"/>
              <a:t>МСА для МСО появился из потребности упростить аудит малых (несложных)организаций, учитывая их особенности и ограниченные ресурсы, обеспечивая при этом надежность финансовой отчетности</a:t>
            </a:r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6804EA-0473-49CC-9E07-86F9CB4471B8}"/>
              </a:ext>
            </a:extLst>
          </p:cNvPr>
          <p:cNvSpPr/>
          <p:nvPr/>
        </p:nvSpPr>
        <p:spPr>
          <a:xfrm>
            <a:off x="0" y="0"/>
            <a:ext cx="89682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Контекст создания МСА для МСО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C04DA-B3C7-4523-BC55-DC09750F7E6A}"/>
              </a:ext>
            </a:extLst>
          </p:cNvPr>
          <p:cNvSpPr txBox="1"/>
          <p:nvPr/>
        </p:nvSpPr>
        <p:spPr>
          <a:xfrm>
            <a:off x="10648951" y="419100"/>
            <a:ext cx="34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56A6C1C-A74C-4455-9C06-2D98A817B159}"/>
              </a:ext>
            </a:extLst>
          </p:cNvPr>
          <p:cNvSpPr/>
          <p:nvPr/>
        </p:nvSpPr>
        <p:spPr>
          <a:xfrm>
            <a:off x="117216" y="3925335"/>
            <a:ext cx="2599509" cy="2261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/>
                </a:solidFill>
              </a:rPr>
              <a:t>Июнь 2019 года- </a:t>
            </a:r>
            <a:r>
              <a:rPr lang="ru-RU" sz="1200" dirty="0"/>
              <a:t>IAASB  публикует дискуссионный документ (ДД):  Аудиторские проверки менее сложных организаций (МСО). Изучение возможных вариантов решения. Проблемы, связанные с применением МСА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E249AFD-EC3D-4051-A3F1-4DE5AB1754E5}"/>
              </a:ext>
            </a:extLst>
          </p:cNvPr>
          <p:cNvSpPr/>
          <p:nvPr/>
        </p:nvSpPr>
        <p:spPr>
          <a:xfrm>
            <a:off x="4302012" y="4548533"/>
            <a:ext cx="2754784" cy="216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  <a:p>
            <a:pPr algn="ctr"/>
            <a:r>
              <a:rPr lang="ru-RU" sz="1200" b="1" dirty="0">
                <a:solidFill>
                  <a:schemeClr val="bg2"/>
                </a:solidFill>
              </a:rPr>
              <a:t>Декабрь 2023 года </a:t>
            </a:r>
            <a:r>
              <a:rPr lang="ru-RU" sz="1200" dirty="0"/>
              <a:t>-Советом по международным стандартам аудита и заданий, обеспечивающих уверенность (IAASB) опубликован  Международный стандарт аудита по аудиту финансовой отчетности менее сложных организаций (МСА для МСО).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596215F-966B-4F48-AF96-2E4030001338}"/>
              </a:ext>
            </a:extLst>
          </p:cNvPr>
          <p:cNvSpPr/>
          <p:nvPr/>
        </p:nvSpPr>
        <p:spPr>
          <a:xfrm>
            <a:off x="8495742" y="3752750"/>
            <a:ext cx="2627870" cy="2162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Стандарт вступает в силу для аудитов отчетности за периоды </a:t>
            </a:r>
            <a:r>
              <a:rPr lang="ru-RU" sz="1200" b="1" dirty="0">
                <a:solidFill>
                  <a:schemeClr val="bg2"/>
                </a:solidFill>
              </a:rPr>
              <a:t>с 15 декабря 2025 года </a:t>
            </a:r>
            <a:r>
              <a:rPr lang="ru-RU" sz="1200" dirty="0"/>
              <a:t>или после этой даты, в юрисдикциях, которые принимают или разрешают его использование.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A0B04D-3481-451C-99C5-C2704DAF9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913" y="1427004"/>
            <a:ext cx="5171767" cy="859611"/>
          </a:xfrm>
          <a:prstGeom prst="rect">
            <a:avLst/>
          </a:prstGeom>
        </p:spPr>
      </p:pic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078C916D-3849-41F5-8594-025AF822D5F6}"/>
              </a:ext>
            </a:extLst>
          </p:cNvPr>
          <p:cNvSpPr/>
          <p:nvPr/>
        </p:nvSpPr>
        <p:spPr>
          <a:xfrm>
            <a:off x="1243976" y="27743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68B2A941-F80A-4E1B-9339-3D5DB8F15E0D}"/>
              </a:ext>
            </a:extLst>
          </p:cNvPr>
          <p:cNvSpPr/>
          <p:nvPr/>
        </p:nvSpPr>
        <p:spPr>
          <a:xfrm>
            <a:off x="3122141" y="51651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1A1556DE-1717-479C-B633-E59F0B987A41}"/>
              </a:ext>
            </a:extLst>
          </p:cNvPr>
          <p:cNvSpPr/>
          <p:nvPr/>
        </p:nvSpPr>
        <p:spPr>
          <a:xfrm>
            <a:off x="7310158" y="51698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695DA5B-F6D0-41A8-8B32-F3CC9627CA33}"/>
              </a:ext>
            </a:extLst>
          </p:cNvPr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Необходима дополнительная поддержка в применении МСА  для аудита несложных/малых организаций.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0A2AE2F-54E4-49D9-934A-4ACA33C6C838}"/>
              </a:ext>
            </a:extLst>
          </p:cNvPr>
          <p:cNvSpPr/>
          <p:nvPr/>
        </p:nvSpPr>
        <p:spPr>
          <a:xfrm>
            <a:off x="4465990" y="1580507"/>
            <a:ext cx="564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Необходимо решение на глобальном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279841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язи цепочки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0" y="-66676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525" y="1060879"/>
            <a:ext cx="4937000" cy="2339546"/>
          </a:xfrm>
          <a:solidFill>
            <a:srgbClr val="4F72B9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sz="1800" b="1" dirty="0"/>
              <a:t>Помощь аудиторам МСО в обеспечении последовательного, качественного и эффективного аудита- пропорционально акцентировать внимание аудиторов на особенности МСО.</a:t>
            </a:r>
            <a:br>
              <a:rPr lang="ru-RU" altLang="ru-RU" sz="1800" b="1" dirty="0"/>
            </a:br>
            <a:endParaRPr lang="ru-RU" sz="1800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6804EA-0473-49CC-9E07-86F9CB4471B8}"/>
              </a:ext>
            </a:extLst>
          </p:cNvPr>
          <p:cNvSpPr/>
          <p:nvPr/>
        </p:nvSpPr>
        <p:spPr>
          <a:xfrm>
            <a:off x="0" y="0"/>
            <a:ext cx="89682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задачи МСА для МСО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C04DA-B3C7-4523-BC55-DC09750F7E6A}"/>
              </a:ext>
            </a:extLst>
          </p:cNvPr>
          <p:cNvSpPr txBox="1"/>
          <p:nvPr/>
        </p:nvSpPr>
        <p:spPr>
          <a:xfrm>
            <a:off x="10648951" y="419100"/>
            <a:ext cx="34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A0B04D-3481-451C-99C5-C2704DAF9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913" y="1427004"/>
            <a:ext cx="5171767" cy="85961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0A2AE2F-54E4-49D9-934A-4ACA33C6C838}"/>
              </a:ext>
            </a:extLst>
          </p:cNvPr>
          <p:cNvSpPr/>
          <p:nvPr/>
        </p:nvSpPr>
        <p:spPr>
          <a:xfrm>
            <a:off x="4465990" y="158050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572C4B-0B56-418C-B63C-FFC4AA3625FA}"/>
              </a:ext>
            </a:extLst>
          </p:cNvPr>
          <p:cNvSpPr/>
          <p:nvPr/>
        </p:nvSpPr>
        <p:spPr>
          <a:xfrm>
            <a:off x="5332412" y="2801106"/>
            <a:ext cx="6096000" cy="1200329"/>
          </a:xfrm>
          <a:prstGeom prst="rect">
            <a:avLst/>
          </a:prstGeom>
          <a:solidFill>
            <a:srgbClr val="4F72B9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b="1" dirty="0"/>
              <a:t>Поддержание доверия к ФО МСО, а по сути –малых и средних организаций с простой структурой и простыми операциями.</a:t>
            </a:r>
          </a:p>
          <a:p>
            <a:pPr algn="just">
              <a:defRPr/>
            </a:pPr>
            <a:endParaRPr lang="ru-RU" altLang="ru-RU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7D7BD49-D20A-4F2B-88FE-9448F83329C9}"/>
              </a:ext>
            </a:extLst>
          </p:cNvPr>
          <p:cNvSpPr/>
          <p:nvPr/>
        </p:nvSpPr>
        <p:spPr>
          <a:xfrm>
            <a:off x="923925" y="4939468"/>
            <a:ext cx="5791200" cy="1308931"/>
          </a:xfrm>
          <a:prstGeom prst="rect">
            <a:avLst/>
          </a:prstGeom>
          <a:solidFill>
            <a:srgbClr val="4F72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Обеспечить единый подход к аудиту МСО на глобальном уровне,  чтобы снизить риски от применения фрагментарных национальных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421845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A16DD-8A96-4A84-950A-235CC32E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Что ожидалось(</a:t>
            </a:r>
            <a:r>
              <a:rPr lang="ru-RU" sz="3600" b="1" dirty="0" err="1"/>
              <a:t>ется</a:t>
            </a:r>
            <a:r>
              <a:rPr lang="ru-RU" sz="3600" b="1" dirty="0"/>
              <a:t>) от МСА для МСО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0697CE-3FED-4289-911D-55339ACA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01" y="2122369"/>
            <a:ext cx="1146147" cy="41944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DC336C-55B7-483F-A8ED-FDECA2E84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01" y="2053987"/>
            <a:ext cx="1146147" cy="419441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273CA4B-E393-4C91-97C7-B871E7397C42}"/>
              </a:ext>
            </a:extLst>
          </p:cNvPr>
          <p:cNvSpPr/>
          <p:nvPr/>
        </p:nvSpPr>
        <p:spPr>
          <a:xfrm>
            <a:off x="2991113" y="2213708"/>
            <a:ext cx="1676400" cy="3170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50"/>
                </a:solidFill>
              </a:rPr>
              <a:t>Адаптация оценки риска</a:t>
            </a:r>
          </a:p>
          <a:p>
            <a:pPr algn="ctr"/>
            <a:r>
              <a:rPr lang="ru-RU" sz="1400" dirty="0"/>
              <a:t>Стандарт предложит упрощенные методы выявления и анализа аудиторских рисков, учитывая специфику и масштаб МСО.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E2A8E9-F0F5-4194-9DEB-3F574B3C507C}"/>
              </a:ext>
            </a:extLst>
          </p:cNvPr>
          <p:cNvSpPr/>
          <p:nvPr/>
        </p:nvSpPr>
        <p:spPr>
          <a:xfrm>
            <a:off x="5267641" y="2213708"/>
            <a:ext cx="1676400" cy="3202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r>
              <a:rPr lang="ru-RU" sz="1400" dirty="0">
                <a:solidFill>
                  <a:srgbClr val="00B050"/>
                </a:solidFill>
              </a:rPr>
              <a:t>Типовые рекомендации</a:t>
            </a:r>
          </a:p>
          <a:p>
            <a:pPr algn="ctr"/>
            <a:r>
              <a:rPr lang="ru-RU" sz="1400" dirty="0"/>
              <a:t>В стандарте будут содержаться рекомендации и шаблоны, способствующие быстрому и корректному применению требований.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E038C8E-767D-45DF-B9AC-EC3AA3D73B7D}"/>
              </a:ext>
            </a:extLst>
          </p:cNvPr>
          <p:cNvSpPr/>
          <p:nvPr/>
        </p:nvSpPr>
        <p:spPr>
          <a:xfrm>
            <a:off x="7394858" y="2215862"/>
            <a:ext cx="1676400" cy="3202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r>
              <a:rPr lang="ru-RU" sz="1400" dirty="0">
                <a:solidFill>
                  <a:srgbClr val="00B050"/>
                </a:solidFill>
              </a:rPr>
              <a:t>Упрощение коммуникации</a:t>
            </a:r>
          </a:p>
          <a:p>
            <a:pPr algn="ctr"/>
            <a:r>
              <a:rPr lang="ru-RU" sz="1400" dirty="0"/>
              <a:t>Стандарт предусмотрит  понятные и доступные формы общения с клиентом.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5E6839-9583-4B6A-964C-94EA40AEB852}"/>
              </a:ext>
            </a:extLst>
          </p:cNvPr>
          <p:cNvSpPr/>
          <p:nvPr/>
        </p:nvSpPr>
        <p:spPr>
          <a:xfrm>
            <a:off x="9359537" y="2213708"/>
            <a:ext cx="1676400" cy="3202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r>
              <a:rPr lang="ru-RU" sz="1400" dirty="0">
                <a:solidFill>
                  <a:srgbClr val="00B050"/>
                </a:solidFill>
              </a:rPr>
              <a:t>Легкость восприятия требований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Облегчить изучение стандарта аудиторами разных уровней квалификации.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endParaRPr lang="ru-RU" sz="1400" dirty="0">
              <a:solidFill>
                <a:srgbClr val="00B050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2436C3-FB70-45C1-B27C-8CF45F8AC424}"/>
              </a:ext>
            </a:extLst>
          </p:cNvPr>
          <p:cNvSpPr/>
          <p:nvPr/>
        </p:nvSpPr>
        <p:spPr>
          <a:xfrm>
            <a:off x="959453" y="2213708"/>
            <a:ext cx="1647825" cy="3160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B050"/>
                </a:solidFill>
              </a:rPr>
              <a:t>Снижение объема документации</a:t>
            </a:r>
          </a:p>
          <a:p>
            <a:r>
              <a:rPr lang="ru-RU" sz="1400" dirty="0"/>
              <a:t>Стандарт снизит объем документации,  тем самым уменьшая трудоемкость выполнения задания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D990B-0C98-48E2-8C63-34B2D2854AC5}"/>
              </a:ext>
            </a:extLst>
          </p:cNvPr>
          <p:cNvSpPr txBox="1"/>
          <p:nvPr/>
        </p:nvSpPr>
        <p:spPr>
          <a:xfrm>
            <a:off x="10620375" y="3714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7522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язи цепочки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80" y="1529354"/>
            <a:ext cx="4941045" cy="5328636"/>
          </a:xfrm>
        </p:spPr>
        <p:txBody>
          <a:bodyPr rtlCol="0">
            <a:normAutofit fontScale="92500" lnSpcReduction="10000"/>
          </a:bodyPr>
          <a:lstStyle/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defRPr/>
            </a:pPr>
            <a:r>
              <a:rPr lang="ru-RU" altLang="ru-RU" sz="1800" b="1" cap="none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Предисловие</a:t>
            </a:r>
          </a:p>
          <a:p>
            <a:pPr marL="609600" lvl="0" indent="-609600" defTabSz="914400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defRPr/>
            </a:pPr>
            <a:r>
              <a:rPr lang="ru-RU" altLang="ru-RU" sz="1800" b="1" cap="none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Часть А: Область действия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 typeface="+mj-lt"/>
              <a:buAutoNum type="arabicPeriod"/>
              <a:defRPr/>
            </a:pPr>
            <a:r>
              <a:rPr lang="ru-RU" cap="none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Фундаментальные концепции, общие принципы и требования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 typeface="+mj-lt"/>
              <a:buAutoNum type="arabicPeriod"/>
              <a:defRPr/>
            </a:pPr>
            <a:r>
              <a:rPr lang="ru-RU" cap="none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Аудиторские доказательства и документирование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 typeface="+mj-lt"/>
              <a:buAutoNum type="arabicPeriod"/>
              <a:defRPr/>
            </a:pPr>
            <a:r>
              <a:rPr lang="ru-RU" cap="none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Управление качеством (аудиторского) задания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 typeface="+mj-lt"/>
              <a:buAutoNum type="arabicPeriod"/>
              <a:defRPr/>
            </a:pPr>
            <a:r>
              <a:rPr lang="ru-RU" cap="none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Принятие/продолжение аудиторского задания, аудит впервые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 typeface="+mj-lt"/>
              <a:buAutoNum type="arabicPeriod"/>
              <a:defRPr/>
            </a:pPr>
            <a:r>
              <a:rPr lang="ru-RU" cap="none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Планирование (аудита)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 typeface="+mj-lt"/>
              <a:buAutoNum type="arabicPeriod"/>
              <a:defRPr/>
            </a:pPr>
            <a:r>
              <a:rPr lang="ru-RU" cap="none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Оценка рисков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 typeface="+mj-lt"/>
              <a:buAutoNum type="arabicPeriod"/>
              <a:defRPr/>
            </a:pPr>
            <a:r>
              <a:rPr lang="ru-RU" cap="none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Процедуры в ответ на оцененные РСИ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 typeface="+mj-lt"/>
              <a:buAutoNum type="arabicPeriod"/>
              <a:defRPr/>
            </a:pPr>
            <a:r>
              <a:rPr lang="ru-RU" cap="none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Формирование выводов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 typeface="+mj-lt"/>
              <a:buAutoNum type="arabicPeriod"/>
              <a:defRPr/>
            </a:pPr>
            <a:r>
              <a:rPr lang="ru-RU" cap="none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Формирование мнения и подготовка заключения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 typeface="+mj-lt"/>
              <a:buAutoNum type="arabicPeriod"/>
              <a:defRPr/>
            </a:pPr>
            <a:r>
              <a:rPr lang="ru-RU" cap="none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Аудит финансовой отчетности группы</a:t>
            </a:r>
          </a:p>
          <a:p>
            <a:pPr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6804EA-0473-49CC-9E07-86F9CB4471B8}"/>
              </a:ext>
            </a:extLst>
          </p:cNvPr>
          <p:cNvSpPr/>
          <p:nvPr/>
        </p:nvSpPr>
        <p:spPr>
          <a:xfrm>
            <a:off x="0" y="0"/>
            <a:ext cx="89682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Краткий обзор: содержание и логика МСА для МСО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C04DA-B3C7-4523-BC55-DC09750F7E6A}"/>
              </a:ext>
            </a:extLst>
          </p:cNvPr>
          <p:cNvSpPr txBox="1"/>
          <p:nvPr/>
        </p:nvSpPr>
        <p:spPr>
          <a:xfrm>
            <a:off x="10648951" y="419100"/>
            <a:ext cx="34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BD1F04-68CC-41AA-B5CA-D4E8AB5DA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025" y="1517666"/>
            <a:ext cx="6839698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6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язи цепочки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589245" cy="861420"/>
          </a:xfrm>
        </p:spPr>
        <p:txBody>
          <a:bodyPr rtlCol="0">
            <a:noAutofit/>
          </a:bodyPr>
          <a:lstStyle/>
          <a:p>
            <a:r>
              <a:rPr lang="ru-RU" sz="1600" cap="none" dirty="0">
                <a:solidFill>
                  <a:srgbClr val="C00000"/>
                </a:solidFill>
              </a:rPr>
              <a:t>Незначительное упрощение:</a:t>
            </a:r>
            <a:r>
              <a:rPr lang="ru-RU" sz="1600" cap="none" dirty="0"/>
              <a:t> МСА для МСО не делает аудит "менее сложным".</a:t>
            </a:r>
          </a:p>
          <a:p>
            <a:r>
              <a:rPr lang="ru-RU" sz="1600" cap="none" dirty="0">
                <a:solidFill>
                  <a:srgbClr val="C00000"/>
                </a:solidFill>
              </a:rPr>
              <a:t>Применимость:</a:t>
            </a:r>
            <a:r>
              <a:rPr lang="ru-RU" sz="1600" cap="none" dirty="0"/>
              <a:t> Не включенные требования МСА часто и так не применимы для МСО. Полные МСА содержат механизмы масштабирования.</a:t>
            </a:r>
          </a:p>
          <a:p>
            <a:r>
              <a:rPr lang="ru-RU" sz="1600" cap="none" dirty="0">
                <a:solidFill>
                  <a:srgbClr val="C00000"/>
                </a:solidFill>
              </a:rPr>
              <a:t>Риски:</a:t>
            </a:r>
            <a:r>
              <a:rPr lang="ru-RU" sz="1600" cap="none" dirty="0"/>
              <a:t> Отсутствие детализированных пояснений может привести к неоднозначной трактовке и снижению качества аудита.</a:t>
            </a:r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6804EA-0473-49CC-9E07-86F9CB4471B8}"/>
              </a:ext>
            </a:extLst>
          </p:cNvPr>
          <p:cNvSpPr/>
          <p:nvPr/>
        </p:nvSpPr>
        <p:spPr>
          <a:xfrm>
            <a:off x="304800" y="146566"/>
            <a:ext cx="89682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МСА для МСО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МСА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Сравнение выявляет ограниченность преимуществ.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C04DA-B3C7-4523-BC55-DC09750F7E6A}"/>
              </a:ext>
            </a:extLst>
          </p:cNvPr>
          <p:cNvSpPr txBox="1"/>
          <p:nvPr/>
        </p:nvSpPr>
        <p:spPr>
          <a:xfrm>
            <a:off x="10648951" y="419100"/>
            <a:ext cx="34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69153B1-48D0-4386-A6FF-E12502D70086}"/>
              </a:ext>
            </a:extLst>
          </p:cNvPr>
          <p:cNvSpPr/>
          <p:nvPr/>
        </p:nvSpPr>
        <p:spPr>
          <a:xfrm>
            <a:off x="1894702" y="1738183"/>
            <a:ext cx="8968241" cy="2883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«При использовании МСА для МСО не предполагается сокращение количества основных процедур, которые аудитор обязан выполнять для поддержания общего качества аудита. Заинтересованные стороны IAASB заявили, что стандарт основан на полномасштабных МСА,  и надежность аудита должна сохранится. Соответственно, в МСА для МСО представлены требования к аудиту МСО, основанные на требованиях МСА, но они представлены в более понятной и прямолинейной форме». </a:t>
            </a:r>
          </a:p>
          <a:p>
            <a:pPr algn="ctr"/>
            <a:endParaRPr lang="ru-RU" dirty="0"/>
          </a:p>
          <a:p>
            <a:pPr algn="ctr"/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First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time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implementation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Guide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(p. 6 p. 3  «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Overall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Design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ISA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for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LCE»)</a:t>
            </a:r>
          </a:p>
        </p:txBody>
      </p:sp>
    </p:spTree>
    <p:extLst>
      <p:ext uri="{BB962C8B-B14F-4D97-AF65-F5344CB8AC3E}">
        <p14:creationId xmlns:p14="http://schemas.microsoft.com/office/powerpoint/2010/main" val="394833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язи цепочки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4937000" cy="3329581"/>
          </a:xfrm>
        </p:spPr>
        <p:txBody>
          <a:bodyPr rtlCol="0">
            <a:normAutofit/>
          </a:bodyPr>
          <a:lstStyle/>
          <a:p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6804EA-0473-49CC-9E07-86F9CB4471B8}"/>
              </a:ext>
            </a:extLst>
          </p:cNvPr>
          <p:cNvSpPr/>
          <p:nvPr/>
        </p:nvSpPr>
        <p:spPr>
          <a:xfrm>
            <a:off x="0" y="0"/>
            <a:ext cx="89682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МСА для МСО: Риски и издержки внедрения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C04DA-B3C7-4523-BC55-DC09750F7E6A}"/>
              </a:ext>
            </a:extLst>
          </p:cNvPr>
          <p:cNvSpPr txBox="1"/>
          <p:nvPr/>
        </p:nvSpPr>
        <p:spPr>
          <a:xfrm>
            <a:off x="10648951" y="419100"/>
            <a:ext cx="34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FEF1184-5C9B-4829-ACF4-8FE9621A3F0F}"/>
              </a:ext>
            </a:extLst>
          </p:cNvPr>
          <p:cNvSpPr/>
          <p:nvPr/>
        </p:nvSpPr>
        <p:spPr>
          <a:xfrm>
            <a:off x="325435" y="1676400"/>
            <a:ext cx="3875089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Отсутствие реальной экономии времени и ресурсов:</a:t>
            </a:r>
          </a:p>
          <a:p>
            <a:pPr algn="ctr"/>
            <a:r>
              <a:rPr lang="ru-RU" sz="1400" dirty="0"/>
              <a:t>Незначительное сокращение объема работы.</a:t>
            </a:r>
          </a:p>
          <a:p>
            <a:pPr algn="ctr"/>
            <a:r>
              <a:rPr lang="ru-RU" sz="1400" dirty="0"/>
              <a:t>Неоправданный риск несоответствия критериям МСА для МСО.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D73F197-AA88-4577-A52E-D87ADCC4B7F5}"/>
              </a:ext>
            </a:extLst>
          </p:cNvPr>
          <p:cNvSpPr/>
          <p:nvPr/>
        </p:nvSpPr>
        <p:spPr>
          <a:xfrm>
            <a:off x="4922839" y="1676400"/>
            <a:ext cx="4562477" cy="1752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Необходимость дополнительно обучать аудиторов для правильного понимания новых требований создает дополнительные издержки.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101D560-F959-4960-A76B-3A613125BF59}"/>
              </a:ext>
            </a:extLst>
          </p:cNvPr>
          <p:cNvSpPr/>
          <p:nvPr/>
        </p:nvSpPr>
        <p:spPr>
          <a:xfrm>
            <a:off x="325435" y="3657600"/>
            <a:ext cx="3875089" cy="17526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Потенциальное снижение качества аудита:</a:t>
            </a:r>
          </a:p>
          <a:p>
            <a:pPr algn="ctr"/>
            <a:r>
              <a:rPr lang="ru-RU" dirty="0"/>
              <a:t>Риск неоднозначной трактовки требований.</a:t>
            </a:r>
          </a:p>
          <a:p>
            <a:pPr algn="ctr"/>
            <a:r>
              <a:rPr lang="ru-RU" dirty="0"/>
              <a:t>Возможные ошибки из-за недостатка </a:t>
            </a:r>
            <a:r>
              <a:rPr lang="ru-RU" dirty="0" err="1"/>
              <a:t>guidance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912CA9-1CDD-4F3A-86A6-A395B51D797E}"/>
              </a:ext>
            </a:extLst>
          </p:cNvPr>
          <p:cNvSpPr/>
          <p:nvPr/>
        </p:nvSpPr>
        <p:spPr>
          <a:xfrm>
            <a:off x="4895013" y="37246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EE9FCA5-44D6-4DE4-AD71-238D83C2A608}"/>
              </a:ext>
            </a:extLst>
          </p:cNvPr>
          <p:cNvSpPr/>
          <p:nvPr/>
        </p:nvSpPr>
        <p:spPr>
          <a:xfrm>
            <a:off x="4922839" y="3815833"/>
            <a:ext cx="4562477" cy="1427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Сложность в применении:</a:t>
            </a:r>
          </a:p>
          <a:p>
            <a:pPr algn="ctr"/>
            <a:r>
              <a:rPr lang="ru-RU" sz="1600" dirty="0"/>
              <a:t>Ограничения в использовании </a:t>
            </a:r>
            <a:r>
              <a:rPr lang="ru-RU" sz="1600" dirty="0" err="1"/>
              <a:t>guidance</a:t>
            </a:r>
            <a:r>
              <a:rPr lang="ru-RU" sz="1600" dirty="0"/>
              <a:t> из МСА.</a:t>
            </a:r>
          </a:p>
          <a:p>
            <a:pPr algn="ctr"/>
            <a:r>
              <a:rPr lang="ru-RU" sz="1600" dirty="0"/>
              <a:t>Необходимость частого обращения к полным МСА.</a:t>
            </a:r>
          </a:p>
        </p:txBody>
      </p:sp>
    </p:spTree>
    <p:extLst>
      <p:ext uri="{BB962C8B-B14F-4D97-AF65-F5344CB8AC3E}">
        <p14:creationId xmlns:p14="http://schemas.microsoft.com/office/powerpoint/2010/main" val="209052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C570-72AC-45BE-BB60-458EBBAC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28" y="626891"/>
            <a:ext cx="9404723" cy="1400530"/>
          </a:xfrm>
        </p:spPr>
        <p:txBody>
          <a:bodyPr rtlCol="0"/>
          <a:lstStyle/>
          <a:p>
            <a:r>
              <a:rPr lang="ru-RU" sz="3200" b="1" dirty="0"/>
              <a:t>Международный опыт: </a:t>
            </a:r>
            <a:r>
              <a:rPr lang="ru-RU" sz="3200" b="1" dirty="0">
                <a:solidFill>
                  <a:srgbClr val="C00000"/>
                </a:solidFill>
              </a:rPr>
              <a:t>выгоды не очевидны!</a:t>
            </a:r>
            <a:r>
              <a:rPr lang="ru-RU" sz="1600" b="1" dirty="0"/>
              <a:t> </a:t>
            </a:r>
            <a:br>
              <a:rPr lang="ru-RU" sz="1600" b="1" dirty="0"/>
            </a:br>
            <a:r>
              <a:rPr lang="ru-RU" sz="1400" dirty="0"/>
              <a:t>Канада, Южная Африка, Австралия, Великобритания, Саудовская Аравия решили не применять ISA </a:t>
            </a:r>
            <a:r>
              <a:rPr lang="ru-RU" sz="1400" dirty="0" err="1"/>
              <a:t>for</a:t>
            </a:r>
            <a:r>
              <a:rPr lang="ru-RU" sz="1400" dirty="0"/>
              <a:t> LCE. Эти юрисдикции предпочли использовать полные МСА с пропорциональным применением.</a:t>
            </a:r>
            <a:br>
              <a:rPr lang="ru-RU" sz="3200" dirty="0"/>
            </a:b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9390FD-F1C5-4845-B934-1ED04ED5116D}"/>
              </a:ext>
            </a:extLst>
          </p:cNvPr>
          <p:cNvSpPr/>
          <p:nvPr/>
        </p:nvSpPr>
        <p:spPr>
          <a:xfrm>
            <a:off x="1238250" y="2065521"/>
            <a:ext cx="4019550" cy="2144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Ограниченные выгоды:</a:t>
            </a:r>
          </a:p>
          <a:p>
            <a:pPr algn="just"/>
            <a:r>
              <a:rPr lang="ru-RU" sz="1400" dirty="0"/>
              <a:t> ISA </a:t>
            </a:r>
            <a:r>
              <a:rPr lang="ru-RU" sz="1400" dirty="0" err="1"/>
              <a:t>for</a:t>
            </a:r>
            <a:r>
              <a:rPr lang="ru-RU" sz="1400" dirty="0"/>
              <a:t> LCE существенно не отличается от существующих МСА и не обеспечивает существенных преимуществ с точки зрения эффективности, качества аудита или маржинальности;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6AB8C8B-2162-4A6F-9CAA-FC096BAE003E}"/>
              </a:ext>
            </a:extLst>
          </p:cNvPr>
          <p:cNvSpPr/>
          <p:nvPr/>
        </p:nvSpPr>
        <p:spPr>
          <a:xfrm>
            <a:off x="5396113" y="2133600"/>
            <a:ext cx="4214611" cy="2076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B0F0"/>
                </a:solidFill>
              </a:rPr>
              <a:t>Опасения заинтересованных сторон: </a:t>
            </a:r>
          </a:p>
          <a:p>
            <a:pPr algn="just"/>
            <a:r>
              <a:rPr lang="ru-RU" sz="1200" dirty="0"/>
              <a:t>существует вероятность возникновения путаницы на рынке и  снижение платы за аудит без соответствующего снижения трудозатрат. Возможное восприятие стандарта как аудиторского продукта более низкого качества или более ограниченного объема,  при том, что использование стандарта должно быть прямо указано в аудиторском заключении;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F592EF-CD08-43C3-BC92-900D11B6171C}"/>
              </a:ext>
            </a:extLst>
          </p:cNvPr>
          <p:cNvSpPr/>
          <p:nvPr/>
        </p:nvSpPr>
        <p:spPr>
          <a:xfrm>
            <a:off x="1323974" y="4457699"/>
            <a:ext cx="3933825" cy="1773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∙ </a:t>
            </a:r>
            <a:r>
              <a:rPr lang="ru-RU" sz="1400" dirty="0">
                <a:solidFill>
                  <a:srgbClr val="00B0F0"/>
                </a:solidFill>
              </a:rPr>
              <a:t>Двойные методологии:</a:t>
            </a:r>
          </a:p>
          <a:p>
            <a:pPr algn="just"/>
            <a:r>
              <a:rPr lang="ru-RU" sz="1400" dirty="0"/>
              <a:t>необходимость разработки и поддержки двух методологий, а также связанных с этим инвестиций в ресурсы, время и капитал для создания наборов шаблонов, методологий и образовательных программ.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8D2C7AF-1597-4707-A780-C6021881E72A}"/>
              </a:ext>
            </a:extLst>
          </p:cNvPr>
          <p:cNvSpPr/>
          <p:nvPr/>
        </p:nvSpPr>
        <p:spPr>
          <a:xfrm>
            <a:off x="5396113" y="4457698"/>
            <a:ext cx="4138411" cy="1773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B0F0"/>
                </a:solidFill>
              </a:rPr>
              <a:t>Двухуровневая профессия и проблемы с набором персонала.</a:t>
            </a:r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BEFFF-CA5A-4A5A-9D3D-79DC6664F211}"/>
              </a:ext>
            </a:extLst>
          </p:cNvPr>
          <p:cNvSpPr txBox="1"/>
          <p:nvPr/>
        </p:nvSpPr>
        <p:spPr>
          <a:xfrm>
            <a:off x="10648951" y="419100"/>
            <a:ext cx="34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0285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953E32-00D6-4FFB-AD6B-B2091BB328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CC4F44-154A-4E67-B129-1B5389E9F993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71af3243-3dd4-4a8d-8c0d-dd76da1f02a5"/>
    <ds:schemaRef ds:uri="http://www.w3.org/XML/1998/namespace"/>
    <ds:schemaRef ds:uri="16c05727-aa75-4e4a-9b5f-8a80a1165891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B5FFD32-E0A8-4E83-80B3-20612105D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Цифровое оформление</Template>
  <TotalTime>0</TotalTime>
  <Words>1176</Words>
  <Application>Microsoft Office PowerPoint</Application>
  <PresentationFormat>Широкоэкранный</PresentationFormat>
  <Paragraphs>158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Ион</vt:lpstr>
      <vt:lpstr>МСА для МСО:  оценка готовности к внедрению и международный опыт</vt:lpstr>
      <vt:lpstr>Дифференциация аудиторских стандартов: проблемы применения МСА к МСП и международные инициативы по их упрощению   </vt:lpstr>
      <vt:lpstr> МСА для МСО появился из потребности упростить аудит малых (несложных)организаций, учитывая их особенности и ограниченные ресурсы, обеспечивая при этом надежность финансовой отчетности  </vt:lpstr>
      <vt:lpstr>Помощь аудиторам МСО в обеспечении последовательного, качественного и эффективного аудита- пропорционально акцентировать внимание аудиторов на особенности МСО. </vt:lpstr>
      <vt:lpstr>Что ожидалось(ется) от МСА для МСО</vt:lpstr>
      <vt:lpstr>Презентация PowerPoint</vt:lpstr>
      <vt:lpstr>Презентация PowerPoint</vt:lpstr>
      <vt:lpstr>  </vt:lpstr>
      <vt:lpstr>Международный опыт: выгоды не очевидны!  Канада, Южная Африка, Австралия, Великобритания, Саудовская Аравия решили не применять ISA for LCE. Эти юрисдикции предпочли использовать полные МСА с пропорциональным применением. . </vt:lpstr>
      <vt:lpstr>Применение МСА для МСО не дает существенных преимуществ с точки зрения трудозатрат и ресурсов.  Риск снижения качества аудита перевешивает потенциальные выгоды.  В большинстве случаев использование полных МСА с учетом  возможностей масштабирования является более надежным и безопасным подходом. </vt:lpstr>
      <vt:lpstr> 1.Отложить внедрение МСА для МСО в РФ → организовать мониторинг международного опыта  2. Вернуться к вопросу позже → решение принимать на основе реальных данных и практики применения   3. Использовать стандарт в образовании → подготовка к экзамену на аттестат аудитора → программы повышения квалификации 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2025-10-02T08:26:48Z</dcterms:created>
  <dcterms:modified xsi:type="dcterms:W3CDTF">2025-11-12T14:30:02Z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