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  <p:sldMasterId id="2147483824" r:id="rId2"/>
    <p:sldMasterId id="2147483814" r:id="rId3"/>
  </p:sldMasterIdLst>
  <p:notesMasterIdLst>
    <p:notesMasterId r:id="rId38"/>
  </p:notesMasterIdLst>
  <p:handoutMasterIdLst>
    <p:handoutMasterId r:id="rId39"/>
  </p:handoutMasterIdLst>
  <p:sldIdLst>
    <p:sldId id="515" r:id="rId4"/>
    <p:sldId id="532" r:id="rId5"/>
    <p:sldId id="561" r:id="rId6"/>
    <p:sldId id="563" r:id="rId7"/>
    <p:sldId id="540" r:id="rId8"/>
    <p:sldId id="542" r:id="rId9"/>
    <p:sldId id="543" r:id="rId10"/>
    <p:sldId id="530" r:id="rId11"/>
    <p:sldId id="545" r:id="rId12"/>
    <p:sldId id="546" r:id="rId13"/>
    <p:sldId id="547" r:id="rId14"/>
    <p:sldId id="548" r:id="rId15"/>
    <p:sldId id="555" r:id="rId16"/>
    <p:sldId id="549" r:id="rId17"/>
    <p:sldId id="517" r:id="rId18"/>
    <p:sldId id="526" r:id="rId19"/>
    <p:sldId id="553" r:id="rId20"/>
    <p:sldId id="528" r:id="rId21"/>
    <p:sldId id="556" r:id="rId22"/>
    <p:sldId id="524" r:id="rId23"/>
    <p:sldId id="536" r:id="rId24"/>
    <p:sldId id="521" r:id="rId25"/>
    <p:sldId id="541" r:id="rId26"/>
    <p:sldId id="518" r:id="rId27"/>
    <p:sldId id="529" r:id="rId28"/>
    <p:sldId id="523" r:id="rId29"/>
    <p:sldId id="519" r:id="rId30"/>
    <p:sldId id="522" r:id="rId31"/>
    <p:sldId id="558" r:id="rId32"/>
    <p:sldId id="559" r:id="rId33"/>
    <p:sldId id="560" r:id="rId34"/>
    <p:sldId id="562" r:id="rId35"/>
    <p:sldId id="557" r:id="rId36"/>
    <p:sldId id="501" r:id="rId37"/>
  </p:sldIdLst>
  <p:sldSz cx="13442950" cy="7561263"/>
  <p:notesSz cx="6808788" cy="9940925"/>
  <p:defaultTextStyle>
    <a:defPPr>
      <a:defRPr lang="en-US"/>
    </a:defPPr>
    <a:lvl1pPr marL="0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56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11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868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824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780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735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692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648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ley Neill" initials="BN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7B5"/>
    <a:srgbClr val="000000"/>
    <a:srgbClr val="4F2D7F"/>
    <a:srgbClr val="9BD732"/>
    <a:srgbClr val="FF7D1E"/>
    <a:srgbClr val="FFFFFF"/>
    <a:srgbClr val="C8BEAF"/>
    <a:srgbClr val="DED8CF"/>
    <a:srgbClr val="E92841"/>
    <a:srgbClr val="3D1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5" autoAdjust="0"/>
    <p:restoredTop sz="95915" autoAdjust="0"/>
  </p:normalViewPr>
  <p:slideViewPr>
    <p:cSldViewPr snapToGrid="0" snapToObjects="1">
      <p:cViewPr varScale="1">
        <p:scale>
          <a:sx n="76" d="100"/>
          <a:sy n="76" d="100"/>
        </p:scale>
        <p:origin x="76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4002" y="-102"/>
      </p:cViewPr>
      <p:guideLst>
        <p:guide orient="horz" pos="3224"/>
        <p:guide pos="2238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7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ABFD0ED4-3F2C-A44D-BF2A-70F28B4760E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7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84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7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AD0E53BD-8CD6-F647-884B-5A78FF9E62EE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39"/>
            <a:ext cx="5447030" cy="4473416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7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7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7B8929E-C352-7849-9DF7-6A0F55DB2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18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5956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1911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7868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3824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9780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5735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1692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7648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8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3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ел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010B2702-DA64-E079-DD6F-BC9EDEED73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875" y="4694888"/>
            <a:ext cx="6064913" cy="612054"/>
          </a:xfrm>
          <a:prstGeom prst="rect">
            <a:avLst/>
          </a:prstGeom>
        </p:spPr>
        <p:txBody>
          <a:bodyPr vert="horz" lIns="0" tIns="58367" rIns="116739" bIns="58367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5B07F202-63FB-4BCB-221B-6A21D83702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276" y="5485454"/>
            <a:ext cx="6068504" cy="651897"/>
          </a:xfrm>
          <a:prstGeom prst="rect">
            <a:avLst/>
          </a:prstGeom>
        </p:spPr>
        <p:txBody>
          <a:bodyPr vert="horz" lIns="0" tIns="58367" rIns="116739" bIns="58367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E7C6F-9085-DCC5-EACE-E1A5FF0FB8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876" y="1908175"/>
            <a:ext cx="6064893" cy="26358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591"/>
              </a:lnSpc>
              <a:spcBef>
                <a:spcPts val="0"/>
              </a:spcBef>
              <a:buNone/>
              <a:defRPr lang="en-US" sz="3600" b="1" kern="1200" dirty="0">
                <a:solidFill>
                  <a:srgbClr val="4F2D7F"/>
                </a:solidFill>
                <a:latin typeface="+mn-lt"/>
                <a:ea typeface="+mn-ea"/>
                <a:cs typeface="+mn-cs"/>
              </a:defRPr>
            </a:lvl1pPr>
            <a:lvl2pPr marL="583682" indent="0">
              <a:buNone/>
              <a:defRPr/>
            </a:lvl2pPr>
            <a:lvl3pPr marL="1167372" indent="0">
              <a:buNone/>
              <a:defRPr/>
            </a:lvl3pPr>
            <a:lvl4pPr marL="1751061" indent="0">
              <a:buNone/>
              <a:defRPr/>
            </a:lvl4pPr>
            <a:lvl5pPr marL="2334748" indent="0">
              <a:buNone/>
              <a:defRPr/>
            </a:lvl5pPr>
          </a:lstStyle>
          <a:p>
            <a:pPr marL="0" lvl="0" indent="0" algn="l" defTabSz="583682" rtl="0" eaLnBrk="1" latinLnBrk="0" hangingPunct="1">
              <a:lnSpc>
                <a:spcPts val="4591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89CA01-3015-23FE-7016-A2DCC28FF3B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125489" y="2"/>
            <a:ext cx="6328319" cy="7573788"/>
          </a:xfrm>
          <a:custGeom>
            <a:avLst/>
            <a:gdLst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0 w 5220458"/>
              <a:gd name="connsiteY4" fmla="*/ 0 h 7561262"/>
              <a:gd name="connsiteX0" fmla="*/ 11601 w 5232059"/>
              <a:gd name="connsiteY0" fmla="*/ 0 h 7561262"/>
              <a:gd name="connsiteX1" fmla="*/ 5232059 w 5232059"/>
              <a:gd name="connsiteY1" fmla="*/ 0 h 7561262"/>
              <a:gd name="connsiteX2" fmla="*/ 5232059 w 5232059"/>
              <a:gd name="connsiteY2" fmla="*/ 7561262 h 7561262"/>
              <a:gd name="connsiteX3" fmla="*/ 11601 w 5232059"/>
              <a:gd name="connsiteY3" fmla="*/ 7561262 h 7561262"/>
              <a:gd name="connsiteX4" fmla="*/ 0 w 5232059"/>
              <a:gd name="connsiteY4" fmla="*/ 3544864 h 7561262"/>
              <a:gd name="connsiteX5" fmla="*/ 11601 w 5232059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42251 w 5220458"/>
              <a:gd name="connsiteY4" fmla="*/ 3870541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79829 w 5220458"/>
              <a:gd name="connsiteY4" fmla="*/ 3757807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79829 w 5220458"/>
              <a:gd name="connsiteY4" fmla="*/ 3795385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54777 w 5220458"/>
              <a:gd name="connsiteY4" fmla="*/ 3770333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4957411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54777 w 5220458"/>
              <a:gd name="connsiteY4" fmla="*/ 3770333 h 7561262"/>
              <a:gd name="connsiteX5" fmla="*/ 0 w 5220458"/>
              <a:gd name="connsiteY5" fmla="*/ 0 h 7561262"/>
              <a:gd name="connsiteX0" fmla="*/ 0 w 4969937"/>
              <a:gd name="connsiteY0" fmla="*/ 0 h 7573788"/>
              <a:gd name="connsiteX1" fmla="*/ 4957411 w 4969937"/>
              <a:gd name="connsiteY1" fmla="*/ 0 h 7573788"/>
              <a:gd name="connsiteX2" fmla="*/ 4969937 w 4969937"/>
              <a:gd name="connsiteY2" fmla="*/ 7573788 h 7573788"/>
              <a:gd name="connsiteX3" fmla="*/ 0 w 4969937"/>
              <a:gd name="connsiteY3" fmla="*/ 7561262 h 7573788"/>
              <a:gd name="connsiteX4" fmla="*/ 1854777 w 4969937"/>
              <a:gd name="connsiteY4" fmla="*/ 3770333 h 7573788"/>
              <a:gd name="connsiteX5" fmla="*/ 0 w 4969937"/>
              <a:gd name="connsiteY5" fmla="*/ 0 h 7573788"/>
              <a:gd name="connsiteX0" fmla="*/ 23750 w 4993687"/>
              <a:gd name="connsiteY0" fmla="*/ 0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23750 w 4993687"/>
              <a:gd name="connsiteY5" fmla="*/ 0 h 7573788"/>
              <a:gd name="connsiteX0" fmla="*/ 5937 w 4993687"/>
              <a:gd name="connsiteY0" fmla="*/ 11876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5937 w 4993687"/>
              <a:gd name="connsiteY5" fmla="*/ 11876 h 7573788"/>
              <a:gd name="connsiteX0" fmla="*/ 0 w 4993687"/>
              <a:gd name="connsiteY0" fmla="*/ 11876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0 w 4993687"/>
              <a:gd name="connsiteY5" fmla="*/ 11876 h 7573788"/>
              <a:gd name="connsiteX0" fmla="*/ 5938 w 4993687"/>
              <a:gd name="connsiteY0" fmla="*/ 5938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5938 w 4993687"/>
              <a:gd name="connsiteY5" fmla="*/ 5938 h 7573788"/>
              <a:gd name="connsiteX0" fmla="*/ 5938 w 4993687"/>
              <a:gd name="connsiteY0" fmla="*/ 5938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389203 w 4993687"/>
              <a:gd name="connsiteY4" fmla="*/ 3770333 h 7573788"/>
              <a:gd name="connsiteX5" fmla="*/ 5938 w 4993687"/>
              <a:gd name="connsiteY5" fmla="*/ 5938 h 7573788"/>
              <a:gd name="connsiteX0" fmla="*/ 0 w 5040649"/>
              <a:gd name="connsiteY0" fmla="*/ 22563 h 7573788"/>
              <a:gd name="connsiteX1" fmla="*/ 5028123 w 5040649"/>
              <a:gd name="connsiteY1" fmla="*/ 0 h 7573788"/>
              <a:gd name="connsiteX2" fmla="*/ 5040649 w 5040649"/>
              <a:gd name="connsiteY2" fmla="*/ 7573788 h 7573788"/>
              <a:gd name="connsiteX3" fmla="*/ 46962 w 5040649"/>
              <a:gd name="connsiteY3" fmla="*/ 7567199 h 7573788"/>
              <a:gd name="connsiteX4" fmla="*/ 1436165 w 5040649"/>
              <a:gd name="connsiteY4" fmla="*/ 3770333 h 7573788"/>
              <a:gd name="connsiteX5" fmla="*/ 0 w 5040649"/>
              <a:gd name="connsiteY5" fmla="*/ 22563 h 7573788"/>
              <a:gd name="connsiteX0" fmla="*/ 5937 w 5046586"/>
              <a:gd name="connsiteY0" fmla="*/ 22563 h 7573788"/>
              <a:gd name="connsiteX1" fmla="*/ 5034060 w 5046586"/>
              <a:gd name="connsiteY1" fmla="*/ 0 h 7573788"/>
              <a:gd name="connsiteX2" fmla="*/ 5046586 w 5046586"/>
              <a:gd name="connsiteY2" fmla="*/ 7573788 h 7573788"/>
              <a:gd name="connsiteX3" fmla="*/ 0 w 5046586"/>
              <a:gd name="connsiteY3" fmla="*/ 7567199 h 7573788"/>
              <a:gd name="connsiteX4" fmla="*/ 1442102 w 5046586"/>
              <a:gd name="connsiteY4" fmla="*/ 3770333 h 7573788"/>
              <a:gd name="connsiteX5" fmla="*/ 5937 w 5046586"/>
              <a:gd name="connsiteY5" fmla="*/ 22563 h 7573788"/>
              <a:gd name="connsiteX0" fmla="*/ 5937 w 5046586"/>
              <a:gd name="connsiteY0" fmla="*/ 22563 h 7573788"/>
              <a:gd name="connsiteX1" fmla="*/ 5034060 w 5046586"/>
              <a:gd name="connsiteY1" fmla="*/ 0 h 7573788"/>
              <a:gd name="connsiteX2" fmla="*/ 5046586 w 5046586"/>
              <a:gd name="connsiteY2" fmla="*/ 7573788 h 7573788"/>
              <a:gd name="connsiteX3" fmla="*/ 0 w 5046586"/>
              <a:gd name="connsiteY3" fmla="*/ 7567199 h 7573788"/>
              <a:gd name="connsiteX4" fmla="*/ 1452205 w 5046586"/>
              <a:gd name="connsiteY4" fmla="*/ 3776683 h 7573788"/>
              <a:gd name="connsiteX5" fmla="*/ 5937 w 5046586"/>
              <a:gd name="connsiteY5" fmla="*/ 22563 h 7573788"/>
              <a:gd name="connsiteX0" fmla="*/ 0 w 5040649"/>
              <a:gd name="connsiteY0" fmla="*/ 22563 h 7573788"/>
              <a:gd name="connsiteX1" fmla="*/ 5028123 w 5040649"/>
              <a:gd name="connsiteY1" fmla="*/ 0 h 7573788"/>
              <a:gd name="connsiteX2" fmla="*/ 5040649 w 5040649"/>
              <a:gd name="connsiteY2" fmla="*/ 7573788 h 7573788"/>
              <a:gd name="connsiteX3" fmla="*/ 6691 w 5040649"/>
              <a:gd name="connsiteY3" fmla="*/ 7564024 h 7573788"/>
              <a:gd name="connsiteX4" fmla="*/ 1446268 w 5040649"/>
              <a:gd name="connsiteY4" fmla="*/ 3776683 h 7573788"/>
              <a:gd name="connsiteX5" fmla="*/ 0 w 5040649"/>
              <a:gd name="connsiteY5" fmla="*/ 22563 h 7573788"/>
              <a:gd name="connsiteX0" fmla="*/ 886 w 5033958"/>
              <a:gd name="connsiteY0" fmla="*/ 338 h 7573788"/>
              <a:gd name="connsiteX1" fmla="*/ 5021432 w 5033958"/>
              <a:gd name="connsiteY1" fmla="*/ 0 h 7573788"/>
              <a:gd name="connsiteX2" fmla="*/ 5033958 w 5033958"/>
              <a:gd name="connsiteY2" fmla="*/ 7573788 h 7573788"/>
              <a:gd name="connsiteX3" fmla="*/ 0 w 5033958"/>
              <a:gd name="connsiteY3" fmla="*/ 7564024 h 7573788"/>
              <a:gd name="connsiteX4" fmla="*/ 1439577 w 5033958"/>
              <a:gd name="connsiteY4" fmla="*/ 3776683 h 7573788"/>
              <a:gd name="connsiteX5" fmla="*/ 886 w 5033958"/>
              <a:gd name="connsiteY5" fmla="*/ 338 h 757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3958" h="7573788">
                <a:moveTo>
                  <a:pt x="886" y="338"/>
                </a:moveTo>
                <a:lnTo>
                  <a:pt x="5021432" y="0"/>
                </a:lnTo>
                <a:cubicBezTo>
                  <a:pt x="5025607" y="2524596"/>
                  <a:pt x="5029783" y="5049192"/>
                  <a:pt x="5033958" y="7573788"/>
                </a:cubicBezTo>
                <a:lnTo>
                  <a:pt x="0" y="7564024"/>
                </a:lnTo>
                <a:lnTo>
                  <a:pt x="1439577" y="3776683"/>
                </a:lnTo>
                <a:lnTo>
                  <a:pt x="886" y="338"/>
                </a:lnTo>
                <a:close/>
              </a:path>
            </a:pathLst>
          </a:custGeom>
        </p:spPr>
        <p:txBody>
          <a:bodyPr lIns="116739" tIns="919169" rIns="116739" bIns="58367" anchor="ctr" anchorCtr="0"/>
          <a:lstStyle>
            <a:lvl1pPr marL="0" indent="0" algn="ctr">
              <a:buNone/>
              <a:defRPr sz="1500" baseline="0">
                <a:solidFill>
                  <a:srgbClr val="00A7B5"/>
                </a:solidFill>
              </a:defRPr>
            </a:lvl1pPr>
            <a:lvl2pPr marL="583682" indent="0">
              <a:buNone/>
              <a:defRPr sz="3600"/>
            </a:lvl2pPr>
            <a:lvl3pPr marL="1167372" indent="0">
              <a:buNone/>
              <a:defRPr sz="3000"/>
            </a:lvl3pPr>
            <a:lvl4pPr marL="1751061" indent="0">
              <a:buNone/>
              <a:defRPr sz="2600"/>
            </a:lvl4pPr>
            <a:lvl5pPr marL="2334748" indent="0">
              <a:buNone/>
              <a:defRPr sz="2600"/>
            </a:lvl5pPr>
            <a:lvl6pPr marL="2918433" indent="0">
              <a:buNone/>
              <a:defRPr sz="2600"/>
            </a:lvl6pPr>
            <a:lvl7pPr marL="3502116" indent="0">
              <a:buNone/>
              <a:defRPr sz="2600"/>
            </a:lvl7pPr>
            <a:lvl8pPr marL="4085808" indent="0">
              <a:buNone/>
              <a:defRPr sz="2600"/>
            </a:lvl8pPr>
            <a:lvl9pPr marL="4669493" indent="0">
              <a:buNone/>
              <a:defRPr sz="26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7" name="Нашивка 6">
            <a:extLst>
              <a:ext uri="{FF2B5EF4-FFF2-40B4-BE49-F238E27FC236}">
                <a16:creationId xmlns:a16="http://schemas.microsoft.com/office/drawing/2014/main" id="{62B91A9B-7A8B-4C7F-1F2D-F24A7A70E301}"/>
              </a:ext>
            </a:extLst>
          </p:cNvPr>
          <p:cNvSpPr/>
          <p:nvPr userDrawn="1"/>
        </p:nvSpPr>
        <p:spPr>
          <a:xfrm>
            <a:off x="6585772" y="9"/>
            <a:ext cx="2353441" cy="7561255"/>
          </a:xfrm>
          <a:prstGeom prst="chevron">
            <a:avLst>
              <a:gd name="adj" fmla="val 77132"/>
            </a:avLst>
          </a:prstGeom>
          <a:gradFill>
            <a:gsLst>
              <a:gs pos="0">
                <a:srgbClr val="4F2D7F"/>
              </a:gs>
              <a:gs pos="100000">
                <a:srgbClr val="00A7B5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9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_фиолетовы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520876" y="3597022"/>
            <a:ext cx="6335537" cy="408702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algn="l" rtl="0">
              <a:lnSpc>
                <a:spcPts val="34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B07E6E29-F8DB-050F-F90E-4F6FC210094E}"/>
              </a:ext>
            </a:extLst>
          </p:cNvPr>
          <p:cNvCxnSpPr>
            <a:cxnSpLocks/>
          </p:cNvCxnSpPr>
          <p:nvPr userDrawn="1"/>
        </p:nvCxnSpPr>
        <p:spPr>
          <a:xfrm>
            <a:off x="3424573" y="7097380"/>
            <a:ext cx="3010907" cy="0"/>
          </a:xfrm>
          <a:prstGeom prst="line">
            <a:avLst/>
          </a:prstGeom>
          <a:ln w="9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C04347-DE26-C51D-2D7F-8831DC2EBF21}"/>
              </a:ext>
            </a:extLst>
          </p:cNvPr>
          <p:cNvSpPr/>
          <p:nvPr userDrawn="1"/>
        </p:nvSpPr>
        <p:spPr>
          <a:xfrm>
            <a:off x="6324871" y="7102449"/>
            <a:ext cx="110608" cy="20005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fld id="{2B8EE54B-3F47-064B-A553-EA9C9EAD2777}" type="slidenum">
              <a:rPr lang="en-US" sz="7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7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85D228-F6E0-0535-81F3-29D9AD27013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125489" y="2"/>
            <a:ext cx="6328319" cy="7573788"/>
          </a:xfrm>
          <a:custGeom>
            <a:avLst/>
            <a:gdLst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0 w 5220458"/>
              <a:gd name="connsiteY4" fmla="*/ 0 h 7561262"/>
              <a:gd name="connsiteX0" fmla="*/ 11601 w 5232059"/>
              <a:gd name="connsiteY0" fmla="*/ 0 h 7561262"/>
              <a:gd name="connsiteX1" fmla="*/ 5232059 w 5232059"/>
              <a:gd name="connsiteY1" fmla="*/ 0 h 7561262"/>
              <a:gd name="connsiteX2" fmla="*/ 5232059 w 5232059"/>
              <a:gd name="connsiteY2" fmla="*/ 7561262 h 7561262"/>
              <a:gd name="connsiteX3" fmla="*/ 11601 w 5232059"/>
              <a:gd name="connsiteY3" fmla="*/ 7561262 h 7561262"/>
              <a:gd name="connsiteX4" fmla="*/ 0 w 5232059"/>
              <a:gd name="connsiteY4" fmla="*/ 3544864 h 7561262"/>
              <a:gd name="connsiteX5" fmla="*/ 11601 w 5232059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42251 w 5220458"/>
              <a:gd name="connsiteY4" fmla="*/ 3870541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79829 w 5220458"/>
              <a:gd name="connsiteY4" fmla="*/ 3757807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79829 w 5220458"/>
              <a:gd name="connsiteY4" fmla="*/ 3795385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54777 w 5220458"/>
              <a:gd name="connsiteY4" fmla="*/ 3770333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4957411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54777 w 5220458"/>
              <a:gd name="connsiteY4" fmla="*/ 3770333 h 7561262"/>
              <a:gd name="connsiteX5" fmla="*/ 0 w 5220458"/>
              <a:gd name="connsiteY5" fmla="*/ 0 h 7561262"/>
              <a:gd name="connsiteX0" fmla="*/ 0 w 4969937"/>
              <a:gd name="connsiteY0" fmla="*/ 0 h 7573788"/>
              <a:gd name="connsiteX1" fmla="*/ 4957411 w 4969937"/>
              <a:gd name="connsiteY1" fmla="*/ 0 h 7573788"/>
              <a:gd name="connsiteX2" fmla="*/ 4969937 w 4969937"/>
              <a:gd name="connsiteY2" fmla="*/ 7573788 h 7573788"/>
              <a:gd name="connsiteX3" fmla="*/ 0 w 4969937"/>
              <a:gd name="connsiteY3" fmla="*/ 7561262 h 7573788"/>
              <a:gd name="connsiteX4" fmla="*/ 1854777 w 4969937"/>
              <a:gd name="connsiteY4" fmla="*/ 3770333 h 7573788"/>
              <a:gd name="connsiteX5" fmla="*/ 0 w 4969937"/>
              <a:gd name="connsiteY5" fmla="*/ 0 h 7573788"/>
              <a:gd name="connsiteX0" fmla="*/ 23750 w 4993687"/>
              <a:gd name="connsiteY0" fmla="*/ 0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23750 w 4993687"/>
              <a:gd name="connsiteY5" fmla="*/ 0 h 7573788"/>
              <a:gd name="connsiteX0" fmla="*/ 5937 w 4993687"/>
              <a:gd name="connsiteY0" fmla="*/ 11876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5937 w 4993687"/>
              <a:gd name="connsiteY5" fmla="*/ 11876 h 7573788"/>
              <a:gd name="connsiteX0" fmla="*/ 0 w 4993687"/>
              <a:gd name="connsiteY0" fmla="*/ 11876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0 w 4993687"/>
              <a:gd name="connsiteY5" fmla="*/ 11876 h 7573788"/>
              <a:gd name="connsiteX0" fmla="*/ 5938 w 4993687"/>
              <a:gd name="connsiteY0" fmla="*/ 5938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5938 w 4993687"/>
              <a:gd name="connsiteY5" fmla="*/ 5938 h 7573788"/>
              <a:gd name="connsiteX0" fmla="*/ 5938 w 4993687"/>
              <a:gd name="connsiteY0" fmla="*/ 5938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389203 w 4993687"/>
              <a:gd name="connsiteY4" fmla="*/ 3770333 h 7573788"/>
              <a:gd name="connsiteX5" fmla="*/ 5938 w 4993687"/>
              <a:gd name="connsiteY5" fmla="*/ 5938 h 7573788"/>
              <a:gd name="connsiteX0" fmla="*/ 0 w 5040649"/>
              <a:gd name="connsiteY0" fmla="*/ 22563 h 7573788"/>
              <a:gd name="connsiteX1" fmla="*/ 5028123 w 5040649"/>
              <a:gd name="connsiteY1" fmla="*/ 0 h 7573788"/>
              <a:gd name="connsiteX2" fmla="*/ 5040649 w 5040649"/>
              <a:gd name="connsiteY2" fmla="*/ 7573788 h 7573788"/>
              <a:gd name="connsiteX3" fmla="*/ 46962 w 5040649"/>
              <a:gd name="connsiteY3" fmla="*/ 7567199 h 7573788"/>
              <a:gd name="connsiteX4" fmla="*/ 1436165 w 5040649"/>
              <a:gd name="connsiteY4" fmla="*/ 3770333 h 7573788"/>
              <a:gd name="connsiteX5" fmla="*/ 0 w 5040649"/>
              <a:gd name="connsiteY5" fmla="*/ 22563 h 7573788"/>
              <a:gd name="connsiteX0" fmla="*/ 5937 w 5046586"/>
              <a:gd name="connsiteY0" fmla="*/ 22563 h 7573788"/>
              <a:gd name="connsiteX1" fmla="*/ 5034060 w 5046586"/>
              <a:gd name="connsiteY1" fmla="*/ 0 h 7573788"/>
              <a:gd name="connsiteX2" fmla="*/ 5046586 w 5046586"/>
              <a:gd name="connsiteY2" fmla="*/ 7573788 h 7573788"/>
              <a:gd name="connsiteX3" fmla="*/ 0 w 5046586"/>
              <a:gd name="connsiteY3" fmla="*/ 7567199 h 7573788"/>
              <a:gd name="connsiteX4" fmla="*/ 1442102 w 5046586"/>
              <a:gd name="connsiteY4" fmla="*/ 3770333 h 7573788"/>
              <a:gd name="connsiteX5" fmla="*/ 5937 w 5046586"/>
              <a:gd name="connsiteY5" fmla="*/ 22563 h 7573788"/>
              <a:gd name="connsiteX0" fmla="*/ 5937 w 5046586"/>
              <a:gd name="connsiteY0" fmla="*/ 22563 h 7573788"/>
              <a:gd name="connsiteX1" fmla="*/ 5034060 w 5046586"/>
              <a:gd name="connsiteY1" fmla="*/ 0 h 7573788"/>
              <a:gd name="connsiteX2" fmla="*/ 5046586 w 5046586"/>
              <a:gd name="connsiteY2" fmla="*/ 7573788 h 7573788"/>
              <a:gd name="connsiteX3" fmla="*/ 0 w 5046586"/>
              <a:gd name="connsiteY3" fmla="*/ 7567199 h 7573788"/>
              <a:gd name="connsiteX4" fmla="*/ 1452205 w 5046586"/>
              <a:gd name="connsiteY4" fmla="*/ 3776683 h 7573788"/>
              <a:gd name="connsiteX5" fmla="*/ 5937 w 5046586"/>
              <a:gd name="connsiteY5" fmla="*/ 22563 h 7573788"/>
              <a:gd name="connsiteX0" fmla="*/ 0 w 5040649"/>
              <a:gd name="connsiteY0" fmla="*/ 22563 h 7573788"/>
              <a:gd name="connsiteX1" fmla="*/ 5028123 w 5040649"/>
              <a:gd name="connsiteY1" fmla="*/ 0 h 7573788"/>
              <a:gd name="connsiteX2" fmla="*/ 5040649 w 5040649"/>
              <a:gd name="connsiteY2" fmla="*/ 7573788 h 7573788"/>
              <a:gd name="connsiteX3" fmla="*/ 6691 w 5040649"/>
              <a:gd name="connsiteY3" fmla="*/ 7564024 h 7573788"/>
              <a:gd name="connsiteX4" fmla="*/ 1446268 w 5040649"/>
              <a:gd name="connsiteY4" fmla="*/ 3776683 h 7573788"/>
              <a:gd name="connsiteX5" fmla="*/ 0 w 5040649"/>
              <a:gd name="connsiteY5" fmla="*/ 22563 h 7573788"/>
              <a:gd name="connsiteX0" fmla="*/ 886 w 5033958"/>
              <a:gd name="connsiteY0" fmla="*/ 338 h 7573788"/>
              <a:gd name="connsiteX1" fmla="*/ 5021432 w 5033958"/>
              <a:gd name="connsiteY1" fmla="*/ 0 h 7573788"/>
              <a:gd name="connsiteX2" fmla="*/ 5033958 w 5033958"/>
              <a:gd name="connsiteY2" fmla="*/ 7573788 h 7573788"/>
              <a:gd name="connsiteX3" fmla="*/ 0 w 5033958"/>
              <a:gd name="connsiteY3" fmla="*/ 7564024 h 7573788"/>
              <a:gd name="connsiteX4" fmla="*/ 1439577 w 5033958"/>
              <a:gd name="connsiteY4" fmla="*/ 3776683 h 7573788"/>
              <a:gd name="connsiteX5" fmla="*/ 886 w 5033958"/>
              <a:gd name="connsiteY5" fmla="*/ 338 h 757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3958" h="7573788">
                <a:moveTo>
                  <a:pt x="886" y="338"/>
                </a:moveTo>
                <a:lnTo>
                  <a:pt x="5021432" y="0"/>
                </a:lnTo>
                <a:cubicBezTo>
                  <a:pt x="5025607" y="2524596"/>
                  <a:pt x="5029783" y="5049192"/>
                  <a:pt x="5033958" y="7573788"/>
                </a:cubicBezTo>
                <a:lnTo>
                  <a:pt x="0" y="7564024"/>
                </a:lnTo>
                <a:lnTo>
                  <a:pt x="1439577" y="3776683"/>
                </a:lnTo>
                <a:lnTo>
                  <a:pt x="886" y="338"/>
                </a:lnTo>
                <a:close/>
              </a:path>
            </a:pathLst>
          </a:custGeom>
        </p:spPr>
        <p:txBody>
          <a:bodyPr lIns="116739" tIns="919169" rIns="116739" bIns="58367" anchor="ctr" anchorCtr="0"/>
          <a:lstStyle>
            <a:lvl1pPr marL="0" indent="0" algn="ctr">
              <a:buNone/>
              <a:defRPr sz="1500" baseline="0">
                <a:solidFill>
                  <a:srgbClr val="00A7B5"/>
                </a:solidFill>
              </a:defRPr>
            </a:lvl1pPr>
            <a:lvl2pPr marL="583682" indent="0">
              <a:buNone/>
              <a:defRPr sz="3600"/>
            </a:lvl2pPr>
            <a:lvl3pPr marL="1167372" indent="0">
              <a:buNone/>
              <a:defRPr sz="3000"/>
            </a:lvl3pPr>
            <a:lvl4pPr marL="1751061" indent="0">
              <a:buNone/>
              <a:defRPr sz="2600"/>
            </a:lvl4pPr>
            <a:lvl5pPr marL="2334748" indent="0">
              <a:buNone/>
              <a:defRPr sz="2600"/>
            </a:lvl5pPr>
            <a:lvl6pPr marL="2918433" indent="0">
              <a:buNone/>
              <a:defRPr sz="2600"/>
            </a:lvl6pPr>
            <a:lvl7pPr marL="3502116" indent="0">
              <a:buNone/>
              <a:defRPr sz="2600"/>
            </a:lvl7pPr>
            <a:lvl8pPr marL="4085808" indent="0">
              <a:buNone/>
              <a:defRPr sz="2600"/>
            </a:lvl8pPr>
            <a:lvl9pPr marL="4669493" indent="0">
              <a:buNone/>
              <a:defRPr sz="2600"/>
            </a:lvl9pPr>
          </a:lstStyle>
          <a:p>
            <a:r>
              <a:rPr lang="en-US" dirty="0"/>
              <a:t>Click icon to insert illustration</a:t>
            </a:r>
          </a:p>
        </p:txBody>
      </p:sp>
    </p:spTree>
    <p:extLst>
      <p:ext uri="{BB962C8B-B14F-4D97-AF65-F5344CB8AC3E}">
        <p14:creationId xmlns:p14="http://schemas.microsoft.com/office/powerpoint/2010/main" val="337548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ек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0875" y="1908180"/>
            <a:ext cx="12355300" cy="5040313"/>
          </a:xfrm>
          <a:prstGeom prst="rect">
            <a:avLst/>
          </a:prstGeom>
        </p:spPr>
        <p:txBody>
          <a:bodyPr vert="horz" lIns="0" tIns="58367" rIns="116739" bIns="58367"/>
          <a:lstStyle>
            <a:lvl1pPr marL="224964" indent="-224964">
              <a:spcBef>
                <a:spcPts val="1000"/>
              </a:spcBef>
              <a:buClr>
                <a:srgbClr val="4F2D7F"/>
              </a:buClr>
              <a:buFont typeface="Arial"/>
              <a:buChar char="•"/>
              <a:defRPr sz="2000"/>
            </a:lvl1pPr>
            <a:lvl2pPr marL="685023" indent="-206727">
              <a:spcBef>
                <a:spcPts val="1000"/>
              </a:spcBef>
              <a:buClr>
                <a:srgbClr val="4F2D7F"/>
              </a:buClr>
              <a:buFont typeface="Arial" panose="020B0604020202020204" pitchFamily="34" charset="0"/>
              <a:buChar char="–"/>
              <a:defRPr sz="1900"/>
            </a:lvl2pPr>
            <a:lvl3pPr marL="916054" indent="0">
              <a:spcBef>
                <a:spcPts val="1000"/>
              </a:spcBef>
              <a:buClrTx/>
              <a:buFont typeface="Arial" panose="020B0604020202020204" pitchFamily="34" charset="0"/>
              <a:buNone/>
              <a:defRPr sz="1500"/>
            </a:lvl3pPr>
            <a:lvl4pPr marL="1603108" indent="-229016">
              <a:spcBef>
                <a:spcPts val="1000"/>
              </a:spcBef>
              <a:buFont typeface="+mj-lt"/>
              <a:buAutoNum type="alphaLcPeriod"/>
              <a:defRPr sz="15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520876" y="469450"/>
            <a:ext cx="12355300" cy="1151388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400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45077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9D7C4850-6725-494E-A303-CF51A6F38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76" y="469450"/>
            <a:ext cx="12355300" cy="1151388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400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39877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57188" y="1908180"/>
            <a:ext cx="6018989" cy="5040313"/>
          </a:xfrm>
          <a:prstGeom prst="rect">
            <a:avLst/>
          </a:prstGeom>
        </p:spPr>
        <p:txBody>
          <a:bodyPr lIns="116739" tIns="919169" rIns="116739" bIns="58367"/>
          <a:lstStyle>
            <a:lvl1pPr marL="0" indent="0">
              <a:buNone/>
              <a:defRPr sz="1500" baseline="0">
                <a:solidFill>
                  <a:srgbClr val="00A7B5"/>
                </a:solidFill>
              </a:defRPr>
            </a:lvl1pPr>
            <a:lvl2pPr marL="583682" indent="0">
              <a:buNone/>
              <a:defRPr sz="3600"/>
            </a:lvl2pPr>
            <a:lvl3pPr marL="1167372" indent="0">
              <a:buNone/>
              <a:defRPr sz="3000"/>
            </a:lvl3pPr>
            <a:lvl4pPr marL="1751061" indent="0">
              <a:buNone/>
              <a:defRPr sz="2600"/>
            </a:lvl4pPr>
            <a:lvl5pPr marL="2334748" indent="0">
              <a:buNone/>
              <a:defRPr sz="2600"/>
            </a:lvl5pPr>
            <a:lvl6pPr marL="2918433" indent="0">
              <a:buNone/>
              <a:defRPr sz="2600"/>
            </a:lvl6pPr>
            <a:lvl7pPr marL="3502116" indent="0">
              <a:buNone/>
              <a:defRPr sz="2600"/>
            </a:lvl7pPr>
            <a:lvl8pPr marL="4085808" indent="0">
              <a:buNone/>
              <a:defRPr sz="2600"/>
            </a:lvl8pPr>
            <a:lvl9pPr marL="4669493" indent="0">
              <a:buNone/>
              <a:defRPr sz="2600"/>
            </a:lvl9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0878" y="1908174"/>
            <a:ext cx="6064892" cy="5040314"/>
          </a:xfrm>
          <a:prstGeom prst="rect">
            <a:avLst/>
          </a:prstGeom>
        </p:spPr>
        <p:txBody>
          <a:bodyPr vert="horz" lIns="0" tIns="58367" rIns="116739" bIns="58367"/>
          <a:lstStyle>
            <a:lvl1pPr marL="224964" indent="-224964">
              <a:buClr>
                <a:srgbClr val="4F2D7F"/>
              </a:buClr>
              <a:buFont typeface="Arial"/>
              <a:buChar char="•"/>
              <a:defRPr sz="2000"/>
            </a:lvl1pPr>
            <a:lvl2pPr marL="916068" indent="-437763">
              <a:buClr>
                <a:srgbClr val="4F2D7F"/>
              </a:buClr>
              <a:buFont typeface="Arial" panose="020B0604020202020204" pitchFamily="34" charset="0"/>
              <a:buChar char="–"/>
              <a:defRPr sz="1900"/>
            </a:lvl2pPr>
            <a:lvl3pPr marL="1353824" indent="-437763">
              <a:buClrTx/>
              <a:buFont typeface="Arial" panose="020B0604020202020204" pitchFamily="34" charset="0"/>
              <a:buChar char="–"/>
              <a:defRPr sz="1500"/>
            </a:lvl3pPr>
            <a:lvl4pPr marL="1714579" indent="-340485">
              <a:buFont typeface="+mj-lt"/>
              <a:buAutoNum type="alphaLcPeriod"/>
              <a:defRPr sz="15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558BC0F9-E584-9B69-0073-556207994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76" y="469450"/>
            <a:ext cx="12355300" cy="1151388"/>
          </a:xfrm>
          <a:prstGeom prst="rect">
            <a:avLst/>
          </a:prstGeom>
        </p:spPr>
        <p:txBody>
          <a:bodyPr vert="horz" lIns="0" tIns="0" rIns="0" bIns="0"/>
          <a:lstStyle>
            <a:lvl1pPr algn="l" defTabSz="583682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US" sz="2600" b="1" kern="1200" dirty="0">
                <a:solidFill>
                  <a:srgbClr val="4F2D7F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8460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3">
            <a:extLst>
              <a:ext uri="{FF2B5EF4-FFF2-40B4-BE49-F238E27FC236}">
                <a16:creationId xmlns:a16="http://schemas.microsoft.com/office/drawing/2014/main" id="{327003F9-D3B5-ADBE-B7E9-478D05243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76" y="469450"/>
            <a:ext cx="12355300" cy="1151388"/>
          </a:xfrm>
          <a:prstGeom prst="rect">
            <a:avLst/>
          </a:prstGeom>
        </p:spPr>
        <p:txBody>
          <a:bodyPr vert="horz" lIns="0" tIns="0" rIns="0" bIns="0"/>
          <a:lstStyle>
            <a:lvl1pPr algn="l" defTabSz="583682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US" sz="2600" b="1" kern="1200" dirty="0">
                <a:solidFill>
                  <a:srgbClr val="4F2D7F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E7FEF2B-3B65-B898-F2BE-00E416166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875" y="1908180"/>
            <a:ext cx="12355300" cy="5040313"/>
          </a:xfrm>
          <a:prstGeom prst="rect">
            <a:avLst/>
          </a:prstGeom>
        </p:spPr>
        <p:txBody>
          <a:bodyPr lIns="0" tIns="0" rIns="0" bIns="0" numCol="2" spcCol="216000"/>
          <a:lstStyle>
            <a:lvl1pPr marL="0" indent="0">
              <a:spcBef>
                <a:spcPts val="600"/>
              </a:spcBef>
              <a:buNone/>
              <a:defRPr sz="1200" b="1">
                <a:solidFill>
                  <a:schemeClr val="accent4"/>
                </a:solidFill>
              </a:defRPr>
            </a:lvl1pPr>
            <a:lvl2pPr marL="11112" indent="0">
              <a:spcBef>
                <a:spcPts val="600"/>
              </a:spcBef>
              <a:buFont typeface="Arial" panose="020B0604020202020204" pitchFamily="34" charset="0"/>
              <a:buNone/>
              <a:tabLst/>
              <a:defRPr sz="900"/>
            </a:lvl2pPr>
            <a:lvl3pPr marL="363547" indent="-176217">
              <a:spcBef>
                <a:spcPts val="600"/>
              </a:spcBef>
              <a:tabLst/>
              <a:defRPr sz="900"/>
            </a:lvl3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6399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3">
            <a:extLst>
              <a:ext uri="{FF2B5EF4-FFF2-40B4-BE49-F238E27FC236}">
                <a16:creationId xmlns:a16="http://schemas.microsoft.com/office/drawing/2014/main" id="{327003F9-D3B5-ADBE-B7E9-478D05243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76" y="469450"/>
            <a:ext cx="12355300" cy="1151388"/>
          </a:xfrm>
          <a:prstGeom prst="rect">
            <a:avLst/>
          </a:prstGeom>
        </p:spPr>
        <p:txBody>
          <a:bodyPr vert="horz" lIns="0" tIns="0" rIns="0" bIns="0"/>
          <a:lstStyle>
            <a:lvl1pPr algn="l" defTabSz="583682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US" sz="2600" b="1" kern="1200" dirty="0">
                <a:solidFill>
                  <a:srgbClr val="4F2D7F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E7FEF2B-3B65-B898-F2BE-00E416166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875" y="1908180"/>
            <a:ext cx="12355300" cy="5040313"/>
          </a:xfrm>
          <a:prstGeom prst="rect">
            <a:avLst/>
          </a:prstGeom>
        </p:spPr>
        <p:txBody>
          <a:bodyPr lIns="0" tIns="0" rIns="0" bIns="0" numCol="3" spcCol="216000"/>
          <a:lstStyle>
            <a:lvl1pPr marL="0" indent="0">
              <a:spcBef>
                <a:spcPts val="600"/>
              </a:spcBef>
              <a:buNone/>
              <a:defRPr sz="1200" b="1">
                <a:solidFill>
                  <a:schemeClr val="accent4"/>
                </a:solidFill>
              </a:defRPr>
            </a:lvl1pPr>
            <a:lvl2pPr marL="11112" indent="0">
              <a:spcBef>
                <a:spcPts val="600"/>
              </a:spcBef>
              <a:buFont typeface="Arial" panose="020B0604020202020204" pitchFamily="34" charset="0"/>
              <a:buNone/>
              <a:tabLst/>
              <a:defRPr sz="900"/>
            </a:lvl2pPr>
            <a:lvl3pPr marL="363547" indent="-176217">
              <a:spcBef>
                <a:spcPts val="600"/>
              </a:spcBef>
              <a:tabLst/>
              <a:defRPr sz="900"/>
            </a:lvl3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47718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ю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3">
            <a:extLst>
              <a:ext uri="{FF2B5EF4-FFF2-40B4-BE49-F238E27FC236}">
                <a16:creationId xmlns:a16="http://schemas.microsoft.com/office/drawing/2014/main" id="{327003F9-D3B5-ADBE-B7E9-478D05243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76" y="469455"/>
            <a:ext cx="12355300" cy="572517"/>
          </a:xfrm>
          <a:prstGeom prst="rect">
            <a:avLst/>
          </a:prstGeom>
        </p:spPr>
        <p:txBody>
          <a:bodyPr vert="horz" lIns="0" tIns="0" rIns="0" bIns="0"/>
          <a:lstStyle>
            <a:lvl1pPr algn="l" defTabSz="583682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US" sz="2600" b="1" kern="1200" dirty="0">
                <a:solidFill>
                  <a:srgbClr val="4F2D7F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E7FEF2B-3B65-B898-F2BE-00E416166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875" y="2275848"/>
            <a:ext cx="12355300" cy="4598988"/>
          </a:xfrm>
          <a:prstGeom prst="rect">
            <a:avLst/>
          </a:prstGeom>
        </p:spPr>
        <p:txBody>
          <a:bodyPr lIns="0" tIns="0" rIns="0" bIns="0" numCol="2" spcCol="252000"/>
          <a:lstStyle>
            <a:lvl1pPr marL="0" indent="0">
              <a:spcBef>
                <a:spcPts val="500"/>
              </a:spcBef>
              <a:buNone/>
              <a:defRPr sz="1100" b="1">
                <a:solidFill>
                  <a:schemeClr val="tx1"/>
                </a:solidFill>
              </a:defRPr>
            </a:lvl1pPr>
            <a:lvl2pPr marL="11112" indent="0">
              <a:spcBef>
                <a:spcPts val="300"/>
              </a:spcBef>
              <a:buFont typeface="Arial" panose="020B0604020202020204" pitchFamily="34" charset="0"/>
              <a:buNone/>
              <a:tabLst/>
              <a:defRPr sz="900"/>
            </a:lvl2pPr>
            <a:lvl3pPr marL="363547" indent="-176217">
              <a:spcBef>
                <a:spcPts val="300"/>
              </a:spcBef>
              <a:tabLst/>
              <a:defRPr sz="900"/>
            </a:lvl3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968BC1E3-C89F-C2E7-01CC-46DFE83D85C0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70743" y="1034376"/>
            <a:ext cx="972000" cy="97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990"/>
            </a:lvl1pPr>
          </a:lstStyle>
          <a:p>
            <a:r>
              <a:rPr lang="ru-RU" dirty="0"/>
              <a:t>Кликните для вставки фотографии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C61840B-83BF-261C-C774-67016B102E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0773" y="1138299"/>
            <a:ext cx="10227897" cy="76415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60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11113" indent="0">
              <a:spcBef>
                <a:spcPts val="600"/>
              </a:spcBef>
              <a:buNone/>
              <a:tabLst/>
              <a:defRPr sz="1200" b="0"/>
            </a:lvl2pPr>
            <a:lvl3pPr marL="11113" indent="0">
              <a:spcBef>
                <a:spcPts val="500"/>
              </a:spcBef>
              <a:buNone/>
              <a:tabLst/>
              <a:defRPr sz="1200" i="1"/>
            </a:lvl3pPr>
          </a:lstStyle>
          <a:p>
            <a:pPr lvl="0"/>
            <a:r>
              <a:rPr lang="ru-RU" dirty="0"/>
              <a:t>ФИО</a:t>
            </a:r>
          </a:p>
          <a:p>
            <a:pPr lvl="1"/>
            <a:r>
              <a:rPr lang="ru-RU" dirty="0"/>
              <a:t>Должность</a:t>
            </a:r>
          </a:p>
          <a:p>
            <a:pPr lvl="2"/>
            <a:r>
              <a:rPr lang="ru-RU" dirty="0"/>
              <a:t>Контакты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B149AE9-BD3A-29CD-A01F-D64D96F09E75}"/>
              </a:ext>
            </a:extLst>
          </p:cNvPr>
          <p:cNvCxnSpPr/>
          <p:nvPr userDrawn="1"/>
        </p:nvCxnSpPr>
        <p:spPr>
          <a:xfrm>
            <a:off x="520875" y="2171700"/>
            <a:ext cx="12355300" cy="0"/>
          </a:xfrm>
          <a:prstGeom prst="line">
            <a:avLst/>
          </a:prstGeom>
          <a:ln w="12700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64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+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0875" y="4258391"/>
            <a:ext cx="3990022" cy="533566"/>
          </a:xfrm>
          <a:prstGeom prst="rect">
            <a:avLst/>
          </a:prstGeom>
        </p:spPr>
        <p:txBody>
          <a:bodyPr vert="horz" lIns="0" tIns="0" rIns="116739" bIns="58367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33"/>
              </a:spcAft>
              <a:buClr>
                <a:srgbClr val="4F2D7F"/>
              </a:buClr>
              <a:buSzPct val="78000"/>
              <a:buFont typeface="Arial"/>
              <a:buNone/>
              <a:defRPr sz="2000" baseline="0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821" y="4258382"/>
            <a:ext cx="3975765" cy="533574"/>
          </a:xfrm>
          <a:prstGeom prst="rect">
            <a:avLst/>
          </a:prstGeom>
        </p:spPr>
        <p:txBody>
          <a:bodyPr vert="horz" lIns="0" tIns="0" rIns="116739" bIns="58367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33"/>
              </a:spcAft>
              <a:buClr>
                <a:srgbClr val="4F2D7F"/>
              </a:buClr>
              <a:buSzPct val="78000"/>
              <a:buFont typeface="Arial"/>
              <a:buNone/>
              <a:defRPr sz="2000" baseline="0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43985" y="4258382"/>
            <a:ext cx="3932193" cy="533574"/>
          </a:xfrm>
          <a:prstGeom prst="rect">
            <a:avLst/>
          </a:prstGeom>
        </p:spPr>
        <p:txBody>
          <a:bodyPr vert="horz" lIns="0" tIns="0" rIns="116739" bIns="58367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33"/>
              </a:spcAft>
              <a:buClr>
                <a:srgbClr val="4F2D7F"/>
              </a:buClr>
              <a:buSzPct val="78000"/>
              <a:buFont typeface="Arial"/>
              <a:buNone/>
              <a:defRPr sz="2000" baseline="0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0888" y="4979614"/>
            <a:ext cx="3979544" cy="1963092"/>
          </a:xfrm>
          <a:prstGeom prst="rect">
            <a:avLst/>
          </a:prstGeom>
        </p:spPr>
        <p:txBody>
          <a:bodyPr vert="horz" lIns="0" tIns="0" rIns="116739" bIns="58367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33"/>
              </a:spcAft>
              <a:buClr>
                <a:srgbClr val="4F2D7F"/>
              </a:buClr>
              <a:buSzPct val="78000"/>
              <a:buFont typeface="Arial"/>
              <a:buNone/>
              <a:defRPr sz="1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33821" y="4979614"/>
            <a:ext cx="3975765" cy="1963092"/>
          </a:xfrm>
          <a:prstGeom prst="rect">
            <a:avLst/>
          </a:prstGeom>
        </p:spPr>
        <p:txBody>
          <a:bodyPr vert="horz" lIns="0" tIns="0" rIns="116739" bIns="58367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33"/>
              </a:spcAft>
              <a:buClr>
                <a:srgbClr val="4F2D7F"/>
              </a:buClr>
              <a:buSzPct val="78000"/>
              <a:buFont typeface="Arial"/>
              <a:buNone/>
              <a:defRPr sz="19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943985" y="4979614"/>
            <a:ext cx="3932193" cy="1963092"/>
          </a:xfrm>
          <a:prstGeom prst="rect">
            <a:avLst/>
          </a:prstGeom>
        </p:spPr>
        <p:txBody>
          <a:bodyPr vert="horz" lIns="0" tIns="0" rIns="116739" bIns="58367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33"/>
              </a:spcAft>
              <a:buClr>
                <a:srgbClr val="4F2D7F"/>
              </a:buClr>
              <a:buSzPct val="78000"/>
              <a:buFont typeface="Arial"/>
              <a:buNone/>
              <a:defRPr sz="19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0885" y="1922243"/>
            <a:ext cx="3983379" cy="2151000"/>
          </a:xfrm>
          <a:prstGeom prst="rect">
            <a:avLst/>
          </a:prstGeom>
        </p:spPr>
        <p:txBody>
          <a:bodyPr lIns="116739" tIns="919169" rIns="116739" bIns="58367"/>
          <a:lstStyle>
            <a:lvl1pPr marL="0" indent="0">
              <a:buNone/>
              <a:defRPr sz="1500" baseline="0">
                <a:solidFill>
                  <a:srgbClr val="00A7B5"/>
                </a:solidFill>
              </a:defRPr>
            </a:lvl1pPr>
            <a:lvl2pPr marL="583682" indent="0">
              <a:buNone/>
              <a:defRPr sz="3600"/>
            </a:lvl2pPr>
            <a:lvl3pPr marL="1167372" indent="0">
              <a:buNone/>
              <a:defRPr sz="3000"/>
            </a:lvl3pPr>
            <a:lvl4pPr marL="1751061" indent="0">
              <a:buNone/>
              <a:defRPr sz="2600"/>
            </a:lvl4pPr>
            <a:lvl5pPr marL="2334748" indent="0">
              <a:buNone/>
              <a:defRPr sz="2600"/>
            </a:lvl5pPr>
            <a:lvl6pPr marL="2918433" indent="0">
              <a:buNone/>
              <a:defRPr sz="2600"/>
            </a:lvl6pPr>
            <a:lvl7pPr marL="3502116" indent="0">
              <a:buNone/>
              <a:defRPr sz="2600"/>
            </a:lvl7pPr>
            <a:lvl8pPr marL="4085808" indent="0">
              <a:buNone/>
              <a:defRPr sz="2600"/>
            </a:lvl8pPr>
            <a:lvl9pPr marL="4669493" indent="0">
              <a:buNone/>
              <a:defRPr sz="2600"/>
            </a:lvl9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729779" y="1922243"/>
            <a:ext cx="3983392" cy="2151000"/>
          </a:xfrm>
          <a:prstGeom prst="rect">
            <a:avLst/>
          </a:prstGeom>
        </p:spPr>
        <p:txBody>
          <a:bodyPr lIns="116739" tIns="919169" rIns="116739" bIns="58367"/>
          <a:lstStyle>
            <a:lvl1pPr marL="0" indent="0">
              <a:buNone/>
              <a:defRPr sz="1500" baseline="0">
                <a:solidFill>
                  <a:srgbClr val="00A7B5"/>
                </a:solidFill>
              </a:defRPr>
            </a:lvl1pPr>
            <a:lvl2pPr marL="583682" indent="0">
              <a:buNone/>
              <a:defRPr sz="3600"/>
            </a:lvl2pPr>
            <a:lvl3pPr marL="1167372" indent="0">
              <a:buNone/>
              <a:defRPr sz="3000"/>
            </a:lvl3pPr>
            <a:lvl4pPr marL="1751061" indent="0">
              <a:buNone/>
              <a:defRPr sz="2600"/>
            </a:lvl4pPr>
            <a:lvl5pPr marL="2334748" indent="0">
              <a:buNone/>
              <a:defRPr sz="2600"/>
            </a:lvl5pPr>
            <a:lvl6pPr marL="2918433" indent="0">
              <a:buNone/>
              <a:defRPr sz="2600"/>
            </a:lvl6pPr>
            <a:lvl7pPr marL="3502116" indent="0">
              <a:buNone/>
              <a:defRPr sz="2600"/>
            </a:lvl7pPr>
            <a:lvl8pPr marL="4085808" indent="0">
              <a:buNone/>
              <a:defRPr sz="2600"/>
            </a:lvl8pPr>
            <a:lvl9pPr marL="4669493" indent="0">
              <a:buNone/>
              <a:defRPr sz="2600"/>
            </a:lvl9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8938685" y="1922243"/>
            <a:ext cx="3932197" cy="2151000"/>
          </a:xfrm>
          <a:prstGeom prst="rect">
            <a:avLst/>
          </a:prstGeom>
        </p:spPr>
        <p:txBody>
          <a:bodyPr lIns="116739" tIns="919169" rIns="116739" bIns="58367"/>
          <a:lstStyle>
            <a:lvl1pPr marL="0" indent="0">
              <a:buNone/>
              <a:defRPr sz="1500" baseline="0">
                <a:solidFill>
                  <a:srgbClr val="00A7B5"/>
                </a:solidFill>
              </a:defRPr>
            </a:lvl1pPr>
            <a:lvl2pPr marL="583682" indent="0">
              <a:buNone/>
              <a:defRPr sz="3600"/>
            </a:lvl2pPr>
            <a:lvl3pPr marL="1167372" indent="0">
              <a:buNone/>
              <a:defRPr sz="3000"/>
            </a:lvl3pPr>
            <a:lvl4pPr marL="1751061" indent="0">
              <a:buNone/>
              <a:defRPr sz="2600"/>
            </a:lvl4pPr>
            <a:lvl5pPr marL="2334748" indent="0">
              <a:buNone/>
              <a:defRPr sz="2600"/>
            </a:lvl5pPr>
            <a:lvl6pPr marL="2918433" indent="0">
              <a:buNone/>
              <a:defRPr sz="2600"/>
            </a:lvl6pPr>
            <a:lvl7pPr marL="3502116" indent="0">
              <a:buNone/>
              <a:defRPr sz="2600"/>
            </a:lvl7pPr>
            <a:lvl8pPr marL="4085808" indent="0">
              <a:buNone/>
              <a:defRPr sz="2600"/>
            </a:lvl8pPr>
            <a:lvl9pPr marL="4669493" indent="0">
              <a:buNone/>
              <a:defRPr sz="2600"/>
            </a:lvl9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198144F7-A28F-DC8B-D971-D0DD1CE61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76" y="469450"/>
            <a:ext cx="12355300" cy="1151388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400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60316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30B441D7-74DA-6414-23C6-04DCCE2D46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16465" y="4"/>
            <a:ext cx="6826499" cy="7561265"/>
          </a:xfrm>
          <a:prstGeom prst="rect">
            <a:avLst/>
          </a:prstGeom>
        </p:spPr>
        <p:txBody>
          <a:bodyPr lIns="116739" tIns="919169" rIns="116739" bIns="58367" anchor="ctr" anchorCtr="0"/>
          <a:lstStyle>
            <a:lvl1pPr>
              <a:defRPr lang="en-US" sz="1500" baseline="0" dirty="0">
                <a:solidFill>
                  <a:srgbClr val="00A7B5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icon to add photo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9B48DD8F-16BF-DF49-9E6D-FA99A9C022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875" y="4694888"/>
            <a:ext cx="6064913" cy="612054"/>
          </a:xfrm>
          <a:prstGeom prst="rect">
            <a:avLst/>
          </a:prstGeom>
        </p:spPr>
        <p:txBody>
          <a:bodyPr vert="horz" lIns="0" tIns="58367" rIns="116739" bIns="58367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493CA270-5D99-939E-D76D-69229CE41B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276" y="5485454"/>
            <a:ext cx="6068504" cy="651897"/>
          </a:xfrm>
          <a:prstGeom prst="rect">
            <a:avLst/>
          </a:prstGeom>
        </p:spPr>
        <p:txBody>
          <a:bodyPr vert="horz" lIns="0" tIns="58367" rIns="116739" bIns="58367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80A2432-14AC-5E9A-EE54-E30ACC95A3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876" y="1908175"/>
            <a:ext cx="6064893" cy="26358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591"/>
              </a:lnSpc>
              <a:spcBef>
                <a:spcPts val="0"/>
              </a:spcBef>
              <a:buNone/>
              <a:defRPr lang="en-US" sz="3600" b="1" kern="1200" dirty="0">
                <a:solidFill>
                  <a:srgbClr val="4F2D7F"/>
                </a:solidFill>
                <a:latin typeface="+mn-lt"/>
                <a:ea typeface="+mn-ea"/>
                <a:cs typeface="+mn-cs"/>
              </a:defRPr>
            </a:lvl1pPr>
            <a:lvl2pPr marL="583682" indent="0">
              <a:buNone/>
              <a:defRPr/>
            </a:lvl2pPr>
            <a:lvl3pPr marL="1167372" indent="0">
              <a:buNone/>
              <a:defRPr/>
            </a:lvl3pPr>
            <a:lvl4pPr marL="1751061" indent="0">
              <a:buNone/>
              <a:defRPr/>
            </a:lvl4pPr>
            <a:lvl5pPr marL="2334748" indent="0">
              <a:buNone/>
              <a:defRPr/>
            </a:lvl5pPr>
          </a:lstStyle>
          <a:p>
            <a:pPr marL="0" lvl="0" indent="0" algn="l" defTabSz="583682" rtl="0" eaLnBrk="1" latinLnBrk="0" hangingPunct="1">
              <a:lnSpc>
                <a:spcPts val="4591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</p:spTree>
    <p:extLst>
      <p:ext uri="{BB962C8B-B14F-4D97-AF65-F5344CB8AC3E}">
        <p14:creationId xmlns:p14="http://schemas.microsoft.com/office/powerpoint/2010/main" val="220190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кру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9B48DD8F-16BF-DF49-9E6D-FA99A9C022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875" y="4694888"/>
            <a:ext cx="6064913" cy="612054"/>
          </a:xfrm>
          <a:prstGeom prst="rect">
            <a:avLst/>
          </a:prstGeom>
        </p:spPr>
        <p:txBody>
          <a:bodyPr vert="horz" lIns="0" tIns="58367" rIns="116739" bIns="58367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493CA270-5D99-939E-D76D-69229CE41B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276" y="5485454"/>
            <a:ext cx="6068504" cy="651897"/>
          </a:xfrm>
          <a:prstGeom prst="rect">
            <a:avLst/>
          </a:prstGeom>
        </p:spPr>
        <p:txBody>
          <a:bodyPr vert="horz" lIns="0" tIns="58367" rIns="116739" bIns="58367"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CC3B1FE-3D36-30E4-A642-E2289BD8E6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876" y="1922243"/>
            <a:ext cx="6064893" cy="26358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591"/>
              </a:lnSpc>
              <a:spcBef>
                <a:spcPts val="0"/>
              </a:spcBef>
              <a:buNone/>
              <a:defRPr lang="en-US" sz="3600" b="1" kern="1200" dirty="0">
                <a:solidFill>
                  <a:srgbClr val="4F2D7F"/>
                </a:solidFill>
                <a:latin typeface="+mn-lt"/>
                <a:ea typeface="+mn-ea"/>
                <a:cs typeface="+mn-cs"/>
              </a:defRPr>
            </a:lvl1pPr>
            <a:lvl2pPr marL="583682" indent="0">
              <a:buNone/>
              <a:defRPr/>
            </a:lvl2pPr>
            <a:lvl3pPr marL="1167372" indent="0">
              <a:buNone/>
              <a:defRPr/>
            </a:lvl3pPr>
            <a:lvl4pPr marL="1751061" indent="0">
              <a:buNone/>
              <a:defRPr/>
            </a:lvl4pPr>
            <a:lvl5pPr marL="2334748" indent="0">
              <a:buNone/>
              <a:defRPr/>
            </a:lvl5pPr>
          </a:lstStyle>
          <a:p>
            <a:pPr marL="0" lvl="0" indent="0" algn="l" defTabSz="583682" rtl="0" eaLnBrk="1" latinLnBrk="0" hangingPunct="1">
              <a:lnSpc>
                <a:spcPts val="4591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B8159-14F5-E0AD-BC7E-A055581EC40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258156" y="1478871"/>
            <a:ext cx="5400000" cy="54000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lIns="115192" tIns="907017" rIns="115192" bIns="57595"/>
          <a:lstStyle>
            <a:lvl1pPr marL="0" indent="0">
              <a:buNone/>
              <a:defRPr sz="1500" baseline="0">
                <a:solidFill>
                  <a:schemeClr val="accent3"/>
                </a:solidFill>
              </a:defRPr>
            </a:lvl1pPr>
            <a:lvl2pPr marL="575969" indent="0">
              <a:buNone/>
              <a:defRPr sz="3500"/>
            </a:lvl2pPr>
            <a:lvl3pPr marL="1151937" indent="0">
              <a:buNone/>
              <a:defRPr sz="3000"/>
            </a:lvl3pPr>
            <a:lvl4pPr marL="1727908" indent="0">
              <a:buNone/>
              <a:defRPr sz="2500"/>
            </a:lvl4pPr>
            <a:lvl5pPr marL="2303877" indent="0">
              <a:buNone/>
              <a:defRPr sz="2500"/>
            </a:lvl5pPr>
            <a:lvl6pPr marL="2879846" indent="0">
              <a:buNone/>
              <a:defRPr sz="2500"/>
            </a:lvl6pPr>
            <a:lvl7pPr marL="3455814" indent="0">
              <a:buNone/>
              <a:defRPr sz="2500"/>
            </a:lvl7pPr>
            <a:lvl8pPr marL="4031785" indent="0">
              <a:buNone/>
              <a:defRPr sz="2500"/>
            </a:lvl8pPr>
            <a:lvl9pPr marL="4607754" indent="0">
              <a:buNone/>
              <a:defRPr sz="2500"/>
            </a:lvl9pPr>
          </a:lstStyle>
          <a:p>
            <a:r>
              <a:rPr lang="ru-RU" dirty="0"/>
              <a:t>Кликните на иконку, чтобы вставить иллюстрацию</a:t>
            </a:r>
            <a:endParaRPr lang="en-US" dirty="0"/>
          </a:p>
        </p:txBody>
      </p:sp>
      <p:pic>
        <p:nvPicPr>
          <p:cNvPr id="2" name="Рисунок 1" descr="Изображение выглядит как снимок экрана, Цвет электрик, Красочност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3A08EFD8-0317-36AD-739D-3DBC74BC4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5644" y="-7287"/>
            <a:ext cx="5637306" cy="756126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E13F96-1BC1-917A-8791-4CB4FDF86B7B}"/>
              </a:ext>
            </a:extLst>
          </p:cNvPr>
          <p:cNvSpPr/>
          <p:nvPr userDrawn="1"/>
        </p:nvSpPr>
        <p:spPr>
          <a:xfrm>
            <a:off x="7805634" y="-7287"/>
            <a:ext cx="4769951" cy="7561265"/>
          </a:xfrm>
          <a:prstGeom prst="rect">
            <a:avLst/>
          </a:prstGeom>
          <a:gradFill>
            <a:gsLst>
              <a:gs pos="2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95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исьм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20A19D6-8C7F-0E6A-86F5-F68FB4986A22}"/>
              </a:ext>
            </a:extLst>
          </p:cNvPr>
          <p:cNvSpPr/>
          <p:nvPr userDrawn="1"/>
        </p:nvSpPr>
        <p:spPr>
          <a:xfrm>
            <a:off x="520875" y="6948493"/>
            <a:ext cx="2945358" cy="61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F2F34B76-2374-283B-9BB5-3672AFEC77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8278" y="1641767"/>
            <a:ext cx="5430628" cy="7240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0"/>
            </a:lvl1pPr>
            <a:lvl2pPr>
              <a:defRPr sz="636" b="0"/>
            </a:lvl2pPr>
            <a:lvl3pPr>
              <a:defRPr sz="636" b="0"/>
            </a:lvl3pPr>
            <a:lvl4pPr>
              <a:defRPr sz="636" b="0"/>
            </a:lvl4pPr>
            <a:lvl5pPr>
              <a:defRPr sz="636" b="0"/>
            </a:lvl5pPr>
          </a:lstStyle>
          <a:p>
            <a:pPr lvl="0"/>
            <a:r>
              <a:rPr lang="ru-RU" dirty="0"/>
              <a:t>Адрес ФБК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E1007C2C-95A2-958C-9D23-81472AD36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8278" y="2660611"/>
            <a:ext cx="5430628" cy="4702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0"/>
            </a:lvl1pPr>
            <a:lvl2pPr>
              <a:defRPr sz="636" b="0"/>
            </a:lvl2pPr>
            <a:lvl3pPr>
              <a:defRPr sz="636" b="0"/>
            </a:lvl3pPr>
            <a:lvl4pPr>
              <a:defRPr sz="636" b="0"/>
            </a:lvl4pPr>
            <a:lvl5pPr>
              <a:defRPr sz="636" b="0"/>
            </a:lvl5pPr>
          </a:lstStyle>
          <a:p>
            <a:pPr lvl="0"/>
            <a:r>
              <a:rPr lang="ru-RU" dirty="0"/>
              <a:t>Реквизиты документа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E74C99AB-7821-7DA5-C15B-F3A54C4DBB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3174" y="2660611"/>
            <a:ext cx="4163004" cy="4702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900" b="0"/>
            </a:lvl1pPr>
            <a:lvl2pPr>
              <a:defRPr sz="636" b="0"/>
            </a:lvl2pPr>
            <a:lvl3pPr>
              <a:defRPr sz="636" b="0"/>
            </a:lvl3pPr>
            <a:lvl4pPr>
              <a:defRPr sz="636" b="0"/>
            </a:lvl4pPr>
            <a:lvl5pPr>
              <a:defRPr sz="636" b="0"/>
            </a:lvl5pPr>
          </a:lstStyle>
          <a:p>
            <a:pPr lvl="0"/>
            <a:r>
              <a:rPr lang="ru-RU" dirty="0"/>
              <a:t>Адресат 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103FBB21-5A4F-DAC8-6896-D1D93AD30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8279" y="3425710"/>
            <a:ext cx="10227896" cy="28639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0"/>
            </a:lvl1pPr>
            <a:lvl2pPr>
              <a:defRPr sz="636" b="0"/>
            </a:lvl2pPr>
            <a:lvl3pPr>
              <a:defRPr sz="636" b="0"/>
            </a:lvl3pPr>
            <a:lvl4pPr>
              <a:defRPr sz="636" b="0"/>
            </a:lvl4pPr>
            <a:lvl5pPr>
              <a:defRPr sz="636" b="0"/>
            </a:lvl5pPr>
          </a:lstStyle>
          <a:p>
            <a:pPr lvl="0"/>
            <a:r>
              <a:rPr lang="ru-RU" dirty="0"/>
              <a:t>Основной текст письма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8A59847C-6620-524D-E9E1-6D2B0085B0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6752" y="6519524"/>
            <a:ext cx="6026396" cy="428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sz="900"/>
            </a:lvl1pPr>
          </a:lstStyle>
          <a:p>
            <a:pPr lvl="0"/>
            <a:r>
              <a:rPr lang="ru-RU" dirty="0"/>
              <a:t>Должность подписанта</a:t>
            </a:r>
          </a:p>
        </p:txBody>
      </p:sp>
      <p:sp>
        <p:nvSpPr>
          <p:cNvPr id="22" name="Текст 11">
            <a:extLst>
              <a:ext uri="{FF2B5EF4-FFF2-40B4-BE49-F238E27FC236}">
                <a16:creationId xmlns:a16="http://schemas.microsoft.com/office/drawing/2014/main" id="{3D46AF1F-E462-9123-E35B-5B3D9C988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8687" y="6519524"/>
            <a:ext cx="3937491" cy="428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sz="900"/>
            </a:lvl1pPr>
          </a:lstStyle>
          <a:p>
            <a:pPr lvl="0"/>
            <a:r>
              <a:rPr lang="ru-RU" dirty="0"/>
              <a:t>ФИО Подписанта</a:t>
            </a:r>
          </a:p>
        </p:txBody>
      </p:sp>
    </p:spTree>
    <p:extLst>
      <p:ext uri="{BB962C8B-B14F-4D97-AF65-F5344CB8AC3E}">
        <p14:creationId xmlns:p14="http://schemas.microsoft.com/office/powerpoint/2010/main" val="2362066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9D7C4850-6725-494E-A303-CF51A6F38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76" y="469450"/>
            <a:ext cx="12355300" cy="1151388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400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199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+тек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0875" y="1908176"/>
            <a:ext cx="12355300" cy="5040313"/>
          </a:xfrm>
          <a:prstGeom prst="rect">
            <a:avLst/>
          </a:prstGeom>
        </p:spPr>
        <p:txBody>
          <a:bodyPr vert="horz" lIns="0" tIns="58367" rIns="116739" bIns="58367"/>
          <a:lstStyle>
            <a:lvl1pPr marL="224959" indent="-224959">
              <a:spcBef>
                <a:spcPts val="1000"/>
              </a:spcBef>
              <a:buClr>
                <a:srgbClr val="4F2D7F"/>
              </a:buClr>
              <a:buFont typeface="Arial"/>
              <a:buChar char="•"/>
              <a:defRPr sz="2000"/>
            </a:lvl1pPr>
            <a:lvl2pPr marL="685007" indent="-206722">
              <a:spcBef>
                <a:spcPts val="1000"/>
              </a:spcBef>
              <a:buClr>
                <a:srgbClr val="4F2D7F"/>
              </a:buClr>
              <a:buFont typeface="Arial" panose="020B0604020202020204" pitchFamily="34" charset="0"/>
              <a:buChar char="–"/>
              <a:defRPr sz="1900"/>
            </a:lvl2pPr>
            <a:lvl3pPr marL="916033" indent="0">
              <a:spcBef>
                <a:spcPts val="1000"/>
              </a:spcBef>
              <a:buClrTx/>
              <a:buFont typeface="Arial" panose="020B0604020202020204" pitchFamily="34" charset="0"/>
              <a:buNone/>
              <a:defRPr sz="1500"/>
            </a:lvl3pPr>
            <a:lvl4pPr marL="1603071" indent="-229011">
              <a:spcBef>
                <a:spcPts val="1000"/>
              </a:spcBef>
              <a:buFont typeface="+mj-lt"/>
              <a:buAutoNum type="alphaLcPeriod"/>
              <a:defRPr sz="15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520876" y="469450"/>
            <a:ext cx="12355300" cy="1151388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400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1234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3">
            <a:extLst>
              <a:ext uri="{FF2B5EF4-FFF2-40B4-BE49-F238E27FC236}">
                <a16:creationId xmlns:a16="http://schemas.microsoft.com/office/drawing/2014/main" id="{327003F9-D3B5-ADBE-B7E9-478D05243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76" y="469450"/>
            <a:ext cx="12355300" cy="1151388"/>
          </a:xfrm>
          <a:prstGeom prst="rect">
            <a:avLst/>
          </a:prstGeom>
        </p:spPr>
        <p:txBody>
          <a:bodyPr vert="horz" lIns="0" tIns="0" rIns="0" bIns="0"/>
          <a:lstStyle>
            <a:lvl1pPr algn="l" defTabSz="583669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US" sz="2600" b="1" kern="1200" dirty="0">
                <a:solidFill>
                  <a:srgbClr val="4F2D7F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E7FEF2B-3B65-B898-F2BE-00E416166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875" y="1908176"/>
            <a:ext cx="12355300" cy="5040313"/>
          </a:xfrm>
          <a:prstGeom prst="rect">
            <a:avLst/>
          </a:prstGeom>
        </p:spPr>
        <p:txBody>
          <a:bodyPr lIns="0" tIns="0" rIns="0" bIns="0" numCol="2" spcCol="216000"/>
          <a:lstStyle>
            <a:lvl1pPr marL="0" indent="0">
              <a:spcBef>
                <a:spcPts val="600"/>
              </a:spcBef>
              <a:buNone/>
              <a:defRPr sz="1200" b="1">
                <a:solidFill>
                  <a:schemeClr val="accent4"/>
                </a:solidFill>
              </a:defRPr>
            </a:lvl1pPr>
            <a:lvl2pPr marL="11112" indent="0">
              <a:spcBef>
                <a:spcPts val="600"/>
              </a:spcBef>
              <a:buFont typeface="Arial" panose="020B0604020202020204" pitchFamily="34" charset="0"/>
              <a:buNone/>
              <a:tabLst/>
              <a:defRPr sz="900"/>
            </a:lvl2pPr>
            <a:lvl3pPr marL="363538" indent="-176213">
              <a:spcBef>
                <a:spcPts val="600"/>
              </a:spcBef>
              <a:tabLst/>
              <a:defRPr sz="900"/>
            </a:lvl3pPr>
          </a:lstStyle>
          <a:p>
            <a:pPr lvl="0"/>
            <a:r>
              <a:rPr lang="ru-RU" dirty="0"/>
              <a:t>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318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20A19D6-8C7F-0E6A-86F5-F68FB4986A22}"/>
              </a:ext>
            </a:extLst>
          </p:cNvPr>
          <p:cNvSpPr/>
          <p:nvPr userDrawn="1"/>
        </p:nvSpPr>
        <p:spPr>
          <a:xfrm>
            <a:off x="520875" y="6948493"/>
            <a:ext cx="2945358" cy="612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857182" y="4"/>
            <a:ext cx="6585780" cy="7561265"/>
          </a:xfrm>
          <a:prstGeom prst="rect">
            <a:avLst/>
          </a:prstGeom>
        </p:spPr>
        <p:txBody>
          <a:bodyPr lIns="116739" tIns="919169" rIns="116739" bIns="58367" anchor="ctr" anchorCtr="0"/>
          <a:lstStyle>
            <a:lvl1pPr>
              <a:defRPr lang="en-US" sz="1500" baseline="0" dirty="0">
                <a:solidFill>
                  <a:srgbClr val="00A7B5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icon to add photo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875" y="2321169"/>
            <a:ext cx="6064893" cy="16599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5110"/>
              </a:lnSpc>
              <a:spcBef>
                <a:spcPts val="0"/>
              </a:spcBef>
              <a:buNone/>
              <a:defRPr lang="en-US" sz="3600" b="1" kern="1200" dirty="0">
                <a:solidFill>
                  <a:srgbClr val="4F2D7F"/>
                </a:solidFill>
                <a:latin typeface="+mn-lt"/>
                <a:ea typeface="+mn-ea"/>
                <a:cs typeface="+mn-cs"/>
              </a:defRPr>
            </a:lvl1pPr>
            <a:lvl2pPr marL="583682" indent="0">
              <a:buNone/>
              <a:defRPr/>
            </a:lvl2pPr>
            <a:lvl3pPr marL="1167372" indent="0">
              <a:buNone/>
              <a:defRPr/>
            </a:lvl3pPr>
            <a:lvl4pPr marL="1751061" indent="0">
              <a:buNone/>
              <a:defRPr/>
            </a:lvl4pPr>
            <a:lvl5pPr marL="2334748" indent="0">
              <a:buNone/>
              <a:defRPr/>
            </a:lvl5pPr>
          </a:lstStyle>
          <a:p>
            <a:pPr marL="0" lvl="0" indent="0" algn="l" defTabSz="583682" rtl="0" eaLnBrk="1" latinLnBrk="0" hangingPunct="1">
              <a:lnSpc>
                <a:spcPts val="4591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</p:spTree>
    <p:extLst>
      <p:ext uri="{BB962C8B-B14F-4D97-AF65-F5344CB8AC3E}">
        <p14:creationId xmlns:p14="http://schemas.microsoft.com/office/powerpoint/2010/main" val="1585752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_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520876" y="3597072"/>
            <a:ext cx="6328319" cy="408702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algn="l" rtl="0">
              <a:lnSpc>
                <a:spcPts val="3400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49E26-B85C-E73A-E4E8-1CB07852D40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125489" y="2"/>
            <a:ext cx="6328319" cy="7573788"/>
          </a:xfrm>
          <a:custGeom>
            <a:avLst/>
            <a:gdLst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0 w 5220458"/>
              <a:gd name="connsiteY4" fmla="*/ 0 h 7561262"/>
              <a:gd name="connsiteX0" fmla="*/ 11601 w 5232059"/>
              <a:gd name="connsiteY0" fmla="*/ 0 h 7561262"/>
              <a:gd name="connsiteX1" fmla="*/ 5232059 w 5232059"/>
              <a:gd name="connsiteY1" fmla="*/ 0 h 7561262"/>
              <a:gd name="connsiteX2" fmla="*/ 5232059 w 5232059"/>
              <a:gd name="connsiteY2" fmla="*/ 7561262 h 7561262"/>
              <a:gd name="connsiteX3" fmla="*/ 11601 w 5232059"/>
              <a:gd name="connsiteY3" fmla="*/ 7561262 h 7561262"/>
              <a:gd name="connsiteX4" fmla="*/ 0 w 5232059"/>
              <a:gd name="connsiteY4" fmla="*/ 3544864 h 7561262"/>
              <a:gd name="connsiteX5" fmla="*/ 11601 w 5232059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42251 w 5220458"/>
              <a:gd name="connsiteY4" fmla="*/ 3870541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79829 w 5220458"/>
              <a:gd name="connsiteY4" fmla="*/ 3757807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79829 w 5220458"/>
              <a:gd name="connsiteY4" fmla="*/ 3795385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54777 w 5220458"/>
              <a:gd name="connsiteY4" fmla="*/ 3770333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4957411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54777 w 5220458"/>
              <a:gd name="connsiteY4" fmla="*/ 3770333 h 7561262"/>
              <a:gd name="connsiteX5" fmla="*/ 0 w 5220458"/>
              <a:gd name="connsiteY5" fmla="*/ 0 h 7561262"/>
              <a:gd name="connsiteX0" fmla="*/ 0 w 4969937"/>
              <a:gd name="connsiteY0" fmla="*/ 0 h 7573788"/>
              <a:gd name="connsiteX1" fmla="*/ 4957411 w 4969937"/>
              <a:gd name="connsiteY1" fmla="*/ 0 h 7573788"/>
              <a:gd name="connsiteX2" fmla="*/ 4969937 w 4969937"/>
              <a:gd name="connsiteY2" fmla="*/ 7573788 h 7573788"/>
              <a:gd name="connsiteX3" fmla="*/ 0 w 4969937"/>
              <a:gd name="connsiteY3" fmla="*/ 7561262 h 7573788"/>
              <a:gd name="connsiteX4" fmla="*/ 1854777 w 4969937"/>
              <a:gd name="connsiteY4" fmla="*/ 3770333 h 7573788"/>
              <a:gd name="connsiteX5" fmla="*/ 0 w 4969937"/>
              <a:gd name="connsiteY5" fmla="*/ 0 h 7573788"/>
              <a:gd name="connsiteX0" fmla="*/ 23750 w 4993687"/>
              <a:gd name="connsiteY0" fmla="*/ 0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23750 w 4993687"/>
              <a:gd name="connsiteY5" fmla="*/ 0 h 7573788"/>
              <a:gd name="connsiteX0" fmla="*/ 5937 w 4993687"/>
              <a:gd name="connsiteY0" fmla="*/ 11876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5937 w 4993687"/>
              <a:gd name="connsiteY5" fmla="*/ 11876 h 7573788"/>
              <a:gd name="connsiteX0" fmla="*/ 0 w 4993687"/>
              <a:gd name="connsiteY0" fmla="*/ 11876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0 w 4993687"/>
              <a:gd name="connsiteY5" fmla="*/ 11876 h 7573788"/>
              <a:gd name="connsiteX0" fmla="*/ 5938 w 4993687"/>
              <a:gd name="connsiteY0" fmla="*/ 5938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5938 w 4993687"/>
              <a:gd name="connsiteY5" fmla="*/ 5938 h 7573788"/>
              <a:gd name="connsiteX0" fmla="*/ 5938 w 4993687"/>
              <a:gd name="connsiteY0" fmla="*/ 5938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389203 w 4993687"/>
              <a:gd name="connsiteY4" fmla="*/ 3770333 h 7573788"/>
              <a:gd name="connsiteX5" fmla="*/ 5938 w 4993687"/>
              <a:gd name="connsiteY5" fmla="*/ 5938 h 7573788"/>
              <a:gd name="connsiteX0" fmla="*/ 0 w 5040649"/>
              <a:gd name="connsiteY0" fmla="*/ 22563 h 7573788"/>
              <a:gd name="connsiteX1" fmla="*/ 5028123 w 5040649"/>
              <a:gd name="connsiteY1" fmla="*/ 0 h 7573788"/>
              <a:gd name="connsiteX2" fmla="*/ 5040649 w 5040649"/>
              <a:gd name="connsiteY2" fmla="*/ 7573788 h 7573788"/>
              <a:gd name="connsiteX3" fmla="*/ 46962 w 5040649"/>
              <a:gd name="connsiteY3" fmla="*/ 7567199 h 7573788"/>
              <a:gd name="connsiteX4" fmla="*/ 1436165 w 5040649"/>
              <a:gd name="connsiteY4" fmla="*/ 3770333 h 7573788"/>
              <a:gd name="connsiteX5" fmla="*/ 0 w 5040649"/>
              <a:gd name="connsiteY5" fmla="*/ 22563 h 7573788"/>
              <a:gd name="connsiteX0" fmla="*/ 5937 w 5046586"/>
              <a:gd name="connsiteY0" fmla="*/ 22563 h 7573788"/>
              <a:gd name="connsiteX1" fmla="*/ 5034060 w 5046586"/>
              <a:gd name="connsiteY1" fmla="*/ 0 h 7573788"/>
              <a:gd name="connsiteX2" fmla="*/ 5046586 w 5046586"/>
              <a:gd name="connsiteY2" fmla="*/ 7573788 h 7573788"/>
              <a:gd name="connsiteX3" fmla="*/ 0 w 5046586"/>
              <a:gd name="connsiteY3" fmla="*/ 7567199 h 7573788"/>
              <a:gd name="connsiteX4" fmla="*/ 1442102 w 5046586"/>
              <a:gd name="connsiteY4" fmla="*/ 3770333 h 7573788"/>
              <a:gd name="connsiteX5" fmla="*/ 5937 w 5046586"/>
              <a:gd name="connsiteY5" fmla="*/ 22563 h 7573788"/>
              <a:gd name="connsiteX0" fmla="*/ 5937 w 5046586"/>
              <a:gd name="connsiteY0" fmla="*/ 22563 h 7573788"/>
              <a:gd name="connsiteX1" fmla="*/ 5034060 w 5046586"/>
              <a:gd name="connsiteY1" fmla="*/ 0 h 7573788"/>
              <a:gd name="connsiteX2" fmla="*/ 5046586 w 5046586"/>
              <a:gd name="connsiteY2" fmla="*/ 7573788 h 7573788"/>
              <a:gd name="connsiteX3" fmla="*/ 0 w 5046586"/>
              <a:gd name="connsiteY3" fmla="*/ 7567199 h 7573788"/>
              <a:gd name="connsiteX4" fmla="*/ 1452205 w 5046586"/>
              <a:gd name="connsiteY4" fmla="*/ 3776683 h 7573788"/>
              <a:gd name="connsiteX5" fmla="*/ 5937 w 5046586"/>
              <a:gd name="connsiteY5" fmla="*/ 22563 h 7573788"/>
              <a:gd name="connsiteX0" fmla="*/ 0 w 5040649"/>
              <a:gd name="connsiteY0" fmla="*/ 22563 h 7573788"/>
              <a:gd name="connsiteX1" fmla="*/ 5028123 w 5040649"/>
              <a:gd name="connsiteY1" fmla="*/ 0 h 7573788"/>
              <a:gd name="connsiteX2" fmla="*/ 5040649 w 5040649"/>
              <a:gd name="connsiteY2" fmla="*/ 7573788 h 7573788"/>
              <a:gd name="connsiteX3" fmla="*/ 6691 w 5040649"/>
              <a:gd name="connsiteY3" fmla="*/ 7564024 h 7573788"/>
              <a:gd name="connsiteX4" fmla="*/ 1446268 w 5040649"/>
              <a:gd name="connsiteY4" fmla="*/ 3776683 h 7573788"/>
              <a:gd name="connsiteX5" fmla="*/ 0 w 5040649"/>
              <a:gd name="connsiteY5" fmla="*/ 22563 h 7573788"/>
              <a:gd name="connsiteX0" fmla="*/ 886 w 5033958"/>
              <a:gd name="connsiteY0" fmla="*/ 338 h 7573788"/>
              <a:gd name="connsiteX1" fmla="*/ 5021432 w 5033958"/>
              <a:gd name="connsiteY1" fmla="*/ 0 h 7573788"/>
              <a:gd name="connsiteX2" fmla="*/ 5033958 w 5033958"/>
              <a:gd name="connsiteY2" fmla="*/ 7573788 h 7573788"/>
              <a:gd name="connsiteX3" fmla="*/ 0 w 5033958"/>
              <a:gd name="connsiteY3" fmla="*/ 7564024 h 7573788"/>
              <a:gd name="connsiteX4" fmla="*/ 1439577 w 5033958"/>
              <a:gd name="connsiteY4" fmla="*/ 3776683 h 7573788"/>
              <a:gd name="connsiteX5" fmla="*/ 886 w 5033958"/>
              <a:gd name="connsiteY5" fmla="*/ 338 h 757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3958" h="7573788">
                <a:moveTo>
                  <a:pt x="886" y="338"/>
                </a:moveTo>
                <a:lnTo>
                  <a:pt x="5021432" y="0"/>
                </a:lnTo>
                <a:cubicBezTo>
                  <a:pt x="5025607" y="2524596"/>
                  <a:pt x="5029783" y="5049192"/>
                  <a:pt x="5033958" y="7573788"/>
                </a:cubicBezTo>
                <a:lnTo>
                  <a:pt x="0" y="7564024"/>
                </a:lnTo>
                <a:lnTo>
                  <a:pt x="1439577" y="3776683"/>
                </a:lnTo>
                <a:lnTo>
                  <a:pt x="886" y="338"/>
                </a:lnTo>
                <a:close/>
              </a:path>
            </a:pathLst>
          </a:custGeom>
        </p:spPr>
        <p:txBody>
          <a:bodyPr lIns="116739" tIns="919169" rIns="116739" bIns="58367" anchor="ctr" anchorCtr="0"/>
          <a:lstStyle>
            <a:lvl1pPr marL="0" indent="0" algn="ctr">
              <a:buNone/>
              <a:defRPr sz="1500" baseline="0">
                <a:solidFill>
                  <a:srgbClr val="00A7B5"/>
                </a:solidFill>
              </a:defRPr>
            </a:lvl1pPr>
            <a:lvl2pPr marL="583682" indent="0">
              <a:buNone/>
              <a:defRPr sz="3600"/>
            </a:lvl2pPr>
            <a:lvl3pPr marL="1167372" indent="0">
              <a:buNone/>
              <a:defRPr sz="3000"/>
            </a:lvl3pPr>
            <a:lvl4pPr marL="1751061" indent="0">
              <a:buNone/>
              <a:defRPr sz="2600"/>
            </a:lvl4pPr>
            <a:lvl5pPr marL="2334748" indent="0">
              <a:buNone/>
              <a:defRPr sz="2600"/>
            </a:lvl5pPr>
            <a:lvl6pPr marL="2918433" indent="0">
              <a:buNone/>
              <a:defRPr sz="2600"/>
            </a:lvl6pPr>
            <a:lvl7pPr marL="3502116" indent="0">
              <a:buNone/>
              <a:defRPr sz="2600"/>
            </a:lvl7pPr>
            <a:lvl8pPr marL="4085808" indent="0">
              <a:buNone/>
              <a:defRPr sz="2600"/>
            </a:lvl8pPr>
            <a:lvl9pPr marL="4669493" indent="0">
              <a:buNone/>
              <a:defRPr sz="26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4" name="Нашивка 3">
            <a:extLst>
              <a:ext uri="{FF2B5EF4-FFF2-40B4-BE49-F238E27FC236}">
                <a16:creationId xmlns:a16="http://schemas.microsoft.com/office/drawing/2014/main" id="{43AEB477-7D24-D4B4-03DE-F86634D908B2}"/>
              </a:ext>
            </a:extLst>
          </p:cNvPr>
          <p:cNvSpPr/>
          <p:nvPr userDrawn="1"/>
        </p:nvSpPr>
        <p:spPr>
          <a:xfrm>
            <a:off x="6585772" y="9"/>
            <a:ext cx="2353441" cy="7561255"/>
          </a:xfrm>
          <a:prstGeom prst="chevron">
            <a:avLst>
              <a:gd name="adj" fmla="val 77132"/>
            </a:avLst>
          </a:prstGeom>
          <a:gradFill>
            <a:gsLst>
              <a:gs pos="0">
                <a:srgbClr val="4F2D7F"/>
              </a:gs>
              <a:gs pos="100000">
                <a:srgbClr val="00A7B5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8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5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23" r:id="rId3"/>
    <p:sldLayoutId id="2147483827" r:id="rId4"/>
    <p:sldLayoutId id="2147483832" r:id="rId5"/>
    <p:sldLayoutId id="2147483833" r:id="rId6"/>
    <p:sldLayoutId id="2147483834" r:id="rId7"/>
    <p:sldLayoutId id="2147483835" r:id="rId8"/>
  </p:sldLayoutIdLst>
  <p:hf hdr="0" ftr="0" dt="0"/>
  <p:txStyles>
    <p:titleStyle>
      <a:lvl1pPr algn="ctr" defTabSz="58368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763" indent="-437763" algn="l" defTabSz="583682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8490" indent="-364800" algn="l" defTabSz="58368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9217" indent="-291845" algn="l" defTabSz="58368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42899" indent="-291845" algn="l" defTabSz="58368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6591" indent="-291845" algn="l" defTabSz="58368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0277" indent="-291845" algn="l" defTabSz="5836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3964" indent="-291845" algn="l" defTabSz="5836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7648" indent="-291845" algn="l" defTabSz="5836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1333" indent="-291845" algn="l" defTabSz="5836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82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372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061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748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433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2116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808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493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" userDrawn="1">
          <p15:clr>
            <a:srgbClr val="F26B43"/>
          </p15:clr>
        </p15:guide>
        <p15:guide id="5" pos="328" userDrawn="1">
          <p15:clr>
            <a:srgbClr val="F26B43"/>
          </p15:clr>
        </p15:guide>
        <p15:guide id="6" pos="1668" userDrawn="1">
          <p15:clr>
            <a:srgbClr val="F26B43"/>
          </p15:clr>
        </p15:guide>
        <p15:guide id="7" pos="1525" userDrawn="1">
          <p15:clr>
            <a:srgbClr val="F26B43"/>
          </p15:clr>
        </p15:guide>
        <p15:guide id="8" pos="2837" userDrawn="1">
          <p15:clr>
            <a:srgbClr val="F26B43"/>
          </p15:clr>
        </p15:guide>
        <p15:guide id="9" pos="2979" userDrawn="1">
          <p15:clr>
            <a:srgbClr val="F26B43"/>
          </p15:clr>
        </p15:guide>
        <p15:guide id="16" pos="4149" userDrawn="1">
          <p15:clr>
            <a:srgbClr val="F26B43"/>
          </p15:clr>
        </p15:guide>
        <p15:guide id="17" pos="4319" userDrawn="1">
          <p15:clr>
            <a:srgbClr val="F26B43"/>
          </p15:clr>
        </p15:guide>
        <p15:guide id="21" pos="5489" userDrawn="1">
          <p15:clr>
            <a:srgbClr val="F26B43"/>
          </p15:clr>
        </p15:guide>
        <p15:guide id="23" pos="5631" userDrawn="1">
          <p15:clr>
            <a:srgbClr val="F26B43"/>
          </p15:clr>
        </p15:guide>
        <p15:guide id="24" pos="6800" userDrawn="1">
          <p15:clr>
            <a:srgbClr val="F26B43"/>
          </p15:clr>
        </p15:guide>
        <p15:guide id="25" pos="8111" userDrawn="1">
          <p15:clr>
            <a:srgbClr val="F26B43"/>
          </p15:clr>
        </p15:guide>
        <p15:guide id="26" pos="6943" userDrawn="1">
          <p15:clr>
            <a:srgbClr val="F26B43"/>
          </p15:clr>
        </p15:guide>
        <p15:guide id="28" orient="horz" pos="1021" userDrawn="1">
          <p15:clr>
            <a:srgbClr val="F26B43"/>
          </p15:clr>
        </p15:guide>
        <p15:guide id="29" orient="horz" pos="1202" userDrawn="1">
          <p15:clr>
            <a:srgbClr val="F26B43"/>
          </p15:clr>
        </p15:guide>
        <p15:guide id="34" orient="horz" pos="4377" userDrawn="1">
          <p15:clr>
            <a:srgbClr val="F26B43"/>
          </p15:clr>
        </p15:guide>
        <p15:guide id="35" orient="horz" pos="4468" userDrawn="1">
          <p15:clr>
            <a:srgbClr val="F26B43"/>
          </p15:clr>
        </p15:guide>
        <p15:guide id="36" pos="42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540B2AF9-5326-2FCC-49C3-0E2690A18615}"/>
              </a:ext>
            </a:extLst>
          </p:cNvPr>
          <p:cNvCxnSpPr>
            <a:cxnSpLocks/>
          </p:cNvCxnSpPr>
          <p:nvPr userDrawn="1"/>
        </p:nvCxnSpPr>
        <p:spPr>
          <a:xfrm>
            <a:off x="3424573" y="7097380"/>
            <a:ext cx="3010907" cy="0"/>
          </a:xfrm>
          <a:prstGeom prst="line">
            <a:avLst/>
          </a:prstGeom>
          <a:ln w="95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FE3C563-0F7E-7C92-262E-D20CB3E7550D}"/>
              </a:ext>
            </a:extLst>
          </p:cNvPr>
          <p:cNvSpPr/>
          <p:nvPr userDrawn="1"/>
        </p:nvSpPr>
        <p:spPr>
          <a:xfrm>
            <a:off x="6324871" y="7102449"/>
            <a:ext cx="110608" cy="20005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fld id="{2B8EE54B-3F47-064B-A553-EA9C9EAD2777}" type="slidenum">
              <a:rPr lang="en-US" sz="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F582E88-0D32-7328-3D33-F25533CD0D13}"/>
              </a:ext>
            </a:extLst>
          </p:cNvPr>
          <p:cNvSpPr txBox="1">
            <a:spLocks/>
          </p:cNvSpPr>
          <p:nvPr userDrawn="1"/>
        </p:nvSpPr>
        <p:spPr>
          <a:xfrm>
            <a:off x="7125489" y="2"/>
            <a:ext cx="6328319" cy="7573788"/>
          </a:xfrm>
          <a:custGeom>
            <a:avLst/>
            <a:gdLst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0 w 5220458"/>
              <a:gd name="connsiteY4" fmla="*/ 0 h 7561262"/>
              <a:gd name="connsiteX0" fmla="*/ 11601 w 5232059"/>
              <a:gd name="connsiteY0" fmla="*/ 0 h 7561262"/>
              <a:gd name="connsiteX1" fmla="*/ 5232059 w 5232059"/>
              <a:gd name="connsiteY1" fmla="*/ 0 h 7561262"/>
              <a:gd name="connsiteX2" fmla="*/ 5232059 w 5232059"/>
              <a:gd name="connsiteY2" fmla="*/ 7561262 h 7561262"/>
              <a:gd name="connsiteX3" fmla="*/ 11601 w 5232059"/>
              <a:gd name="connsiteY3" fmla="*/ 7561262 h 7561262"/>
              <a:gd name="connsiteX4" fmla="*/ 0 w 5232059"/>
              <a:gd name="connsiteY4" fmla="*/ 3544864 h 7561262"/>
              <a:gd name="connsiteX5" fmla="*/ 11601 w 5232059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42251 w 5220458"/>
              <a:gd name="connsiteY4" fmla="*/ 3870541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79829 w 5220458"/>
              <a:gd name="connsiteY4" fmla="*/ 3757807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79829 w 5220458"/>
              <a:gd name="connsiteY4" fmla="*/ 3795385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5220458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54777 w 5220458"/>
              <a:gd name="connsiteY4" fmla="*/ 3770333 h 7561262"/>
              <a:gd name="connsiteX5" fmla="*/ 0 w 5220458"/>
              <a:gd name="connsiteY5" fmla="*/ 0 h 7561262"/>
              <a:gd name="connsiteX0" fmla="*/ 0 w 5220458"/>
              <a:gd name="connsiteY0" fmla="*/ 0 h 7561262"/>
              <a:gd name="connsiteX1" fmla="*/ 4957411 w 5220458"/>
              <a:gd name="connsiteY1" fmla="*/ 0 h 7561262"/>
              <a:gd name="connsiteX2" fmla="*/ 5220458 w 5220458"/>
              <a:gd name="connsiteY2" fmla="*/ 7561262 h 7561262"/>
              <a:gd name="connsiteX3" fmla="*/ 0 w 5220458"/>
              <a:gd name="connsiteY3" fmla="*/ 7561262 h 7561262"/>
              <a:gd name="connsiteX4" fmla="*/ 1854777 w 5220458"/>
              <a:gd name="connsiteY4" fmla="*/ 3770333 h 7561262"/>
              <a:gd name="connsiteX5" fmla="*/ 0 w 5220458"/>
              <a:gd name="connsiteY5" fmla="*/ 0 h 7561262"/>
              <a:gd name="connsiteX0" fmla="*/ 0 w 4969937"/>
              <a:gd name="connsiteY0" fmla="*/ 0 h 7573788"/>
              <a:gd name="connsiteX1" fmla="*/ 4957411 w 4969937"/>
              <a:gd name="connsiteY1" fmla="*/ 0 h 7573788"/>
              <a:gd name="connsiteX2" fmla="*/ 4969937 w 4969937"/>
              <a:gd name="connsiteY2" fmla="*/ 7573788 h 7573788"/>
              <a:gd name="connsiteX3" fmla="*/ 0 w 4969937"/>
              <a:gd name="connsiteY3" fmla="*/ 7561262 h 7573788"/>
              <a:gd name="connsiteX4" fmla="*/ 1854777 w 4969937"/>
              <a:gd name="connsiteY4" fmla="*/ 3770333 h 7573788"/>
              <a:gd name="connsiteX5" fmla="*/ 0 w 4969937"/>
              <a:gd name="connsiteY5" fmla="*/ 0 h 7573788"/>
              <a:gd name="connsiteX0" fmla="*/ 23750 w 4993687"/>
              <a:gd name="connsiteY0" fmla="*/ 0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23750 w 4993687"/>
              <a:gd name="connsiteY5" fmla="*/ 0 h 7573788"/>
              <a:gd name="connsiteX0" fmla="*/ 5937 w 4993687"/>
              <a:gd name="connsiteY0" fmla="*/ 11876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5937 w 4993687"/>
              <a:gd name="connsiteY5" fmla="*/ 11876 h 7573788"/>
              <a:gd name="connsiteX0" fmla="*/ 0 w 4993687"/>
              <a:gd name="connsiteY0" fmla="*/ 11876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0 w 4993687"/>
              <a:gd name="connsiteY5" fmla="*/ 11876 h 7573788"/>
              <a:gd name="connsiteX0" fmla="*/ 5938 w 4993687"/>
              <a:gd name="connsiteY0" fmla="*/ 5938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878527 w 4993687"/>
              <a:gd name="connsiteY4" fmla="*/ 3770333 h 7573788"/>
              <a:gd name="connsiteX5" fmla="*/ 5938 w 4993687"/>
              <a:gd name="connsiteY5" fmla="*/ 5938 h 7573788"/>
              <a:gd name="connsiteX0" fmla="*/ 5938 w 4993687"/>
              <a:gd name="connsiteY0" fmla="*/ 5938 h 7573788"/>
              <a:gd name="connsiteX1" fmla="*/ 4981161 w 4993687"/>
              <a:gd name="connsiteY1" fmla="*/ 0 h 7573788"/>
              <a:gd name="connsiteX2" fmla="*/ 4993687 w 4993687"/>
              <a:gd name="connsiteY2" fmla="*/ 7573788 h 7573788"/>
              <a:gd name="connsiteX3" fmla="*/ 0 w 4993687"/>
              <a:gd name="connsiteY3" fmla="*/ 7567199 h 7573788"/>
              <a:gd name="connsiteX4" fmla="*/ 1389203 w 4993687"/>
              <a:gd name="connsiteY4" fmla="*/ 3770333 h 7573788"/>
              <a:gd name="connsiteX5" fmla="*/ 5938 w 4993687"/>
              <a:gd name="connsiteY5" fmla="*/ 5938 h 7573788"/>
              <a:gd name="connsiteX0" fmla="*/ 0 w 5040649"/>
              <a:gd name="connsiteY0" fmla="*/ 22563 h 7573788"/>
              <a:gd name="connsiteX1" fmla="*/ 5028123 w 5040649"/>
              <a:gd name="connsiteY1" fmla="*/ 0 h 7573788"/>
              <a:gd name="connsiteX2" fmla="*/ 5040649 w 5040649"/>
              <a:gd name="connsiteY2" fmla="*/ 7573788 h 7573788"/>
              <a:gd name="connsiteX3" fmla="*/ 46962 w 5040649"/>
              <a:gd name="connsiteY3" fmla="*/ 7567199 h 7573788"/>
              <a:gd name="connsiteX4" fmla="*/ 1436165 w 5040649"/>
              <a:gd name="connsiteY4" fmla="*/ 3770333 h 7573788"/>
              <a:gd name="connsiteX5" fmla="*/ 0 w 5040649"/>
              <a:gd name="connsiteY5" fmla="*/ 22563 h 7573788"/>
              <a:gd name="connsiteX0" fmla="*/ 5937 w 5046586"/>
              <a:gd name="connsiteY0" fmla="*/ 22563 h 7573788"/>
              <a:gd name="connsiteX1" fmla="*/ 5034060 w 5046586"/>
              <a:gd name="connsiteY1" fmla="*/ 0 h 7573788"/>
              <a:gd name="connsiteX2" fmla="*/ 5046586 w 5046586"/>
              <a:gd name="connsiteY2" fmla="*/ 7573788 h 7573788"/>
              <a:gd name="connsiteX3" fmla="*/ 0 w 5046586"/>
              <a:gd name="connsiteY3" fmla="*/ 7567199 h 7573788"/>
              <a:gd name="connsiteX4" fmla="*/ 1442102 w 5046586"/>
              <a:gd name="connsiteY4" fmla="*/ 3770333 h 7573788"/>
              <a:gd name="connsiteX5" fmla="*/ 5937 w 5046586"/>
              <a:gd name="connsiteY5" fmla="*/ 22563 h 7573788"/>
              <a:gd name="connsiteX0" fmla="*/ 5937 w 5046586"/>
              <a:gd name="connsiteY0" fmla="*/ 22563 h 7573788"/>
              <a:gd name="connsiteX1" fmla="*/ 5034060 w 5046586"/>
              <a:gd name="connsiteY1" fmla="*/ 0 h 7573788"/>
              <a:gd name="connsiteX2" fmla="*/ 5046586 w 5046586"/>
              <a:gd name="connsiteY2" fmla="*/ 7573788 h 7573788"/>
              <a:gd name="connsiteX3" fmla="*/ 0 w 5046586"/>
              <a:gd name="connsiteY3" fmla="*/ 7567199 h 7573788"/>
              <a:gd name="connsiteX4" fmla="*/ 1452205 w 5046586"/>
              <a:gd name="connsiteY4" fmla="*/ 3776683 h 7573788"/>
              <a:gd name="connsiteX5" fmla="*/ 5937 w 5046586"/>
              <a:gd name="connsiteY5" fmla="*/ 22563 h 7573788"/>
              <a:gd name="connsiteX0" fmla="*/ 0 w 5040649"/>
              <a:gd name="connsiteY0" fmla="*/ 22563 h 7573788"/>
              <a:gd name="connsiteX1" fmla="*/ 5028123 w 5040649"/>
              <a:gd name="connsiteY1" fmla="*/ 0 h 7573788"/>
              <a:gd name="connsiteX2" fmla="*/ 5040649 w 5040649"/>
              <a:gd name="connsiteY2" fmla="*/ 7573788 h 7573788"/>
              <a:gd name="connsiteX3" fmla="*/ 6691 w 5040649"/>
              <a:gd name="connsiteY3" fmla="*/ 7564024 h 7573788"/>
              <a:gd name="connsiteX4" fmla="*/ 1446268 w 5040649"/>
              <a:gd name="connsiteY4" fmla="*/ 3776683 h 7573788"/>
              <a:gd name="connsiteX5" fmla="*/ 0 w 5040649"/>
              <a:gd name="connsiteY5" fmla="*/ 22563 h 7573788"/>
              <a:gd name="connsiteX0" fmla="*/ 886 w 5033958"/>
              <a:gd name="connsiteY0" fmla="*/ 338 h 7573788"/>
              <a:gd name="connsiteX1" fmla="*/ 5021432 w 5033958"/>
              <a:gd name="connsiteY1" fmla="*/ 0 h 7573788"/>
              <a:gd name="connsiteX2" fmla="*/ 5033958 w 5033958"/>
              <a:gd name="connsiteY2" fmla="*/ 7573788 h 7573788"/>
              <a:gd name="connsiteX3" fmla="*/ 0 w 5033958"/>
              <a:gd name="connsiteY3" fmla="*/ 7564024 h 7573788"/>
              <a:gd name="connsiteX4" fmla="*/ 1439577 w 5033958"/>
              <a:gd name="connsiteY4" fmla="*/ 3776683 h 7573788"/>
              <a:gd name="connsiteX5" fmla="*/ 886 w 5033958"/>
              <a:gd name="connsiteY5" fmla="*/ 338 h 757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3958" h="7573788">
                <a:moveTo>
                  <a:pt x="886" y="338"/>
                </a:moveTo>
                <a:lnTo>
                  <a:pt x="5021432" y="0"/>
                </a:lnTo>
                <a:cubicBezTo>
                  <a:pt x="5025607" y="2524596"/>
                  <a:pt x="5029783" y="5049192"/>
                  <a:pt x="5033958" y="7573788"/>
                </a:cubicBezTo>
                <a:lnTo>
                  <a:pt x="0" y="7564024"/>
                </a:lnTo>
                <a:lnTo>
                  <a:pt x="1439577" y="3776683"/>
                </a:lnTo>
                <a:lnTo>
                  <a:pt x="886" y="338"/>
                </a:lnTo>
                <a:close/>
              </a:path>
            </a:pathLst>
          </a:custGeom>
        </p:spPr>
        <p:txBody>
          <a:bodyPr lIns="116739" tIns="919169" rIns="116739" bIns="58367" anchor="ctr" anchorCtr="0"/>
          <a:lstStyle>
            <a:lvl1pPr marL="0" indent="0" algn="ctr" defTabSz="583682" rtl="0" eaLnBrk="1" latinLnBrk="0" hangingPunct="1">
              <a:spcBef>
                <a:spcPct val="20000"/>
              </a:spcBef>
              <a:buFont typeface="Arial"/>
              <a:buNone/>
              <a:defRPr sz="1500" kern="1200" baseline="0">
                <a:solidFill>
                  <a:srgbClr val="00A7B5"/>
                </a:solidFill>
                <a:latin typeface="+mn-lt"/>
                <a:ea typeface="+mn-ea"/>
                <a:cs typeface="+mn-cs"/>
              </a:defRPr>
            </a:lvl1pPr>
            <a:lvl2pPr marL="583682" indent="0" algn="l" defTabSz="58368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7372" indent="0" algn="l" defTabSz="583682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1061" indent="0" algn="l" defTabSz="583682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4748" indent="0" algn="l" defTabSz="583682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18433" indent="0" algn="l" defTabSz="583682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2116" indent="0" algn="l" defTabSz="583682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5808" indent="0" algn="l" defTabSz="583682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9493" indent="0" algn="l" defTabSz="583682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icon to insert illustration</a:t>
            </a:r>
            <a:endParaRPr lang="en-US" dirty="0"/>
          </a:p>
        </p:txBody>
      </p:sp>
      <p:sp>
        <p:nvSpPr>
          <p:cNvPr id="3" name="Нашивка 2">
            <a:extLst>
              <a:ext uri="{FF2B5EF4-FFF2-40B4-BE49-F238E27FC236}">
                <a16:creationId xmlns:a16="http://schemas.microsoft.com/office/drawing/2014/main" id="{E9D65731-1F71-CA90-6580-2BBF4514499A}"/>
              </a:ext>
            </a:extLst>
          </p:cNvPr>
          <p:cNvSpPr/>
          <p:nvPr userDrawn="1"/>
        </p:nvSpPr>
        <p:spPr>
          <a:xfrm>
            <a:off x="6585772" y="9"/>
            <a:ext cx="2353441" cy="7561255"/>
          </a:xfrm>
          <a:prstGeom prst="chevron">
            <a:avLst>
              <a:gd name="adj" fmla="val 77132"/>
            </a:avLst>
          </a:prstGeom>
          <a:gradFill>
            <a:gsLst>
              <a:gs pos="0">
                <a:srgbClr val="4F2D7F"/>
              </a:gs>
              <a:gs pos="100000">
                <a:srgbClr val="00A7B5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</p:sldLayoutIdLst>
  <p:hf hdr="0" ftr="0" dt="0"/>
  <p:txStyles>
    <p:titleStyle>
      <a:lvl1pPr algn="ctr" defTabSz="58368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763" indent="-437763" algn="l" defTabSz="583682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8490" indent="-364800" algn="l" defTabSz="58368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9217" indent="-291845" algn="l" defTabSz="58368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42899" indent="-291845" algn="l" defTabSz="58368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6591" indent="-291845" algn="l" defTabSz="58368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0277" indent="-291845" algn="l" defTabSz="5836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3964" indent="-291845" algn="l" defTabSz="5836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7648" indent="-291845" algn="l" defTabSz="5836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1333" indent="-291845" algn="l" defTabSz="5836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82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372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061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748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433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2116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808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493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" userDrawn="1">
          <p15:clr>
            <a:srgbClr val="F26B43"/>
          </p15:clr>
        </p15:guide>
        <p15:guide id="5" pos="328" userDrawn="1">
          <p15:clr>
            <a:srgbClr val="F26B43"/>
          </p15:clr>
        </p15:guide>
        <p15:guide id="6" pos="1668" userDrawn="1">
          <p15:clr>
            <a:srgbClr val="F26B43"/>
          </p15:clr>
        </p15:guide>
        <p15:guide id="7" pos="1525" userDrawn="1">
          <p15:clr>
            <a:srgbClr val="F26B43"/>
          </p15:clr>
        </p15:guide>
        <p15:guide id="8" pos="2837" userDrawn="1">
          <p15:clr>
            <a:srgbClr val="F26B43"/>
          </p15:clr>
        </p15:guide>
        <p15:guide id="9" pos="2979" userDrawn="1">
          <p15:clr>
            <a:srgbClr val="F26B43"/>
          </p15:clr>
        </p15:guide>
        <p15:guide id="16" pos="4149" userDrawn="1">
          <p15:clr>
            <a:srgbClr val="F26B43"/>
          </p15:clr>
        </p15:guide>
        <p15:guide id="17" pos="4319" userDrawn="1">
          <p15:clr>
            <a:srgbClr val="F26B43"/>
          </p15:clr>
        </p15:guide>
        <p15:guide id="21" pos="5489" userDrawn="1">
          <p15:clr>
            <a:srgbClr val="F26B43"/>
          </p15:clr>
        </p15:guide>
        <p15:guide id="23" pos="5631" userDrawn="1">
          <p15:clr>
            <a:srgbClr val="F26B43"/>
          </p15:clr>
        </p15:guide>
        <p15:guide id="24" pos="6800" userDrawn="1">
          <p15:clr>
            <a:srgbClr val="F26B43"/>
          </p15:clr>
        </p15:guide>
        <p15:guide id="25" pos="8111" userDrawn="1">
          <p15:clr>
            <a:srgbClr val="F26B43"/>
          </p15:clr>
        </p15:guide>
        <p15:guide id="26" pos="6943" userDrawn="1">
          <p15:clr>
            <a:srgbClr val="F26B43"/>
          </p15:clr>
        </p15:guide>
        <p15:guide id="28" orient="horz" pos="1021" userDrawn="1">
          <p15:clr>
            <a:srgbClr val="F26B43"/>
          </p15:clr>
        </p15:guide>
        <p15:guide id="29" orient="horz" pos="1202" userDrawn="1">
          <p15:clr>
            <a:srgbClr val="F26B43"/>
          </p15:clr>
        </p15:guide>
        <p15:guide id="34" orient="horz" pos="4377" userDrawn="1">
          <p15:clr>
            <a:srgbClr val="F26B43"/>
          </p15:clr>
        </p15:guide>
        <p15:guide id="35" orient="horz" pos="4468" userDrawn="1">
          <p15:clr>
            <a:srgbClr val="F26B43"/>
          </p15:clr>
        </p15:guide>
        <p15:guide id="36" pos="423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3"/>
          <p:cNvCxnSpPr>
            <a:cxnSpLocks/>
          </p:cNvCxnSpPr>
          <p:nvPr userDrawn="1"/>
        </p:nvCxnSpPr>
        <p:spPr>
          <a:xfrm>
            <a:off x="9866317" y="7097380"/>
            <a:ext cx="3010907" cy="0"/>
          </a:xfrm>
          <a:prstGeom prst="line">
            <a:avLst/>
          </a:prstGeom>
          <a:ln w="95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12766616" y="7102449"/>
            <a:ext cx="110608" cy="20005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fld id="{2B8EE54B-3F47-064B-A553-EA9C9EAD2777}" type="slidenum">
              <a:rPr lang="en-US" sz="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2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28" r:id="rId3"/>
    <p:sldLayoutId id="2147483829" r:id="rId4"/>
    <p:sldLayoutId id="2147483831" r:id="rId5"/>
    <p:sldLayoutId id="2147483830" r:id="rId6"/>
    <p:sldLayoutId id="2147483820" r:id="rId7"/>
  </p:sldLayoutIdLst>
  <p:hf hdr="0" ftr="0" dt="0"/>
  <p:txStyles>
    <p:titleStyle>
      <a:lvl1pPr algn="ctr" defTabSz="58368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763" indent="-437763" algn="l" defTabSz="583682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8490" indent="-364800" algn="l" defTabSz="58368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9217" indent="-291845" algn="l" defTabSz="58368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42899" indent="-291845" algn="l" defTabSz="58368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6591" indent="-291845" algn="l" defTabSz="58368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0277" indent="-291845" algn="l" defTabSz="5836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3964" indent="-291845" algn="l" defTabSz="5836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7648" indent="-291845" algn="l" defTabSz="5836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1333" indent="-291845" algn="l" defTabSz="58368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82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372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061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748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433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2116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808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493" algn="l" defTabSz="5836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" userDrawn="1">
          <p15:clr>
            <a:srgbClr val="F26B43"/>
          </p15:clr>
        </p15:guide>
        <p15:guide id="5" pos="328" userDrawn="1">
          <p15:clr>
            <a:srgbClr val="F26B43"/>
          </p15:clr>
        </p15:guide>
        <p15:guide id="6" pos="1668" userDrawn="1">
          <p15:clr>
            <a:srgbClr val="F26B43"/>
          </p15:clr>
        </p15:guide>
        <p15:guide id="7" pos="1525" userDrawn="1">
          <p15:clr>
            <a:srgbClr val="F26B43"/>
          </p15:clr>
        </p15:guide>
        <p15:guide id="8" pos="2837" userDrawn="1">
          <p15:clr>
            <a:srgbClr val="F26B43"/>
          </p15:clr>
        </p15:guide>
        <p15:guide id="9" pos="2979" userDrawn="1">
          <p15:clr>
            <a:srgbClr val="F26B43"/>
          </p15:clr>
        </p15:guide>
        <p15:guide id="16" pos="4149" userDrawn="1">
          <p15:clr>
            <a:srgbClr val="F26B43"/>
          </p15:clr>
        </p15:guide>
        <p15:guide id="17" pos="4319" userDrawn="1">
          <p15:clr>
            <a:srgbClr val="F26B43"/>
          </p15:clr>
        </p15:guide>
        <p15:guide id="21" pos="5489" userDrawn="1">
          <p15:clr>
            <a:srgbClr val="F26B43"/>
          </p15:clr>
        </p15:guide>
        <p15:guide id="23" pos="5631" userDrawn="1">
          <p15:clr>
            <a:srgbClr val="F26B43"/>
          </p15:clr>
        </p15:guide>
        <p15:guide id="24" pos="6800" userDrawn="1">
          <p15:clr>
            <a:srgbClr val="F26B43"/>
          </p15:clr>
        </p15:guide>
        <p15:guide id="25" pos="8111" userDrawn="1">
          <p15:clr>
            <a:srgbClr val="F26B43"/>
          </p15:clr>
        </p15:guide>
        <p15:guide id="26" pos="6943" userDrawn="1">
          <p15:clr>
            <a:srgbClr val="F26B43"/>
          </p15:clr>
        </p15:guide>
        <p15:guide id="28" orient="horz" pos="1021" userDrawn="1">
          <p15:clr>
            <a:srgbClr val="F26B43"/>
          </p15:clr>
        </p15:guide>
        <p15:guide id="29" orient="horz" pos="1202" userDrawn="1">
          <p15:clr>
            <a:srgbClr val="F26B43"/>
          </p15:clr>
        </p15:guide>
        <p15:guide id="34" orient="horz" pos="4377" userDrawn="1">
          <p15:clr>
            <a:srgbClr val="F26B43"/>
          </p15:clr>
        </p15:guide>
        <p15:guide id="35" orient="horz" pos="4468" userDrawn="1">
          <p15:clr>
            <a:srgbClr val="F26B43"/>
          </p15:clr>
        </p15:guide>
        <p15:guide id="36" pos="42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144621/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412471&amp;dst=100010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2875&amp;dst=100114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cra-ratings.ru/research/2756/" TargetMode="Externa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cra-ratings.ru/research/2756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cra-ratings.ru/research/2756/" TargetMode="Externa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acra-ratings.ru/research/2756/" TargetMode="Externa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spp.ru/sustainable_development/registr/?ysclid=lyba0b4zpp132087549" TargetMode="External"/><Relationship Id="rId2" Type="http://schemas.openxmlformats.org/officeDocument/2006/relationships/hyperlink" Target="https://esg-a.ru/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esg-disclosure.ru/" TargetMode="External"/><Relationship Id="rId4" Type="http://schemas.openxmlformats.org/officeDocument/2006/relationships/hyperlink" Target="https://www.fbk.ru/press-center/events/novoe-v-regulirovanii-nefinansovoy-otchetnosti-metodicheskie-%20%20%20%20%20rekomendatsii-minekonomrazvitiya-rossii/?ysclid=lya3w5jfmc18314156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hyperlink" Target="mailto:SukhovaI@fbk.ru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Сухова Ирина Алексеевна</a:t>
            </a:r>
            <a:endParaRPr lang="en-US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1600" dirty="0"/>
              <a:t>Член </a:t>
            </a:r>
            <a:r>
              <a:rPr lang="ru-RU" sz="1600" dirty="0" smtClean="0"/>
              <a:t>Комитета </a:t>
            </a:r>
            <a:r>
              <a:rPr lang="ru-RU" sz="1600" dirty="0"/>
              <a:t>по правовым вопросам аудиторской деятельности СРО ААС</a:t>
            </a:r>
          </a:p>
          <a:p>
            <a:pPr>
              <a:spcBef>
                <a:spcPts val="1000"/>
              </a:spcBef>
            </a:pPr>
            <a:r>
              <a:rPr lang="ru-RU" sz="1600" dirty="0"/>
              <a:t>Старший партнер компании ФБК</a:t>
            </a:r>
            <a:endParaRPr lang="en-US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517276" y="3053593"/>
            <a:ext cx="6064893" cy="1806520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Аудит в системе </a:t>
            </a:r>
          </a:p>
          <a:p>
            <a:r>
              <a:rPr lang="ru-RU" dirty="0" smtClean="0">
                <a:latin typeface="+mj-lt"/>
              </a:rPr>
              <a:t>финансового контроля</a:t>
            </a:r>
            <a:endParaRPr lang="ru-RU" dirty="0">
              <a:latin typeface="+mj-lt"/>
            </a:endParaRPr>
          </a:p>
        </p:txBody>
      </p:sp>
      <p:pic>
        <p:nvPicPr>
          <p:cNvPr id="5" name="Рисунок 4" descr="Изображение выглядит как круг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7C3BAF4-C139-1F97-7E44-71EBB81F69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8156" y="1478871"/>
            <a:ext cx="5400000" cy="5400000"/>
          </a:xfrm>
        </p:spPr>
      </p:pic>
      <p:sp>
        <p:nvSpPr>
          <p:cNvPr id="6" name="Текст 9">
            <a:extLst>
              <a:ext uri="{FF2B5EF4-FFF2-40B4-BE49-F238E27FC236}">
                <a16:creationId xmlns:a16="http://schemas.microsoft.com/office/drawing/2014/main" id="{46065B11-4F95-79CD-B193-D33F8FC4A671}"/>
              </a:ext>
            </a:extLst>
          </p:cNvPr>
          <p:cNvSpPr txBox="1">
            <a:spLocks/>
          </p:cNvSpPr>
          <p:nvPr/>
        </p:nvSpPr>
        <p:spPr>
          <a:xfrm>
            <a:off x="520699" y="444164"/>
            <a:ext cx="7423675" cy="1535638"/>
          </a:xfrm>
          <a:prstGeom prst="rect">
            <a:avLst/>
          </a:prstGeom>
        </p:spPr>
        <p:txBody>
          <a:bodyPr vert="horz" lIns="0" tIns="58367" rIns="116739" bIns="58367"/>
          <a:lstStyle>
            <a:lvl1pPr marL="0" indent="0" algn="l" defTabSz="583669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48468" indent="-364791" algn="l" defTabSz="583669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9183" indent="-291838" algn="l" defTabSz="583669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852" indent="-291838" algn="l" defTabSz="583669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6530" indent="-291838" algn="l" defTabSz="583669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10203" indent="-291838" algn="l" defTabSz="583669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3876" indent="-291838" algn="l" defTabSz="583669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77547" indent="-291838" algn="l" defTabSz="583669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61219" indent="-291838" algn="l" defTabSz="583669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spc="300" dirty="0" smtClean="0">
                <a:solidFill>
                  <a:schemeClr val="accent4"/>
                </a:solidFill>
              </a:rPr>
              <a:t>Международная научно-практическая конференция</a:t>
            </a:r>
          </a:p>
          <a:p>
            <a:r>
              <a:rPr lang="ru-RU" sz="1800" b="0" spc="300" dirty="0" smtClean="0">
                <a:solidFill>
                  <a:schemeClr val="accent4"/>
                </a:solidFill>
              </a:rPr>
              <a:t>«Направления развития </a:t>
            </a:r>
            <a:r>
              <a:rPr lang="ru-RU" sz="1800" b="0" spc="300" dirty="0">
                <a:solidFill>
                  <a:schemeClr val="accent4"/>
                </a:solidFill>
              </a:rPr>
              <a:t>российского аудита в </a:t>
            </a:r>
            <a:r>
              <a:rPr lang="ru-RU" sz="1800" b="0" spc="300" dirty="0" smtClean="0">
                <a:solidFill>
                  <a:schemeClr val="accent4"/>
                </a:solidFill>
              </a:rPr>
              <a:t>условиях современных международных тенденций»</a:t>
            </a:r>
            <a:endParaRPr lang="en-US" sz="1800" b="0" spc="3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финансового контроля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223874"/>
              </p:ext>
            </p:extLst>
          </p:nvPr>
        </p:nvGraphicFramePr>
        <p:xfrm>
          <a:off x="520700" y="1526797"/>
          <a:ext cx="12355300" cy="560208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65326">
                  <a:extLst>
                    <a:ext uri="{9D8B030D-6E8A-4147-A177-3AD203B41FA5}">
                      <a16:colId xmlns:a16="http://schemas.microsoft.com/office/drawing/2014/main" val="3893131410"/>
                    </a:ext>
                  </a:extLst>
                </a:gridCol>
                <a:gridCol w="6189974">
                  <a:extLst>
                    <a:ext uri="{9D8B030D-6E8A-4147-A177-3AD203B41FA5}">
                      <a16:colId xmlns:a16="http://schemas.microsoft.com/office/drawing/2014/main" val="2369480275"/>
                    </a:ext>
                  </a:extLst>
                </a:gridCol>
              </a:tblGrid>
              <a:tr h="311911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Основание</a:t>
                      </a:r>
                      <a:r>
                        <a:rPr lang="ru-RU" sz="1600" baseline="0" dirty="0">
                          <a:solidFill>
                            <a:schemeClr val="bg1"/>
                          </a:solidFill>
                        </a:rPr>
                        <a:t> классификации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ru-RU" sz="1600" dirty="0"/>
                        <a:t>Виды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730445"/>
                  </a:ext>
                </a:extLst>
              </a:tr>
              <a:tr h="1876722">
                <a:tc>
                  <a:txBody>
                    <a:bodyPr/>
                    <a:lstStyle/>
                    <a:p>
                      <a:pPr marL="0" marR="0" lvl="0" indent="0" algn="l" defTabSz="583669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По правовому статусу контролирующих субъектов, 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Публичный: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1000"/>
                        </a:spcBef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государственный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и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муниципальный: институциональный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, президентский, парламентский, правительственный, административный надзор, внутриведомственный контроль</a:t>
                      </a:r>
                    </a:p>
                    <a:p>
                      <a:pPr>
                        <a:spcBef>
                          <a:spcPts val="1000"/>
                        </a:spcBef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Непубличный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: </a:t>
                      </a:r>
                      <a:endParaRPr lang="ru-RU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1000"/>
                        </a:spcBef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внутрихозяйственный и независимый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30803"/>
                  </a:ext>
                </a:extLst>
              </a:tr>
              <a:tr h="934566">
                <a:tc>
                  <a:txBody>
                    <a:bodyPr/>
                    <a:lstStyle/>
                    <a:p>
                      <a:pPr marL="0" marR="0" lvl="0" indent="0" algn="l" defTabSz="583669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По тематическим сферам и областям финансового контроля, 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ru-RU" sz="1600" dirty="0"/>
                        <a:t>Бюджетный, налоговый, валютный, контроль</a:t>
                      </a:r>
                      <a:r>
                        <a:rPr lang="ru-RU" sz="1600" baseline="0" dirty="0"/>
                        <a:t> за денежным обращением, банковский надзор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09928"/>
                  </a:ext>
                </a:extLst>
              </a:tr>
              <a:tr h="963905">
                <a:tc>
                  <a:txBody>
                    <a:bodyPr/>
                    <a:lstStyle/>
                    <a:p>
                      <a:pPr marL="0" marR="0" lvl="0" indent="0" algn="l" defTabSz="583669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По времени проведения контрольного мероприятия по отношению ко времени совершения подконтрольной операции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ru-RU" sz="1600" dirty="0"/>
                        <a:t>Предварительный, текущий,</a:t>
                      </a:r>
                      <a:r>
                        <a:rPr lang="ru-RU" sz="1600" baseline="0" dirty="0"/>
                        <a:t> последующий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165693"/>
                  </a:ext>
                </a:extLst>
              </a:tr>
              <a:tr h="1432852">
                <a:tc>
                  <a:txBody>
                    <a:bodyPr/>
                    <a:lstStyle/>
                    <a:p>
                      <a:pPr marL="0" marR="0" lvl="0" indent="0" algn="l" defTabSz="583669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</a:rPr>
                        <a:t>По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предмету финансового контроля.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</a:pPr>
                      <a:r>
                        <a:rPr lang="ru-RU" sz="1600" dirty="0"/>
                        <a:t>Документальный, фактический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26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9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20875" y="1908180"/>
            <a:ext cx="12355300" cy="50403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1600" dirty="0"/>
              <a:t>Государственный (муниципальный) финансовый контроль осуществляется в целях обеспечения соблюдения положений правовых актов, регулирующих бюджетные правоотношения, правовых актов, обусловливающих публичные нормативные обязательства и обязательства по иным выплатам физическим лицам из бюджетов бюджетной системы Российской Федерации, а также соблюдения условий государственных (муниципальных) контрактов, договоров (соглашений) о предоставлении средств из бюджета. 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b="1" dirty="0">
                <a:solidFill>
                  <a:schemeClr val="accent4"/>
                </a:solidFill>
              </a:rPr>
              <a:t>Государственный (муниципальный) финансовый контроль подразделяется на внешний и внутренний, предварительный и последующий.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/>
              <a:t>Внешний государственный (муниципальный) финансовый контроль </a:t>
            </a:r>
            <a:r>
              <a:rPr lang="ru-RU" sz="1600" dirty="0"/>
              <a:t>является контрольной деятельностью соответственно Счетной палаты Российской Федерации, контрольно-счетных органов субъектов Российской Федерации и муниципальных образований (далее - органы внешнего государственного (муниципального) финансового контроля).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/>
              <a:t>Внутренний государственный (муниципальный) финансовый контроль </a:t>
            </a:r>
            <a:r>
              <a:rPr lang="ru-RU" sz="1600" dirty="0"/>
              <a:t>является контрольной деятельностью Федерального казначейства, органов государственного (муниципального) финансового контроля, являющихся исполнительными органами субъектов Российской Федерации (органами местных администраций)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/>
              <a:t>Предварительный контроль </a:t>
            </a:r>
            <a:r>
              <a:rPr lang="ru-RU" sz="1600" dirty="0"/>
              <a:t>осуществляется в целях предупреждения и пресечения бюджетных нарушений в процессе исполнения бюджетов бюджетной системы Российской Федерации.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/>
              <a:t>Последующий контроль </a:t>
            </a:r>
            <a:r>
              <a:rPr lang="ru-RU" sz="1600" dirty="0"/>
              <a:t>осуществляется по результатам исполнения бюджетов бюджетной системы Российской Федерации в целях установления законности их исполнения, достоверности учета и отчетности.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0876" y="469450"/>
            <a:ext cx="12355300" cy="1151388"/>
          </a:xfrm>
        </p:spPr>
        <p:txBody>
          <a:bodyPr/>
          <a:lstStyle/>
          <a:p>
            <a:r>
              <a:rPr lang="ru-RU" dirty="0"/>
              <a:t>БК РФ Статья 265. Виды государственного (муниципального) финансового контроля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6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 numCol="2" spcCol="144000"/>
          <a:lstStyle/>
          <a:p>
            <a:pPr marL="0" indent="0">
              <a:buNone/>
            </a:pPr>
            <a:r>
              <a:rPr lang="ru-RU" sz="1400" b="1" dirty="0"/>
              <a:t>Статья 4. Принципы внешнего государственного аудита (контроля), осуществляемого Счетной палатой</a:t>
            </a:r>
          </a:p>
          <a:p>
            <a:pPr marL="0" indent="0">
              <a:buNone/>
            </a:pPr>
            <a:r>
              <a:rPr lang="ru-RU" sz="1400" dirty="0"/>
              <a:t>Счетная палата осуществляет внешний государственный аудит (контроль) на основе принципов законности, эффективности, объективности, независимости, открытости и гласности.</a:t>
            </a:r>
          </a:p>
          <a:p>
            <a:pPr marL="0" indent="0">
              <a:buNone/>
            </a:pPr>
            <a:r>
              <a:rPr lang="ru-RU" sz="1400" b="1" dirty="0"/>
              <a:t>Статья 5. Задачи Счетной палаты</a:t>
            </a:r>
          </a:p>
          <a:p>
            <a:pPr marL="0" indent="0">
              <a:buNone/>
            </a:pPr>
            <a:r>
              <a:rPr lang="ru-RU" sz="1400" dirty="0"/>
              <a:t>Задачами Счетной палаты являются:</a:t>
            </a:r>
          </a:p>
          <a:p>
            <a:pPr marL="0" indent="0">
              <a:buNone/>
            </a:pPr>
            <a:r>
              <a:rPr lang="ru-RU" sz="1400" dirty="0"/>
              <a:t>1) организация и осуществление контроля </a:t>
            </a:r>
            <a:r>
              <a:rPr lang="ru-RU" sz="1400" b="1" dirty="0"/>
              <a:t>за целевым</a:t>
            </a:r>
            <a:br>
              <a:rPr lang="ru-RU" sz="1400" b="1" dirty="0"/>
            </a:br>
            <a:r>
              <a:rPr lang="ru-RU" sz="1400" b="1" dirty="0"/>
              <a:t>и эффективным использованием средств федерального бюджета, бюджетов государственных внебюджетных фондов;</a:t>
            </a:r>
          </a:p>
          <a:p>
            <a:pPr marL="0" indent="0">
              <a:buNone/>
            </a:pPr>
            <a:r>
              <a:rPr lang="ru-RU" sz="1400" dirty="0"/>
              <a:t>3) определение </a:t>
            </a:r>
            <a:r>
              <a:rPr lang="ru-RU" sz="1400" b="1" dirty="0"/>
              <a:t>эффективности и соответствия нормативным правовым актам </a:t>
            </a:r>
            <a:r>
              <a:rPr lang="ru-RU" sz="1400" dirty="0"/>
              <a:t>Российской Федерации порядка формирования, управления и распоряжения федеральными и иными ресурсами;</a:t>
            </a:r>
          </a:p>
          <a:p>
            <a:pPr marL="0" indent="0">
              <a:buNone/>
            </a:pPr>
            <a:r>
              <a:rPr lang="ru-RU" sz="1400" dirty="0"/>
              <a:t>4) </a:t>
            </a:r>
            <a:r>
              <a:rPr lang="ru-RU" sz="1400" b="1" dirty="0"/>
              <a:t>анализ выявленных недостатков и нарушений </a:t>
            </a:r>
            <a:r>
              <a:rPr lang="ru-RU" sz="1400" dirty="0"/>
              <a:t>в процессе формирования, управления и распоряжения федеральными и иными ресурсами, </a:t>
            </a:r>
            <a:r>
              <a:rPr lang="ru-RU" sz="1400" b="1" dirty="0"/>
              <a:t>выработка предложений по их устранению</a:t>
            </a:r>
            <a:r>
              <a:rPr lang="ru-RU" sz="1400" dirty="0"/>
              <a:t>, устранению их причин и последствий, а также по совершенствованию бюджетного процесса в целом в пределах компетенции;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marL="0" indent="0">
              <a:buNone/>
            </a:pPr>
            <a:r>
              <a:rPr lang="ru-RU" sz="1400" dirty="0"/>
              <a:t>6) </a:t>
            </a:r>
            <a:r>
              <a:rPr lang="ru-RU" sz="1400" b="1" dirty="0"/>
              <a:t>оценка эффективности </a:t>
            </a:r>
            <a:r>
              <a:rPr lang="ru-RU" sz="1400" dirty="0"/>
              <a:t>предоставления налоговых и иных льгот</a:t>
            </a:r>
            <a:br>
              <a:rPr lang="ru-RU" sz="1400" dirty="0"/>
            </a:br>
            <a:r>
              <a:rPr lang="ru-RU" sz="1400" dirty="0"/>
              <a:t>и преимуществ, бюджетных кредитов за счет средств федерального бюджета, а также </a:t>
            </a:r>
            <a:r>
              <a:rPr lang="ru-RU" sz="1400" b="1" dirty="0"/>
              <a:t>проверка соблюдения требований законодательства </a:t>
            </a:r>
            <a:r>
              <a:rPr lang="ru-RU" sz="1400" dirty="0"/>
              <a:t>Российской Федерации при предоставлении государственных гарантий и поручительств или обеспечении исполнения обязательств другими способами по сделкам, совершаемым юридическими лицами и индивидуальными предпринимателями за счет федеральных и иных ресурсов;</a:t>
            </a:r>
          </a:p>
          <a:p>
            <a:pPr marL="0" indent="0">
              <a:buNone/>
            </a:pPr>
            <a:r>
              <a:rPr lang="ru-RU" sz="1400" dirty="0"/>
              <a:t>7) определение </a:t>
            </a:r>
            <a:r>
              <a:rPr lang="ru-RU" sz="1400" b="1" i="1" dirty="0"/>
              <a:t>достоверности</a:t>
            </a:r>
            <a:r>
              <a:rPr lang="ru-RU" sz="1400" dirty="0"/>
              <a:t> бюджетной отчетности главных администраторов средств федерального бюджета и бюджетов государственных внебюджетных фондов Российской Федерации</a:t>
            </a:r>
            <a:br>
              <a:rPr lang="ru-RU" sz="1400" dirty="0"/>
            </a:br>
            <a:r>
              <a:rPr lang="ru-RU" sz="1400" dirty="0"/>
              <a:t>и годового отчета об исполнении федерального бюджета, бюджетов государственных внебюджетных фондов Российской Федерации;</a:t>
            </a:r>
          </a:p>
          <a:p>
            <a:pPr marL="0" indent="0">
              <a:buNone/>
            </a:pPr>
            <a:r>
              <a:rPr lang="ru-RU" sz="1400" dirty="0"/>
              <a:t>8) контроль </a:t>
            </a:r>
            <a:r>
              <a:rPr lang="ru-RU" sz="1400" b="1" dirty="0"/>
              <a:t>за соблюдением требований законодательства </a:t>
            </a:r>
            <a:r>
              <a:rPr lang="ru-RU" sz="1400" dirty="0"/>
              <a:t>Российской Федерации при движении средств федерального бюджета</a:t>
            </a:r>
            <a:br>
              <a:rPr lang="ru-RU" sz="1400" dirty="0"/>
            </a:br>
            <a:r>
              <a:rPr lang="ru-RU" sz="1400" dirty="0"/>
              <a:t>и средств государственных внебюджетных фондов в Центральном банке Российской Федерации, уполномоченных банках и иных кредитных организациях Российской Федерации, а также за своевременностью движения этих средств;</a:t>
            </a:r>
          </a:p>
          <a:p>
            <a:pPr marL="0" indent="0">
              <a:buNone/>
            </a:pPr>
            <a:r>
              <a:rPr lang="ru-RU" sz="1400" dirty="0"/>
              <a:t>9) обеспечение в пределах своей компетенции мер по противодействию коррупции.</a:t>
            </a:r>
          </a:p>
          <a:p>
            <a:pPr marL="0" indent="0">
              <a:buNone/>
            </a:pP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Институциональный / внешний государственный аудит (контроль)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64AC1-7191-9DFB-F088-89F92FC250AF}"/>
              </a:ext>
            </a:extLst>
          </p:cNvPr>
          <p:cNvSpPr txBox="1"/>
          <p:nvPr/>
        </p:nvSpPr>
        <p:spPr>
          <a:xfrm>
            <a:off x="527963" y="1045144"/>
            <a:ext cx="1238702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Федеральный закон от 05.04.2013 N 41-ФЗ (ред. от 10.07.2023) «О Счетной палате Российской Федерации» </a:t>
            </a:r>
            <a:endParaRPr lang="ru-RU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 numCol="2" spcCol="144000"/>
          <a:lstStyle/>
          <a:p>
            <a:r>
              <a:rPr lang="ru-RU" sz="1400" dirty="0" smtClean="0"/>
              <a:t>контроль </a:t>
            </a:r>
            <a:r>
              <a:rPr lang="ru-RU" sz="1400" dirty="0"/>
              <a:t>за соблюдением положений правовых актов, регулирующих бюджетные правоотношения, в том числе устанавливающих требования к бухгалтерскому учету и составлению и представлению бухгалтерской (финансовой) отчетности государственных (муниципальных) учреждений;</a:t>
            </a:r>
          </a:p>
          <a:p>
            <a:r>
              <a:rPr lang="ru-RU" sz="1400" dirty="0" smtClean="0"/>
              <a:t>контроль </a:t>
            </a:r>
            <a:r>
              <a:rPr lang="ru-RU" sz="1400" dirty="0"/>
              <a:t>за соблюдением положений правовых актов, обусловливающих публичные нормативные обязательства и обязательства по иным выплатам физическим лицам из бюджетов бюджетной системы Российской Федерации, формирование доходов и осуществление расходов бюджетов бюджетной системы Российской Федерации при управлении и распоряжении государственным (муниципальным) имуществом и (или) его использовании, а также за соблюдением условий договоров (соглашений) о предоставлении средств из соответствующего бюджета, государственных (муниципальных) контрактов;</a:t>
            </a:r>
          </a:p>
          <a:p>
            <a:r>
              <a:rPr lang="ru-RU" sz="1400" dirty="0" smtClean="0"/>
              <a:t>контроль </a:t>
            </a:r>
            <a:r>
              <a:rPr lang="ru-RU" sz="1400" dirty="0"/>
              <a:t>за соблюдением условий договоров (соглашений), заключенных в целях исполнения договоров (соглашений) о предоставлении средств из бюджета, а также в случаях, предусмотренных настоящим Кодексом, условий договоров (соглашений), заключенных в целях исполнения государственных (муниципальных) контрактов;</a:t>
            </a:r>
          </a:p>
          <a:p>
            <a:r>
              <a:rPr lang="ru-RU" sz="1400" dirty="0" smtClean="0"/>
              <a:t>контроль </a:t>
            </a:r>
            <a:r>
              <a:rPr lang="ru-RU" sz="1400" dirty="0"/>
              <a:t>за достоверностью отчетов о результатах предоставления и (или) использования бюджетных средств (средств, предоставленных из бюджета), в том числе отчетов о реализации государственных (муниципальных) программ, отчетов об исполнении государственных (муниципальных) заданий, отчетов о достижении значений показателей результативности предоставления средств из бюджета;</a:t>
            </a:r>
          </a:p>
          <a:p>
            <a:r>
              <a:rPr lang="ru-RU" sz="1400" dirty="0" smtClean="0"/>
              <a:t>контроль </a:t>
            </a:r>
            <a:r>
              <a:rPr lang="ru-RU" sz="1400" dirty="0"/>
              <a:t>в сфере закупок, предусмотренный законодательством Российской Федерации о контрактной системе в сфере закупок товаров, работ, услуг для обеспечения государственных и муниципальных нужд.</a:t>
            </a:r>
          </a:p>
          <a:p>
            <a:pPr marL="0" indent="0">
              <a:buNone/>
            </a:pP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Полномочия </a:t>
            </a:r>
            <a:r>
              <a:rPr lang="ru-RU" sz="2000" dirty="0"/>
              <a:t>органов внутреннего государственного (муниципального) финансового контроля по осуществлению внутреннего государственного (муниципального) финансового </a:t>
            </a:r>
            <a:r>
              <a:rPr lang="ru-RU" sz="2000" dirty="0" smtClean="0"/>
              <a:t>контроля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пункт 1 ст. 269.2. БК </a:t>
            </a:r>
            <a:r>
              <a:rPr lang="ru-RU" sz="2000" dirty="0" smtClean="0"/>
              <a:t>РФ</a:t>
            </a:r>
            <a:r>
              <a:rPr lang="ru-RU" sz="2000" dirty="0"/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05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9424" y="612775"/>
            <a:ext cx="10626752" cy="11513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0" dirty="0">
                <a:solidFill>
                  <a:schemeClr val="accent1"/>
                </a:solidFill>
              </a:rPr>
              <a:t>Цели финансового контроля определяются целями публичных денежных фондов при условии, что задачи и функции государства должны исходить из интересов гражданского общества. Исходя из общих принципов обеспечения баланса публичных и частных интересов в праве, финансовый контроль должен обеспечить необходимый обществу</a:t>
            </a:r>
            <a:br>
              <a:rPr lang="ru-RU" sz="2000" b="0" dirty="0">
                <a:solidFill>
                  <a:schemeClr val="accent1"/>
                </a:solidFill>
              </a:rPr>
            </a:br>
            <a:r>
              <a:rPr lang="ru-RU" sz="2000" b="0" dirty="0">
                <a:solidFill>
                  <a:schemeClr val="accent1"/>
                </a:solidFill>
              </a:rPr>
              <a:t>и государству баланс интересов субъектов публичных и частных денежных фондов.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50410-F1B9-90D4-8517-986262DF4F78}"/>
              </a:ext>
            </a:extLst>
          </p:cNvPr>
          <p:cNvSpPr txBox="1"/>
          <p:nvPr/>
        </p:nvSpPr>
        <p:spPr>
          <a:xfrm>
            <a:off x="766763" y="3350740"/>
            <a:ext cx="3502945" cy="3409887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Цели публичного (государственного и муниципального) финансового контроля: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8763D-F38C-1369-1D96-3759A95A9C35}"/>
              </a:ext>
            </a:extLst>
          </p:cNvPr>
          <p:cNvSpPr txBox="1"/>
          <p:nvPr/>
        </p:nvSpPr>
        <p:spPr>
          <a:xfrm>
            <a:off x="4995426" y="3634780"/>
            <a:ext cx="7814563" cy="39651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/>
              <a:t>точность и своевременность </a:t>
            </a:r>
            <a:r>
              <a:rPr lang="ru-RU" sz="2400" b="0" dirty="0"/>
              <a:t>финансового планирования</a:t>
            </a:r>
            <a:endParaRPr lang="ru-RU" sz="2400" dirty="0"/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/>
              <a:t>законность и полнота </a:t>
            </a:r>
            <a:r>
              <a:rPr lang="ru-RU" sz="2400" b="0" dirty="0"/>
              <a:t>поступлений денежных средств в публичные фонды денежных средств</a:t>
            </a:r>
            <a:endParaRPr lang="ru-RU" sz="2400" dirty="0"/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/>
              <a:t>законность, обоснованность и эффективность использования </a:t>
            </a:r>
            <a:r>
              <a:rPr lang="ru-RU" sz="2400" b="0" dirty="0"/>
              <a:t>денежных средств из публичных фондов денежных </a:t>
            </a:r>
            <a:r>
              <a:rPr lang="ru-RU" sz="2400" b="0" dirty="0" smtClean="0"/>
              <a:t>средств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spcBef>
                <a:spcPts val="1000"/>
              </a:spcBef>
            </a:pPr>
            <a:endParaRPr lang="ru-RU" sz="1200" dirty="0" smtClean="0">
              <a:solidFill>
                <a:srgbClr val="4F2D7F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1200" dirty="0" err="1" smtClean="0">
                <a:solidFill>
                  <a:srgbClr val="4F2D7F"/>
                </a:solidFill>
              </a:rPr>
              <a:t>Овчарова</a:t>
            </a:r>
            <a:r>
              <a:rPr lang="ru-RU" sz="1200" dirty="0" smtClean="0">
                <a:solidFill>
                  <a:srgbClr val="4F2D7F"/>
                </a:solidFill>
              </a:rPr>
              <a:t> Е.В.. Финансовый контроль в Российской Федерации: Учебное пособие – М.: Зерцало-М., 2013</a:t>
            </a:r>
            <a:endParaRPr lang="ru-RU" sz="1200" dirty="0">
              <a:solidFill>
                <a:srgbClr val="4F2D7F"/>
              </a:solidFill>
            </a:endParaRPr>
          </a:p>
        </p:txBody>
      </p:sp>
      <p:sp>
        <p:nvSpPr>
          <p:cNvPr id="10" name="Открывающая фигурная скобка 9">
            <a:extLst>
              <a:ext uri="{FF2B5EF4-FFF2-40B4-BE49-F238E27FC236}">
                <a16:creationId xmlns:a16="http://schemas.microsoft.com/office/drawing/2014/main" id="{74B0BA61-2C66-95B8-2291-569D345677E4}"/>
              </a:ext>
            </a:extLst>
          </p:cNvPr>
          <p:cNvSpPr/>
          <p:nvPr/>
        </p:nvSpPr>
        <p:spPr>
          <a:xfrm>
            <a:off x="4503738" y="3162881"/>
            <a:ext cx="491688" cy="3785607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Изображение выглядит как круг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A7BF660-1740-906C-F8EC-255BAF481C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74" y="642368"/>
            <a:ext cx="1426618" cy="14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92222" y="4045938"/>
            <a:ext cx="2982530" cy="1776622"/>
          </a:xfrm>
          <a:prstGeom prst="rect">
            <a:avLst/>
          </a:prstGeom>
        </p:spPr>
        <p:txBody>
          <a:bodyPr wrap="square" lIns="0" tIns="14400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/>
              <a:t>2.1. Услуги, обеспечивающие разумную уверенность.</a:t>
            </a:r>
          </a:p>
          <a:p>
            <a:pPr>
              <a:spcBef>
                <a:spcPts val="600"/>
              </a:spcBef>
            </a:pPr>
            <a:r>
              <a:rPr lang="ru-RU" sz="1600" dirty="0"/>
              <a:t>2.2. Услуги, обеспечивающие ограниченную уверенность</a:t>
            </a:r>
          </a:p>
          <a:p>
            <a:pPr>
              <a:spcBef>
                <a:spcPts val="600"/>
              </a:spcBef>
            </a:pPr>
            <a:r>
              <a:rPr lang="ru-RU" sz="1600" dirty="0"/>
              <a:t>2.3. Услуги, не обеспечивающие уверенность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87B47-AE81-5843-5E6A-821FE28A05A7}"/>
              </a:ext>
            </a:extLst>
          </p:cNvPr>
          <p:cNvSpPr txBox="1"/>
          <p:nvPr/>
        </p:nvSpPr>
        <p:spPr>
          <a:xfrm>
            <a:off x="520700" y="1017112"/>
            <a:ext cx="6065838" cy="1756992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txBody>
          <a:bodyPr wrap="square" lIns="144000" tIns="108000" rIns="144000" bIns="10800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Аудиторский финансовый контроль — </a:t>
            </a:r>
            <a:r>
              <a:rPr lang="ru-RU" sz="2000" dirty="0"/>
              <a:t>независимый финансовый контроль, осуществляемый в качестве предпринимательской деятельности – аудиторской деятельности.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348E2-4442-9CCB-A571-DB61505A7629}"/>
              </a:ext>
            </a:extLst>
          </p:cNvPr>
          <p:cNvSpPr txBox="1"/>
          <p:nvPr/>
        </p:nvSpPr>
        <p:spPr>
          <a:xfrm>
            <a:off x="520700" y="3010504"/>
            <a:ext cx="6065838" cy="1756992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txBody>
          <a:bodyPr wrap="square" lIns="144000" tIns="108000" rIns="144000" bIns="10800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Аудиторская деятельность (аудиторские услуги) — </a:t>
            </a:r>
            <a:r>
              <a:rPr lang="ru-RU" sz="2000" dirty="0"/>
              <a:t>деятельность по проведению аудита и оказанию сопутствующих аудиту услуг, осуществляемая аудиторскими организациями, индивидуальными аудиторами.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049400-C34E-3BAB-00AF-DEA11230793F}"/>
              </a:ext>
            </a:extLst>
          </p:cNvPr>
          <p:cNvSpPr txBox="1"/>
          <p:nvPr/>
        </p:nvSpPr>
        <p:spPr>
          <a:xfrm>
            <a:off x="520700" y="5101829"/>
            <a:ext cx="6065838" cy="18466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Аудиторская деятельность не подменяет контроля достоверности бухгалтерской (финансовой) отчетности, осуществляемого в соответствии</a:t>
            </a:r>
            <a:br>
              <a:rPr lang="ru-RU" sz="2000" dirty="0">
                <a:solidFill>
                  <a:schemeClr val="accent1"/>
                </a:solidFill>
              </a:rPr>
            </a:br>
            <a:r>
              <a:rPr lang="ru-RU" sz="2000" dirty="0">
                <a:solidFill>
                  <a:schemeClr val="accent1"/>
                </a:solidFill>
              </a:rPr>
              <a:t>с законодательством Российской Федерации уполномоченными государственными органами</a:t>
            </a:r>
            <a:br>
              <a:rPr lang="ru-RU" sz="2000" dirty="0">
                <a:solidFill>
                  <a:schemeClr val="accent1"/>
                </a:solidFill>
              </a:rPr>
            </a:br>
            <a:r>
              <a:rPr lang="ru-RU" sz="2000" dirty="0">
                <a:solidFill>
                  <a:schemeClr val="accent1"/>
                </a:solidFill>
              </a:rPr>
              <a:t>и органами местного самоуправления.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3650-5572-75F9-9E12-EA3006DE7CD8}"/>
              </a:ext>
            </a:extLst>
          </p:cNvPr>
          <p:cNvSpPr txBox="1"/>
          <p:nvPr/>
        </p:nvSpPr>
        <p:spPr>
          <a:xfrm>
            <a:off x="6856414" y="1017112"/>
            <a:ext cx="6065836" cy="660144"/>
          </a:xfrm>
          <a:prstGeom prst="rect">
            <a:avLst/>
          </a:prstGeom>
          <a:solidFill>
            <a:schemeClr val="accent1"/>
          </a:solidFill>
        </p:spPr>
        <p:txBody>
          <a:bodyPr wrap="square" lIns="144000" tIns="144000" rIns="144000" bIns="144000">
            <a:spAutoFit/>
          </a:bodyPr>
          <a:lstStyle/>
          <a:p>
            <a:pPr algn="ctr"/>
            <a:r>
              <a:rPr lang="ru-RU" sz="2400" b="1" spc="300" dirty="0">
                <a:solidFill>
                  <a:schemeClr val="bg1"/>
                </a:solidFill>
              </a:rPr>
              <a:t>ВИДЫ АУДИТОРСКИХ УСЛУГ</a:t>
            </a:r>
            <a:endParaRPr lang="ru-RU" b="1" spc="3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29B88-101F-174D-06B8-728610797AC5}"/>
              </a:ext>
            </a:extLst>
          </p:cNvPr>
          <p:cNvSpPr txBox="1"/>
          <p:nvPr/>
        </p:nvSpPr>
        <p:spPr>
          <a:xfrm>
            <a:off x="6856414" y="2543271"/>
            <a:ext cx="2982530" cy="858297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tIns="108000" rIns="144000" bIns="108000" anchor="ctr" anchorCtr="0">
            <a:no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1. Аудит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0D6C0B-9332-889F-F0EA-15E43A478C09}"/>
              </a:ext>
            </a:extLst>
          </p:cNvPr>
          <p:cNvSpPr txBox="1"/>
          <p:nvPr/>
        </p:nvSpPr>
        <p:spPr>
          <a:xfrm>
            <a:off x="9892222" y="2543271"/>
            <a:ext cx="2982530" cy="858297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tIns="108000" rIns="144000" bIns="108000" anchor="ctr" anchorCtr="0">
            <a:no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2. Сопутствующие аудиту услуги.</a:t>
            </a:r>
          </a:p>
        </p:txBody>
      </p:sp>
      <p:cxnSp>
        <p:nvCxnSpPr>
          <p:cNvPr id="20" name="Соединительная линия уступом 19">
            <a:extLst>
              <a:ext uri="{FF2B5EF4-FFF2-40B4-BE49-F238E27FC236}">
                <a16:creationId xmlns:a16="http://schemas.microsoft.com/office/drawing/2014/main" id="{635A5EB2-DBF0-1B46-C371-0B7B3474FC26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rot="16200000" flipH="1">
            <a:off x="10203402" y="1363185"/>
            <a:ext cx="866015" cy="1494155"/>
          </a:xfrm>
          <a:prstGeom prst="bentConnector3">
            <a:avLst/>
          </a:prstGeom>
          <a:ln>
            <a:solidFill>
              <a:srgbClr val="4F2D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>
            <a:extLst>
              <a:ext uri="{FF2B5EF4-FFF2-40B4-BE49-F238E27FC236}">
                <a16:creationId xmlns:a16="http://schemas.microsoft.com/office/drawing/2014/main" id="{2C53FD82-4F05-BEDB-1A2D-228BB12299F6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rot="5400000">
            <a:off x="8685499" y="1339437"/>
            <a:ext cx="866015" cy="1541653"/>
          </a:xfrm>
          <a:prstGeom prst="bentConnector3">
            <a:avLst>
              <a:gd name="adj1" fmla="val 50000"/>
            </a:avLst>
          </a:prstGeom>
          <a:ln>
            <a:solidFill>
              <a:srgbClr val="4F2D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94636B8-32DE-2CE7-4410-1500A4148CBC}"/>
              </a:ext>
            </a:extLst>
          </p:cNvPr>
          <p:cNvCxnSpPr>
            <a:stCxn id="18" idx="2"/>
          </p:cNvCxnSpPr>
          <p:nvPr/>
        </p:nvCxnSpPr>
        <p:spPr>
          <a:xfrm>
            <a:off x="11383487" y="3401568"/>
            <a:ext cx="0" cy="644370"/>
          </a:xfrm>
          <a:prstGeom prst="straightConnector1">
            <a:avLst/>
          </a:prstGeom>
          <a:ln>
            <a:solidFill>
              <a:srgbClr val="4F2D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2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3F56175-2C5B-B2B0-AD7D-DD97B2EAC827}"/>
              </a:ext>
            </a:extLst>
          </p:cNvPr>
          <p:cNvSpPr/>
          <p:nvPr/>
        </p:nvSpPr>
        <p:spPr>
          <a:xfrm>
            <a:off x="4729163" y="1088496"/>
            <a:ext cx="3984625" cy="818092"/>
          </a:xfrm>
          <a:prstGeom prst="rect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Аудиторские услуги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0533620-FC4C-D86A-9A4B-C56E1B6F201F}"/>
              </a:ext>
            </a:extLst>
          </p:cNvPr>
          <p:cNvGrpSpPr/>
          <p:nvPr/>
        </p:nvGrpSpPr>
        <p:grpSpPr>
          <a:xfrm>
            <a:off x="1562099" y="2739495"/>
            <a:ext cx="10318752" cy="818092"/>
            <a:chOff x="520701" y="1908175"/>
            <a:chExt cx="10318752" cy="1000125"/>
          </a:xfrm>
          <a:solidFill>
            <a:schemeClr val="accent4"/>
          </a:solidFill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B48907A-2A2E-244C-E185-163A53ED7CFB}"/>
                </a:ext>
              </a:extLst>
            </p:cNvPr>
            <p:cNvSpPr/>
            <p:nvPr/>
          </p:nvSpPr>
          <p:spPr>
            <a:xfrm>
              <a:off x="520701" y="1908175"/>
              <a:ext cx="3983038" cy="10001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Аудит</a:t>
              </a:r>
              <a:endParaRPr lang="ru-RU" b="1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1DAC5F0-6257-EBD8-FB04-D58DA2AA8833}"/>
                </a:ext>
              </a:extLst>
            </p:cNvPr>
            <p:cNvSpPr/>
            <p:nvPr/>
          </p:nvSpPr>
          <p:spPr>
            <a:xfrm>
              <a:off x="6856415" y="1908175"/>
              <a:ext cx="3983038" cy="10001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Сопутствующие услуги</a:t>
              </a: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E8DBFA-2D54-B68B-003B-ADCE98D7BD35}"/>
              </a:ext>
            </a:extLst>
          </p:cNvPr>
          <p:cNvSpPr/>
          <p:nvPr/>
        </p:nvSpPr>
        <p:spPr>
          <a:xfrm>
            <a:off x="520701" y="4390495"/>
            <a:ext cx="2880000" cy="201665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Обязательный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170E0B2-2042-AE21-124E-2C49CB9EFBCD}"/>
              </a:ext>
            </a:extLst>
          </p:cNvPr>
          <p:cNvSpPr/>
          <p:nvPr/>
        </p:nvSpPr>
        <p:spPr>
          <a:xfrm>
            <a:off x="6875991" y="4390495"/>
            <a:ext cx="2880000" cy="201665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силу требования нормативных актов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AFC4CD0-98BB-573C-FAD3-2618A1849E2C}"/>
              </a:ext>
            </a:extLst>
          </p:cNvPr>
          <p:cNvSpPr/>
          <p:nvPr/>
        </p:nvSpPr>
        <p:spPr>
          <a:xfrm>
            <a:off x="3698346" y="4390494"/>
            <a:ext cx="2880000" cy="201665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Инициативный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CA31AB-02A6-B811-0E5B-E7EE47338435}"/>
              </a:ext>
            </a:extLst>
          </p:cNvPr>
          <p:cNvSpPr/>
          <p:nvPr/>
        </p:nvSpPr>
        <p:spPr>
          <a:xfrm>
            <a:off x="10053637" y="4403194"/>
            <a:ext cx="2880000" cy="201665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 инициативе заказчика задания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Соединительная линия уступом 18">
            <a:extLst>
              <a:ext uri="{FF2B5EF4-FFF2-40B4-BE49-F238E27FC236}">
                <a16:creationId xmlns:a16="http://schemas.microsoft.com/office/drawing/2014/main" id="{5BC5836B-9848-7700-212F-AE209FD265CE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5400000">
            <a:off x="4721094" y="739112"/>
            <a:ext cx="832907" cy="3167858"/>
          </a:xfrm>
          <a:prstGeom prst="bentConnector3">
            <a:avLst/>
          </a:prstGeom>
          <a:ln>
            <a:solidFill>
              <a:srgbClr val="4F2D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>
            <a:extLst>
              <a:ext uri="{FF2B5EF4-FFF2-40B4-BE49-F238E27FC236}">
                <a16:creationId xmlns:a16="http://schemas.microsoft.com/office/drawing/2014/main" id="{379548F1-76C8-70CD-1A40-23BD1A1D8AC8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rot="16200000" flipH="1">
            <a:off x="7888951" y="739113"/>
            <a:ext cx="832907" cy="3167856"/>
          </a:xfrm>
          <a:prstGeom prst="bentConnector3">
            <a:avLst>
              <a:gd name="adj1" fmla="val 50000"/>
            </a:avLst>
          </a:prstGeom>
          <a:ln>
            <a:solidFill>
              <a:srgbClr val="4F2D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>
            <a:extLst>
              <a:ext uri="{FF2B5EF4-FFF2-40B4-BE49-F238E27FC236}">
                <a16:creationId xmlns:a16="http://schemas.microsoft.com/office/drawing/2014/main" id="{64CBC808-C69E-6B54-E501-9F8D71F7CCC5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 rot="5400000">
            <a:off x="8686208" y="3187371"/>
            <a:ext cx="832908" cy="1573341"/>
          </a:xfrm>
          <a:prstGeom prst="bentConnector3">
            <a:avLst>
              <a:gd name="adj1" fmla="val 50000"/>
            </a:avLst>
          </a:prstGeom>
          <a:ln>
            <a:solidFill>
              <a:srgbClr val="4F2D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FE143337-9508-A463-7C67-E55293D5E4D4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rot="16200000" flipH="1">
            <a:off x="10268681" y="3178237"/>
            <a:ext cx="845607" cy="1604305"/>
          </a:xfrm>
          <a:prstGeom prst="bentConnector3">
            <a:avLst>
              <a:gd name="adj1" fmla="val 50000"/>
            </a:avLst>
          </a:prstGeom>
          <a:ln>
            <a:solidFill>
              <a:srgbClr val="4F2D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>
            <a:extLst>
              <a:ext uri="{FF2B5EF4-FFF2-40B4-BE49-F238E27FC236}">
                <a16:creationId xmlns:a16="http://schemas.microsoft.com/office/drawing/2014/main" id="{FFC53B11-ADBA-BD2A-2F7E-DC63E2976ABE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rot="16200000" flipH="1">
            <a:off x="3929529" y="3181676"/>
            <a:ext cx="832907" cy="1584728"/>
          </a:xfrm>
          <a:prstGeom prst="bentConnector3">
            <a:avLst>
              <a:gd name="adj1" fmla="val 50000"/>
            </a:avLst>
          </a:prstGeom>
          <a:ln>
            <a:solidFill>
              <a:srgbClr val="4F2D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>
            <a:extLst>
              <a:ext uri="{FF2B5EF4-FFF2-40B4-BE49-F238E27FC236}">
                <a16:creationId xmlns:a16="http://schemas.microsoft.com/office/drawing/2014/main" id="{106B3ACD-A5C7-B746-39DD-6944EDF59B94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rot="5400000">
            <a:off x="2340706" y="3177583"/>
            <a:ext cx="832908" cy="1592917"/>
          </a:xfrm>
          <a:prstGeom prst="bentConnector3">
            <a:avLst>
              <a:gd name="adj1" fmla="val 50000"/>
            </a:avLst>
          </a:prstGeom>
          <a:ln>
            <a:solidFill>
              <a:srgbClr val="4F2D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0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D64EF10-E429-27C8-4908-9127197BA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76" y="469450"/>
            <a:ext cx="12355300" cy="1151388"/>
          </a:xfrm>
        </p:spPr>
        <p:txBody>
          <a:bodyPr/>
          <a:lstStyle/>
          <a:p>
            <a:r>
              <a:rPr lang="ru-RU" dirty="0" smtClean="0"/>
              <a:t>Об определении видов аудиторских услуг, в том числе перечня сопутствующих аудиту </a:t>
            </a:r>
            <a:r>
              <a:rPr lang="ru-RU" dirty="0" smtClean="0"/>
              <a:t>услуг.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Приказ Минфина России от 09.03.2017 №33н (ред. от 18.02.2022)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20700" y="2019299"/>
            <a:ext cx="12355513" cy="5321131"/>
          </a:xfrm>
        </p:spPr>
        <p:txBody>
          <a:bodyPr>
            <a:noAutofit/>
          </a:bodyPr>
          <a:lstStyle/>
          <a:p>
            <a:r>
              <a:rPr lang="ru-RU" sz="2000" dirty="0"/>
              <a:t>1. Аудит.</a:t>
            </a:r>
          </a:p>
          <a:p>
            <a:pPr lvl="1"/>
            <a:r>
              <a:rPr lang="ru-RU" sz="1200" dirty="0"/>
              <a:t>1.1. Аудит бухгалтерской (финансовой) отчетности, включая консолидированную финансовую отчетность.</a:t>
            </a:r>
          </a:p>
          <a:p>
            <a:pPr lvl="1"/>
            <a:r>
              <a:rPr lang="ru-RU" sz="1200" dirty="0"/>
              <a:t>1.2. Аудит части бухгалтерской (финансовой) отчетности, части консолидированной финансовой отчетности.</a:t>
            </a:r>
          </a:p>
          <a:p>
            <a:pPr lvl="1"/>
            <a:r>
              <a:rPr lang="ru-RU" sz="1200" dirty="0"/>
              <a:t>1.3. Аудит отчетности, содержащей финансовую информацию, систематизированную по специальным правилам.</a:t>
            </a:r>
          </a:p>
          <a:p>
            <a:pPr lvl="1"/>
            <a:r>
              <a:rPr lang="ru-RU" sz="1200" dirty="0"/>
              <a:t>1.4. Аудит части отчетности, содержащей финансовую информацию, систематизированную по специальным правилам.</a:t>
            </a:r>
          </a:p>
          <a:p>
            <a:pPr lvl="1"/>
            <a:r>
              <a:rPr lang="ru-RU" sz="1200" dirty="0"/>
              <a:t>1.5. Аудит иной финансовой информации прошедших периодов.</a:t>
            </a:r>
          </a:p>
          <a:p>
            <a:r>
              <a:rPr lang="ru-RU" sz="2000" dirty="0"/>
              <a:t>2. Сопутствующие аудиту услуги.</a:t>
            </a:r>
          </a:p>
          <a:p>
            <a:pPr lvl="1"/>
            <a:r>
              <a:rPr lang="ru-RU" sz="1200" dirty="0"/>
              <a:t>2.1. Услуги, обеспечивающие разумную уверенность.</a:t>
            </a:r>
          </a:p>
          <a:p>
            <a:pPr lvl="1"/>
            <a:r>
              <a:rPr lang="ru-RU" sz="1200" dirty="0"/>
              <a:t>2.1.1. Выполнение заданий, обеспечивающих разумную уверенность в финансовой информации, не относящейся к прошедшим периодам.</a:t>
            </a:r>
          </a:p>
          <a:p>
            <a:pPr lvl="1"/>
            <a:r>
              <a:rPr lang="ru-RU" sz="1200" b="1" dirty="0"/>
              <a:t>2.1.2. Выполнение заданий, обеспечивающих разумную уверенность</a:t>
            </a:r>
            <a:br>
              <a:rPr lang="ru-RU" sz="1200" b="1" dirty="0"/>
            </a:br>
            <a:r>
              <a:rPr lang="ru-RU" sz="1200" b="1" dirty="0"/>
              <a:t>в нефинансовой информации (в том числе в отчетах о выбросах парниковых газов, отчетности о выбросах загрязняющих веществ в атмосферный воздух, отчетности об устойчивом развитии).</a:t>
            </a:r>
          </a:p>
          <a:p>
            <a:pPr lvl="1"/>
            <a:r>
              <a:rPr lang="ru-RU" sz="1200" dirty="0"/>
              <a:t>2.1.3. Выполнение заданий, обеспечивающих разумную уверенность в предмете, отличном от информации.</a:t>
            </a:r>
          </a:p>
          <a:p>
            <a:pPr lvl="1"/>
            <a:endParaRPr lang="ru-RU" sz="1200" dirty="0"/>
          </a:p>
          <a:p>
            <a:pPr lvl="1"/>
            <a:endParaRPr lang="ru-RU" sz="1200" dirty="0"/>
          </a:p>
          <a:p>
            <a:pPr lvl="1"/>
            <a:endParaRPr lang="ru-RU" sz="1200" dirty="0"/>
          </a:p>
          <a:p>
            <a:pPr lvl="1"/>
            <a:endParaRPr lang="ru-RU" sz="1200" dirty="0"/>
          </a:p>
          <a:p>
            <a:pPr lvl="1"/>
            <a:endParaRPr lang="ru-RU" sz="1200" dirty="0"/>
          </a:p>
          <a:p>
            <a:pPr lvl="1"/>
            <a:endParaRPr lang="ru-RU" sz="1200" dirty="0"/>
          </a:p>
          <a:p>
            <a:pPr lvl="1"/>
            <a:r>
              <a:rPr lang="ru-RU" sz="1200" dirty="0"/>
              <a:t>2.2. Услуги, обеспечивающие ограниченную уверенность.</a:t>
            </a:r>
          </a:p>
          <a:p>
            <a:pPr lvl="1"/>
            <a:r>
              <a:rPr lang="ru-RU" sz="1200" dirty="0"/>
              <a:t>2.2.1. Обзорная проверка бухгалтерской (финансовой) отчетности, включая консолидированную финансовую отчетность.</a:t>
            </a:r>
          </a:p>
          <a:p>
            <a:pPr lvl="1"/>
            <a:r>
              <a:rPr lang="ru-RU" sz="1200" dirty="0"/>
              <a:t>2.2.2. Обзорная проверка части бухгалтерской (финансовой) отчетности, части консолидированной финансовой отчетности.</a:t>
            </a:r>
          </a:p>
          <a:p>
            <a:pPr lvl="1"/>
            <a:r>
              <a:rPr lang="ru-RU" sz="1200" dirty="0"/>
              <a:t>2.2.3. Обзорная проверка отчетности, содержащей финансовую информацию, систематизированную по специальным правилам.</a:t>
            </a:r>
          </a:p>
          <a:p>
            <a:pPr lvl="1"/>
            <a:r>
              <a:rPr lang="ru-RU" sz="1200" dirty="0"/>
              <a:t>2.2.4. Обзорная проверка части отчетности, содержащей финансовую информацию, систематизированную по специальным правилам.</a:t>
            </a:r>
          </a:p>
          <a:p>
            <a:pPr lvl="1"/>
            <a:r>
              <a:rPr lang="ru-RU" sz="1200" dirty="0"/>
              <a:t>2.2.5. Обзорная проверка иной финансовой информации прошедших периодов.</a:t>
            </a:r>
          </a:p>
          <a:p>
            <a:pPr lvl="1"/>
            <a:r>
              <a:rPr lang="ru-RU" sz="1200" dirty="0"/>
              <a:t>2.2.6. Выполнение заданий, обеспечивающих ограниченную уверенность</a:t>
            </a:r>
            <a:br>
              <a:rPr lang="ru-RU" sz="1200" dirty="0"/>
            </a:br>
            <a:r>
              <a:rPr lang="ru-RU" sz="1200" dirty="0"/>
              <a:t>в финансовой информации, не относящейся к прошедшим периодам.</a:t>
            </a:r>
          </a:p>
          <a:p>
            <a:pPr lvl="1"/>
            <a:r>
              <a:rPr lang="ru-RU" sz="1200" b="1" dirty="0"/>
              <a:t>2.2.7. Выполнение заданий, обеспечивающих ограниченную уверенность</a:t>
            </a:r>
            <a:br>
              <a:rPr lang="ru-RU" sz="1200" b="1" dirty="0"/>
            </a:br>
            <a:r>
              <a:rPr lang="ru-RU" sz="1200" b="1" dirty="0"/>
              <a:t>в нефинансовой информации (в том числе в отчетах о выбросах парниковых газов, отчетности о выбросах загрязняющих веществ в атмосферный воздух, отчетности об устойчивом развитии).</a:t>
            </a:r>
          </a:p>
          <a:p>
            <a:pPr lvl="1"/>
            <a:r>
              <a:rPr lang="ru-RU" sz="1200" dirty="0"/>
              <a:t>2.2.8. Выполнение заданий, обеспечивающих ограниченную уверенность</a:t>
            </a:r>
            <a:br>
              <a:rPr lang="ru-RU" sz="1200" dirty="0"/>
            </a:br>
            <a:r>
              <a:rPr lang="ru-RU" sz="1200" dirty="0"/>
              <a:t>в предмете, отличном от информации.</a:t>
            </a:r>
          </a:p>
          <a:p>
            <a:pPr lvl="1"/>
            <a:r>
              <a:rPr lang="ru-RU" sz="1200" dirty="0"/>
              <a:t>2.3. Услуги, не обеспечивающие уверенность.</a:t>
            </a:r>
          </a:p>
          <a:p>
            <a:pPr lvl="1"/>
            <a:r>
              <a:rPr lang="ru-RU" sz="1200" dirty="0"/>
              <a:t>2.3.1. Исследование предмета задания заказчика посредством выполнения согласованных с ним и (или) иным лицом процедур.</a:t>
            </a:r>
          </a:p>
          <a:p>
            <a:pPr lvl="1"/>
            <a:r>
              <a:rPr lang="ru-RU" sz="1200" dirty="0"/>
              <a:t>2.3.2. Компиляция информации.</a:t>
            </a:r>
          </a:p>
          <a:p>
            <a:pPr lvl="1"/>
            <a:r>
              <a:rPr lang="ru-RU" sz="1200" dirty="0"/>
              <a:t> </a:t>
            </a:r>
          </a:p>
          <a:p>
            <a:pPr lvl="1"/>
            <a:r>
              <a:rPr lang="ru-RU" sz="1200" dirty="0"/>
              <a:t> </a:t>
            </a:r>
          </a:p>
          <a:p>
            <a:pPr lvl="1"/>
            <a:r>
              <a:rPr lang="ru-RU" sz="1200" dirty="0">
                <a:hlinkClick r:id="rId2"/>
              </a:rPr>
              <a:t/>
            </a:r>
            <a:br>
              <a:rPr lang="ru-RU" sz="1200" dirty="0">
                <a:hlinkClick r:id="rId2"/>
              </a:rPr>
            </a:br>
            <a:r>
              <a:rPr lang="ru-RU" sz="1200" dirty="0"/>
              <a:t> </a:t>
            </a:r>
          </a:p>
          <a:p>
            <a:pPr lvl="1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503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20700" y="1624013"/>
            <a:ext cx="10501313" cy="5324475"/>
          </a:xfrm>
          <a:solidFill>
            <a:schemeClr val="bg1"/>
          </a:solidFill>
          <a:ln w="15875">
            <a:solidFill>
              <a:schemeClr val="accent6"/>
            </a:solidFill>
          </a:ln>
        </p:spPr>
        <p:txBody>
          <a:bodyPr lIns="108000" tIns="108000" rIns="108000" bIns="108000"/>
          <a:lstStyle/>
          <a:p>
            <a:r>
              <a:rPr lang="ru-RU" sz="1600" dirty="0"/>
              <a:t>Исходя из норм части 3 статьи 1 и части 1 статьи 5 Федерального закона № 307-ФЗ, обязательный аудит представляет собой независимую проверку </a:t>
            </a:r>
            <a:r>
              <a:rPr lang="ru-RU" sz="1600" dirty="0" smtClean="0"/>
              <a:t>бухгалтерской (финансовой) отчетности, </a:t>
            </a:r>
            <a:r>
              <a:rPr lang="ru-RU" sz="1600" dirty="0"/>
              <a:t>предусмотренную федеральными законами в целях выражения мнения о достоверности такой </a:t>
            </a:r>
            <a:r>
              <a:rPr lang="ru-RU" sz="1600" dirty="0" smtClean="0"/>
              <a:t>отчетности.</a:t>
            </a:r>
            <a:endParaRPr lang="ru-RU" sz="1600" dirty="0"/>
          </a:p>
          <a:p>
            <a:r>
              <a:rPr lang="ru-RU" sz="1600" dirty="0"/>
              <a:t>Согласно </a:t>
            </a:r>
            <a:r>
              <a:rPr lang="ru-RU" sz="1600" dirty="0" smtClean="0"/>
              <a:t>Постановлению </a:t>
            </a:r>
            <a:r>
              <a:rPr lang="ru-RU" sz="1600" dirty="0"/>
              <a:t>Конституционного Суда Российской Федерации от 1 апреля 2003 г. № 4-П обязательный аудит как завершающая стадия в системе официального бухгалтерского учета представляет собой независимый официальный контроль за достоверностью бухгалтерской (финансовой) отчетности. Хотя выбор аудиторской организации и оплата оказываемых ею услуг осуществляются на коммерческой основе в рамках гражданско-правового договора, т.е. опосредуются </a:t>
            </a:r>
            <a:r>
              <a:rPr lang="ru-RU" sz="1600" dirty="0" err="1"/>
              <a:t>частно</a:t>
            </a:r>
            <a:r>
              <a:rPr lang="ru-RU" sz="1600" dirty="0"/>
              <a:t>-правовой формой, по своим целям, предназначению и функциям обязательный аудит проводится в интересах неопределенного круга лиц и государства, т.е. в общественном интересе.</a:t>
            </a:r>
          </a:p>
          <a:p>
            <a:r>
              <a:rPr lang="ru-RU" sz="1600" dirty="0"/>
              <a:t>Отношения, возникающие в ходе </a:t>
            </a:r>
            <a:r>
              <a:rPr lang="ru-RU" sz="1600" b="1" dirty="0"/>
              <a:t>обязательного аудита</a:t>
            </a:r>
            <a:r>
              <a:rPr lang="ru-RU" sz="1600" dirty="0"/>
              <a:t>, в значительной мере имеют публично-правовой характер. Проводящая его аудиторская организация действует официально в качестве независимой контрольно-ревизионной (надзорной) инстанции в силу закона по уполномочию государства. Проводящее обязательный аудит юридическое лицо заключает договор об оказании аудиторских </a:t>
            </a:r>
            <a:r>
              <a:rPr lang="ru-RU" sz="1600" dirty="0" smtClean="0"/>
              <a:t>услуг в </a:t>
            </a:r>
            <a:r>
              <a:rPr lang="ru-RU" sz="1600" dirty="0"/>
              <a:t>качестве корпорации частного права, т.е. в рамках предпринимательской деятельности, вместе с тем такое юридическое лицо имеет особый статус: оно создается специально и исключительно для осуществления аудиторской деятельности, не может заниматься никакой иной предпринимательской деятельностью и, осуществляя </a:t>
            </a:r>
            <a:r>
              <a:rPr lang="ru-RU" sz="1600" b="1" dirty="0"/>
              <a:t>обязательный аудит</a:t>
            </a:r>
            <a:r>
              <a:rPr lang="ru-RU" sz="1600" dirty="0"/>
              <a:t>, по сути выполняет публичную функцию, поскольку уже не частный, а публичный интерес лежит в основе этого процесса.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0876" y="469450"/>
            <a:ext cx="12355300" cy="1151388"/>
          </a:xfrm>
        </p:spPr>
        <p:txBody>
          <a:bodyPr/>
          <a:lstStyle/>
          <a:p>
            <a:r>
              <a:rPr lang="ru-RU" dirty="0"/>
              <a:t>Обязательный аудит</a:t>
            </a:r>
          </a:p>
        </p:txBody>
      </p:sp>
      <p:pic>
        <p:nvPicPr>
          <p:cNvPr id="7" name="Рисунок 6" descr="Изображение выглядит как круг, Графика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D55A88C-5C6A-C81E-5B2C-7E31FDDAD0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3084" y="388682"/>
            <a:ext cx="1483200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0876" y="446046"/>
            <a:ext cx="12355300" cy="1151388"/>
          </a:xfrm>
        </p:spPr>
        <p:txBody>
          <a:bodyPr/>
          <a:lstStyle/>
          <a:p>
            <a:r>
              <a:rPr lang="ru-RU" sz="2000" b="0" dirty="0" smtClean="0">
                <a:solidFill>
                  <a:schemeClr val="accent4"/>
                </a:solidFill>
              </a:rPr>
              <a:t>Доклад для общественных консультаций МФ РФ. Опубликован 30.09.2022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Принципы </a:t>
            </a:r>
            <a:r>
              <a:rPr lang="ru-RU" sz="2800" dirty="0"/>
              <a:t>введения обязательного </a:t>
            </a:r>
            <a:r>
              <a:rPr lang="ru-RU" sz="2800" dirty="0" smtClean="0"/>
              <a:t>подтверждения отчетности (информации) в Российской Федерации:</a:t>
            </a:r>
            <a:endParaRPr lang="ru-RU" sz="2800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20875" y="1908180"/>
            <a:ext cx="12355300" cy="5040313"/>
          </a:xfrm>
        </p:spPr>
        <p:txBody>
          <a:bodyPr/>
          <a:lstStyle/>
          <a:p>
            <a:pPr marL="296862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аличие </a:t>
            </a:r>
            <a:r>
              <a:rPr lang="ru-RU" sz="1600" dirty="0"/>
              <a:t>достаточно широкого круга пользователей предмета подтверждения;</a:t>
            </a:r>
          </a:p>
          <a:p>
            <a:pPr marL="296862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заинтересованность пользователей предмета подтверждения в достоверности предмета подтверждения;</a:t>
            </a:r>
          </a:p>
          <a:p>
            <a:pPr marL="296862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отсутствие у пользователей предмета подтверждения возможности, в том числе права и (или) компетенции, вынести собственное суждение о достоверности этого предмета;</a:t>
            </a:r>
          </a:p>
          <a:p>
            <a:pPr marL="296862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применение в конкретных случаях таких форм подтверждения отчетности (информации), которые обеспечивают реализацию интереса пользователей предмета подтверждения при разумной величине затрат</a:t>
            </a:r>
            <a:br>
              <a:rPr lang="ru-RU" sz="1600" dirty="0"/>
            </a:br>
            <a:r>
              <a:rPr lang="ru-RU" sz="1600" dirty="0"/>
              <a:t>на проведение подтверждения отчетности (информации) (баланс выгод и затрат);</a:t>
            </a:r>
          </a:p>
          <a:p>
            <a:pPr marL="296862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наличие возможности проверить качество проведения подтверждения отчетности (информации).</a:t>
            </a:r>
          </a:p>
          <a:p>
            <a:pPr marL="296862" lvl="1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D2F4E637-1F23-B320-C679-C0E1C68299C6}"/>
              </a:ext>
            </a:extLst>
          </p:cNvPr>
          <p:cNvSpPr txBox="1">
            <a:spLocks/>
          </p:cNvSpPr>
          <p:nvPr/>
        </p:nvSpPr>
        <p:spPr>
          <a:xfrm>
            <a:off x="2761456" y="-1567259"/>
            <a:ext cx="12355513" cy="1150938"/>
          </a:xfrm>
          <a:prstGeom prst="rect">
            <a:avLst/>
          </a:prstGeom>
        </p:spPr>
        <p:txBody>
          <a:bodyPr vert="horz" lIns="0" tIns="0" rIns="0" bIns="0"/>
          <a:lstStyle>
            <a:lvl1pPr algn="l" defTabSz="583682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2800" b="1" kern="1200">
                <a:solidFill>
                  <a:srgbClr val="4F2D7F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5" name="Рисунок 4" descr="Изображение выглядит как Графика, круг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86B03F5-C547-A776-9CEF-6B794C59FB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575" y="3144838"/>
            <a:ext cx="2227438" cy="22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1A7E241-CE40-4074-8140-F0E6B7F506BB}"/>
              </a:ext>
            </a:extLst>
          </p:cNvPr>
          <p:cNvCxnSpPr>
            <a:stCxn id="6" idx="6"/>
          </p:cNvCxnSpPr>
          <p:nvPr/>
        </p:nvCxnSpPr>
        <p:spPr>
          <a:xfrm>
            <a:off x="2572642" y="1750870"/>
            <a:ext cx="8222358" cy="17969"/>
          </a:xfrm>
          <a:prstGeom prst="straightConnector1">
            <a:avLst/>
          </a:prstGeom>
          <a:ln w="34925">
            <a:solidFill>
              <a:srgbClr val="4F2D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7AFC52AC-A5A2-A033-1657-4B8951B1BFD3}"/>
              </a:ext>
            </a:extLst>
          </p:cNvPr>
          <p:cNvSpPr txBox="1">
            <a:spLocks/>
          </p:cNvSpPr>
          <p:nvPr/>
        </p:nvSpPr>
        <p:spPr>
          <a:xfrm>
            <a:off x="520700" y="2071123"/>
            <a:ext cx="2880000" cy="487736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txBody>
          <a:bodyPr wrap="square" lIns="108000" tIns="432000" rIns="108000" bIns="108000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9388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Федеральный закон от 30.12.2008 № 307-ФЗ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«Об аудиторской деятельности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accent4"/>
                </a:solidFill>
              </a:rPr>
              <a:t>Саморегулирование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57F032BD-42CD-D387-3291-8E8B32FAFFC1}"/>
              </a:ext>
            </a:extLst>
          </p:cNvPr>
          <p:cNvSpPr txBox="1">
            <a:spLocks/>
          </p:cNvSpPr>
          <p:nvPr/>
        </p:nvSpPr>
        <p:spPr>
          <a:xfrm>
            <a:off x="3679204" y="2071124"/>
            <a:ext cx="2880000" cy="487736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txBody>
          <a:bodyPr wrap="square" lIns="108000" tIns="432000" rIns="108000" bIns="108000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9388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Концепция развития аудиторской деятельности в РФ до 2024 </a:t>
            </a:r>
            <a:r>
              <a:rPr lang="ru-RU" sz="1200" dirty="0" smtClean="0">
                <a:solidFill>
                  <a:schemeClr val="tx1"/>
                </a:solidFill>
              </a:rPr>
              <a:t>года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Утв. Распоряжением Правительства РФ от 31.12.2020 №</a:t>
            </a:r>
            <a:r>
              <a:rPr lang="ru-RU" sz="1200" dirty="0" smtClean="0">
                <a:solidFill>
                  <a:schemeClr val="tx1"/>
                </a:solidFill>
              </a:rPr>
              <a:t>3</a:t>
            </a:r>
            <a:r>
              <a:rPr lang="en-US" sz="1200" dirty="0" smtClean="0">
                <a:solidFill>
                  <a:schemeClr val="tx1"/>
                </a:solidFill>
              </a:rPr>
              <a:t>7</a:t>
            </a:r>
            <a:r>
              <a:rPr lang="ru-RU" sz="1200" dirty="0" smtClean="0">
                <a:solidFill>
                  <a:schemeClr val="tx1"/>
                </a:solidFill>
              </a:rPr>
              <a:t>09-р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accent4"/>
                </a:solidFill>
              </a:rPr>
              <a:t>Оценка основных проблем развития аудиторской деятельности в </a:t>
            </a:r>
            <a:r>
              <a:rPr lang="ru-RU" sz="1200" dirty="0" smtClean="0">
                <a:solidFill>
                  <a:schemeClr val="accent4"/>
                </a:solidFill>
              </a:rPr>
              <a:t>РФ</a:t>
            </a:r>
            <a:r>
              <a:rPr lang="en-US" sz="1200" dirty="0" smtClean="0">
                <a:solidFill>
                  <a:schemeClr val="accent4"/>
                </a:solidFill>
              </a:rPr>
              <a:t>.</a:t>
            </a:r>
            <a:endParaRPr lang="ru-RU" sz="1200" dirty="0" smtClean="0">
              <a:solidFill>
                <a:schemeClr val="accent4"/>
              </a:solidFill>
            </a:endParaRPr>
          </a:p>
          <a:p>
            <a:r>
              <a:rPr lang="ru-RU" sz="1200" dirty="0" smtClean="0">
                <a:solidFill>
                  <a:schemeClr val="accent4"/>
                </a:solidFill>
              </a:rPr>
              <a:t>Определение основной долгосрочной целевой модели организации, регулирования, осуществления аудиторской деятельности, а также контроля (надзора) за аудиторской </a:t>
            </a:r>
            <a:r>
              <a:rPr lang="ru-RU" sz="1200" dirty="0" smtClean="0">
                <a:solidFill>
                  <a:schemeClr val="accent4"/>
                </a:solidFill>
              </a:rPr>
              <a:t>деятельностью</a:t>
            </a:r>
            <a:r>
              <a:rPr lang="en-US" sz="1200" dirty="0" smtClean="0">
                <a:solidFill>
                  <a:schemeClr val="accent4"/>
                </a:solidFill>
              </a:rPr>
              <a:t>.</a:t>
            </a:r>
            <a:endParaRPr lang="ru-RU" sz="1200" dirty="0" smtClean="0">
              <a:solidFill>
                <a:schemeClr val="accent4"/>
              </a:solidFill>
            </a:endParaRPr>
          </a:p>
          <a:p>
            <a:r>
              <a:rPr lang="ru-RU" sz="1200" dirty="0" smtClean="0">
                <a:solidFill>
                  <a:schemeClr val="accent4"/>
                </a:solidFill>
              </a:rPr>
              <a:t>Реализация потенциала института аудита как важного элемента инфраструктуры финансовой системы </a:t>
            </a:r>
            <a:r>
              <a:rPr lang="ru-RU" sz="1200" dirty="0" smtClean="0">
                <a:solidFill>
                  <a:schemeClr val="accent4"/>
                </a:solidFill>
              </a:rPr>
              <a:t>РФ</a:t>
            </a:r>
            <a:r>
              <a:rPr lang="en-US" sz="1200" dirty="0" smtClean="0">
                <a:solidFill>
                  <a:schemeClr val="accent4"/>
                </a:solidFill>
              </a:rPr>
              <a:t>.</a:t>
            </a:r>
            <a:r>
              <a:rPr lang="ru-RU" sz="1200" dirty="0" smtClean="0">
                <a:solidFill>
                  <a:schemeClr val="accent4"/>
                </a:solidFill>
              </a:rPr>
              <a:t> </a:t>
            </a:r>
            <a:endParaRPr lang="ru-RU" sz="1200" dirty="0" smtClean="0">
              <a:solidFill>
                <a:schemeClr val="accent4"/>
              </a:solidFill>
            </a:endParaRPr>
          </a:p>
          <a:p>
            <a:r>
              <a:rPr lang="ru-RU" sz="1200" dirty="0" smtClean="0">
                <a:solidFill>
                  <a:schemeClr val="accent4"/>
                </a:solidFill>
              </a:rPr>
              <a:t>Определение ключевых мер, направленных на достижение цели дальнейшего развития аудиторской </a:t>
            </a:r>
            <a:r>
              <a:rPr lang="ru-RU" sz="1200" dirty="0" smtClean="0">
                <a:solidFill>
                  <a:schemeClr val="accent4"/>
                </a:solidFill>
              </a:rPr>
              <a:t>деятельности</a:t>
            </a:r>
            <a:r>
              <a:rPr lang="en-US" sz="1200" dirty="0" smtClean="0">
                <a:solidFill>
                  <a:schemeClr val="accent4"/>
                </a:solidFill>
              </a:rPr>
              <a:t>.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54" name="Content Placeholder 47">
            <a:extLst>
              <a:ext uri="{FF2B5EF4-FFF2-40B4-BE49-F238E27FC236}">
                <a16:creationId xmlns:a16="http://schemas.microsoft.com/office/drawing/2014/main" id="{29B41741-0368-BA7B-D603-38C50D0E4325}"/>
              </a:ext>
            </a:extLst>
          </p:cNvPr>
          <p:cNvSpPr txBox="1">
            <a:spLocks/>
          </p:cNvSpPr>
          <p:nvPr/>
        </p:nvSpPr>
        <p:spPr>
          <a:xfrm>
            <a:off x="6837708" y="2071124"/>
            <a:ext cx="2880000" cy="487736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txBody>
          <a:bodyPr wrap="square" lIns="108000" tIns="432000" rIns="108000" bIns="108000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9388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Федеральный </a:t>
            </a:r>
            <a:r>
              <a:rPr lang="ru-RU" sz="1200" dirty="0" smtClean="0">
                <a:solidFill>
                  <a:schemeClr val="tx1"/>
                </a:solidFill>
              </a:rPr>
              <a:t>закон от 02.07.2021 №359-ФЗ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«О внесении </a:t>
            </a:r>
            <a:r>
              <a:rPr lang="ru-RU" sz="1200" dirty="0" smtClean="0">
                <a:solidFill>
                  <a:schemeClr val="tx1"/>
                </a:solidFill>
              </a:rPr>
              <a:t>изменений в </a:t>
            </a:r>
            <a:r>
              <a:rPr lang="ru-RU" sz="1200" dirty="0">
                <a:solidFill>
                  <a:schemeClr val="tx1"/>
                </a:solidFill>
              </a:rPr>
              <a:t>отдельные законодательные акты РФ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и признании утратившими силу отдельных положений законодательных актов РФ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accent4"/>
                </a:solidFill>
              </a:rPr>
              <a:t>Определение понятия ОЗО и </a:t>
            </a:r>
            <a:r>
              <a:rPr lang="ru-RU" sz="1200" dirty="0" smtClean="0">
                <a:solidFill>
                  <a:schemeClr val="accent4"/>
                </a:solidFill>
              </a:rPr>
              <a:t>ОЗОФР</a:t>
            </a:r>
            <a:r>
              <a:rPr lang="en-US" sz="1200" dirty="0">
                <a:solidFill>
                  <a:schemeClr val="accent4"/>
                </a:solidFill>
              </a:rPr>
              <a:t>.</a:t>
            </a:r>
            <a:endParaRPr lang="ru-RU" sz="1200" dirty="0" smtClean="0">
              <a:solidFill>
                <a:schemeClr val="accent4"/>
              </a:solidFill>
            </a:endParaRPr>
          </a:p>
          <a:p>
            <a:r>
              <a:rPr lang="ru-RU" sz="1200" dirty="0" smtClean="0">
                <a:solidFill>
                  <a:schemeClr val="accent4"/>
                </a:solidFill>
              </a:rPr>
              <a:t>Особые </a:t>
            </a:r>
            <a:r>
              <a:rPr lang="ru-RU" sz="1200" dirty="0">
                <a:solidFill>
                  <a:schemeClr val="accent4"/>
                </a:solidFill>
              </a:rPr>
              <a:t>правила регулирования </a:t>
            </a:r>
            <a:r>
              <a:rPr lang="ru-RU" sz="1200" dirty="0" smtClean="0">
                <a:solidFill>
                  <a:schemeClr val="accent4"/>
                </a:solidFill>
              </a:rPr>
              <a:t>и </a:t>
            </a:r>
            <a:r>
              <a:rPr lang="ru-RU" sz="1200" dirty="0">
                <a:solidFill>
                  <a:schemeClr val="accent4"/>
                </a:solidFill>
              </a:rPr>
              <a:t>контроля за </a:t>
            </a:r>
            <a:r>
              <a:rPr lang="ru-RU" sz="1200" dirty="0" smtClean="0">
                <a:solidFill>
                  <a:schemeClr val="accent4"/>
                </a:solidFill>
              </a:rPr>
              <a:t>аудиторскими организациями,  которые осуществляют аудит отчетности ОЗО</a:t>
            </a:r>
            <a:r>
              <a:rPr lang="ru-RU" sz="1200" dirty="0">
                <a:solidFill>
                  <a:schemeClr val="accent4"/>
                </a:solidFill>
              </a:rPr>
              <a:t/>
            </a:r>
            <a:br>
              <a:rPr lang="ru-RU" sz="1200" dirty="0">
                <a:solidFill>
                  <a:schemeClr val="accent4"/>
                </a:solidFill>
              </a:rPr>
            </a:br>
            <a:r>
              <a:rPr lang="ru-RU" sz="1200" dirty="0">
                <a:solidFill>
                  <a:schemeClr val="accent4"/>
                </a:solidFill>
              </a:rPr>
              <a:t>и </a:t>
            </a:r>
            <a:r>
              <a:rPr lang="ru-RU" sz="1200" dirty="0" smtClean="0">
                <a:solidFill>
                  <a:schemeClr val="accent4"/>
                </a:solidFill>
              </a:rPr>
              <a:t>ОЗОФР</a:t>
            </a:r>
            <a:r>
              <a:rPr lang="en-US" sz="1200" dirty="0" smtClean="0">
                <a:solidFill>
                  <a:schemeClr val="accent4"/>
                </a:solidFill>
              </a:rPr>
              <a:t>.</a:t>
            </a:r>
            <a:endParaRPr lang="ru-RU" sz="1200" dirty="0" smtClean="0">
              <a:solidFill>
                <a:schemeClr val="accent4"/>
              </a:solidFill>
            </a:endParaRPr>
          </a:p>
          <a:p>
            <a:r>
              <a:rPr lang="ru-RU" sz="1200" dirty="0" smtClean="0">
                <a:solidFill>
                  <a:schemeClr val="accent4"/>
                </a:solidFill>
              </a:rPr>
              <a:t>Повышение требований к </a:t>
            </a:r>
            <a:r>
              <a:rPr lang="ru-RU" sz="1200" dirty="0">
                <a:solidFill>
                  <a:schemeClr val="accent4"/>
                </a:solidFill>
              </a:rPr>
              <a:t/>
            </a:r>
            <a:br>
              <a:rPr lang="ru-RU" sz="1200" dirty="0">
                <a:solidFill>
                  <a:schemeClr val="accent4"/>
                </a:solidFill>
              </a:rPr>
            </a:br>
            <a:r>
              <a:rPr lang="ru-RU" sz="1200" dirty="0" smtClean="0">
                <a:solidFill>
                  <a:schemeClr val="accent4"/>
                </a:solidFill>
              </a:rPr>
              <a:t>раскрытию </a:t>
            </a:r>
            <a:r>
              <a:rPr lang="ru-RU" sz="1200" dirty="0">
                <a:solidFill>
                  <a:schemeClr val="accent4"/>
                </a:solidFill>
              </a:rPr>
              <a:t>информации</a:t>
            </a:r>
            <a:br>
              <a:rPr lang="ru-RU" sz="1200" dirty="0">
                <a:solidFill>
                  <a:schemeClr val="accent4"/>
                </a:solidFill>
              </a:rPr>
            </a:br>
            <a:r>
              <a:rPr lang="ru-RU" sz="1200" dirty="0" smtClean="0">
                <a:solidFill>
                  <a:schemeClr val="accent4"/>
                </a:solidFill>
              </a:rPr>
              <a:t>аудиторскими </a:t>
            </a:r>
            <a:r>
              <a:rPr lang="ru-RU" sz="1200" dirty="0" smtClean="0">
                <a:solidFill>
                  <a:schemeClr val="accent4"/>
                </a:solidFill>
              </a:rPr>
              <a:t>организациями</a:t>
            </a:r>
            <a:r>
              <a:rPr lang="en-US" sz="1200" dirty="0" smtClean="0">
                <a:solidFill>
                  <a:schemeClr val="accent4"/>
                </a:solidFill>
              </a:rPr>
              <a:t>.</a:t>
            </a:r>
            <a:endParaRPr lang="ru-RU" sz="1200" dirty="0" smtClean="0">
              <a:solidFill>
                <a:schemeClr val="accent4"/>
              </a:solidFill>
            </a:endParaRPr>
          </a:p>
          <a:p>
            <a:r>
              <a:rPr lang="ru-RU" sz="1200" dirty="0" smtClean="0">
                <a:solidFill>
                  <a:schemeClr val="accent4"/>
                </a:solidFill>
              </a:rPr>
              <a:t>Понятие Руководитель </a:t>
            </a:r>
            <a:r>
              <a:rPr lang="ru-RU" sz="1200" dirty="0" smtClean="0">
                <a:solidFill>
                  <a:schemeClr val="accent4"/>
                </a:solidFill>
              </a:rPr>
              <a:t>аудита</a:t>
            </a:r>
            <a:r>
              <a:rPr lang="en-US" sz="1200" dirty="0" smtClean="0">
                <a:solidFill>
                  <a:schemeClr val="accent4"/>
                </a:solidFill>
              </a:rPr>
              <a:t>.</a:t>
            </a:r>
            <a:endParaRPr lang="ru-RU" sz="1200" dirty="0">
              <a:solidFill>
                <a:schemeClr val="accent4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90D9B0F9-7F8F-2F2E-AD72-88F7190D4DB9}"/>
              </a:ext>
            </a:extLst>
          </p:cNvPr>
          <p:cNvSpPr txBox="1">
            <a:spLocks/>
          </p:cNvSpPr>
          <p:nvPr/>
        </p:nvSpPr>
        <p:spPr>
          <a:xfrm>
            <a:off x="9996213" y="2071124"/>
            <a:ext cx="2880000" cy="487736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txBody>
          <a:bodyPr wrap="square" lIns="108000" tIns="432000" rIns="108000" bIns="108000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9388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Отчет об исполнении Концепции развития аудиторской деятельности в РФ до 2024 </a:t>
            </a:r>
            <a:r>
              <a:rPr lang="ru-RU" sz="1200" dirty="0" smtClean="0">
                <a:solidFill>
                  <a:schemeClr val="tx1"/>
                </a:solidFill>
              </a:rPr>
              <a:t>года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Минфин РФ март 2024</a:t>
            </a:r>
            <a:endParaRPr lang="ru-RU" sz="1200" dirty="0" smtClean="0">
              <a:solidFill>
                <a:srgbClr val="00A7B5"/>
              </a:solidFill>
            </a:endParaRPr>
          </a:p>
          <a:p>
            <a:r>
              <a:rPr lang="ru-RU" sz="1200" dirty="0" smtClean="0">
                <a:solidFill>
                  <a:srgbClr val="00A7B5"/>
                </a:solidFill>
              </a:rPr>
              <a:t>Реализация </a:t>
            </a:r>
            <a:r>
              <a:rPr lang="ru-RU" sz="1200" dirty="0">
                <a:solidFill>
                  <a:srgbClr val="00A7B5"/>
                </a:solidFill>
              </a:rPr>
              <a:t>Концепции в целом способствовала повышению доверия к результатам оказания аудиторских услуг, качества этих услуг, конкурентоспособности отечественных аудиторских организаций, индивидуальных аудиторов и престижа аудиторской профессии. Достигнутые результаты создают основу для дальнейшего развития аудиторской деятельности в Российской Федерации. В контексте этого в целом можно говорить о повышении роли института аудита в общенациональной системе финансового контроля и уровня востребованности его результатов.</a:t>
            </a:r>
          </a:p>
          <a:p>
            <a:endParaRPr lang="ru-RU" sz="1200" dirty="0">
              <a:solidFill>
                <a:srgbClr val="00A7B5"/>
              </a:solidFill>
            </a:endParaRPr>
          </a:p>
          <a:p>
            <a:endParaRPr lang="ru-RU" sz="1200" dirty="0">
              <a:solidFill>
                <a:schemeClr val="accent4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55595B6-CA08-9771-3191-7E94A20802E4}"/>
              </a:ext>
            </a:extLst>
          </p:cNvPr>
          <p:cNvSpPr/>
          <p:nvPr/>
        </p:nvSpPr>
        <p:spPr>
          <a:xfrm>
            <a:off x="1348758" y="1138928"/>
            <a:ext cx="1223884" cy="1223884"/>
          </a:xfrm>
          <a:prstGeom prst="ellipse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58B0E5F-E36E-5AE5-BD2E-A1D4CBF0897D}"/>
              </a:ext>
            </a:extLst>
          </p:cNvPr>
          <p:cNvSpPr/>
          <p:nvPr/>
        </p:nvSpPr>
        <p:spPr>
          <a:xfrm>
            <a:off x="4507262" y="1138928"/>
            <a:ext cx="1223884" cy="1223884"/>
          </a:xfrm>
          <a:prstGeom prst="ellipse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64BE55F-D149-7D66-091B-F2BA95BB05B8}"/>
              </a:ext>
            </a:extLst>
          </p:cNvPr>
          <p:cNvSpPr/>
          <p:nvPr/>
        </p:nvSpPr>
        <p:spPr>
          <a:xfrm>
            <a:off x="7665766" y="1138928"/>
            <a:ext cx="1223884" cy="1223884"/>
          </a:xfrm>
          <a:prstGeom prst="ellipse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9F38295-07B8-C571-637B-8D460A1AA661}"/>
              </a:ext>
            </a:extLst>
          </p:cNvPr>
          <p:cNvSpPr/>
          <p:nvPr/>
        </p:nvSpPr>
        <p:spPr>
          <a:xfrm>
            <a:off x="10824271" y="1138928"/>
            <a:ext cx="1223884" cy="1223884"/>
          </a:xfrm>
          <a:prstGeom prst="ellipse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0876" y="469450"/>
            <a:ext cx="12355300" cy="1151388"/>
          </a:xfrm>
        </p:spPr>
        <p:txBody>
          <a:bodyPr/>
          <a:lstStyle/>
          <a:p>
            <a:r>
              <a:rPr lang="ru-RU" dirty="0"/>
              <a:t>Регулирование аудиторской деятельности: этапы</a:t>
            </a:r>
          </a:p>
        </p:txBody>
      </p:sp>
      <p:sp>
        <p:nvSpPr>
          <p:cNvPr id="43" name="Content Placeholder 19">
            <a:extLst>
              <a:ext uri="{FF2B5EF4-FFF2-40B4-BE49-F238E27FC236}">
                <a16:creationId xmlns:a16="http://schemas.microsoft.com/office/drawing/2014/main" id="{832DB69E-5C15-4041-69A0-0C8BA95145A4}"/>
              </a:ext>
            </a:extLst>
          </p:cNvPr>
          <p:cNvSpPr txBox="1">
            <a:spLocks/>
          </p:cNvSpPr>
          <p:nvPr/>
        </p:nvSpPr>
        <p:spPr>
          <a:xfrm>
            <a:off x="1543884" y="1535427"/>
            <a:ext cx="83363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9388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2008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0" name="Content Placeholder 19">
            <a:extLst>
              <a:ext uri="{FF2B5EF4-FFF2-40B4-BE49-F238E27FC236}">
                <a16:creationId xmlns:a16="http://schemas.microsoft.com/office/drawing/2014/main" id="{6D77C89A-E84F-0D90-487B-F887493AE303}"/>
              </a:ext>
            </a:extLst>
          </p:cNvPr>
          <p:cNvSpPr txBox="1">
            <a:spLocks/>
          </p:cNvSpPr>
          <p:nvPr/>
        </p:nvSpPr>
        <p:spPr>
          <a:xfrm>
            <a:off x="10948359" y="1535427"/>
            <a:ext cx="975709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9388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2024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1" name="Content Placeholder 19">
            <a:extLst>
              <a:ext uri="{FF2B5EF4-FFF2-40B4-BE49-F238E27FC236}">
                <a16:creationId xmlns:a16="http://schemas.microsoft.com/office/drawing/2014/main" id="{6A9313F5-8000-9DCC-EDDF-4B6863C72F07}"/>
              </a:ext>
            </a:extLst>
          </p:cNvPr>
          <p:cNvSpPr txBox="1">
            <a:spLocks/>
          </p:cNvSpPr>
          <p:nvPr/>
        </p:nvSpPr>
        <p:spPr>
          <a:xfrm>
            <a:off x="7860975" y="1535427"/>
            <a:ext cx="833467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9388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2021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2" name="Content Placeholder 19">
            <a:extLst>
              <a:ext uri="{FF2B5EF4-FFF2-40B4-BE49-F238E27FC236}">
                <a16:creationId xmlns:a16="http://schemas.microsoft.com/office/drawing/2014/main" id="{FE223E47-0F3A-739C-AECE-5F08D2CC7CB3}"/>
              </a:ext>
            </a:extLst>
          </p:cNvPr>
          <p:cNvSpPr txBox="1">
            <a:spLocks/>
          </p:cNvSpPr>
          <p:nvPr/>
        </p:nvSpPr>
        <p:spPr>
          <a:xfrm>
            <a:off x="4710463" y="1535427"/>
            <a:ext cx="81748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9388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</a:rPr>
              <a:t>2020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DBBE072D-E7FC-EA0D-0DD4-9A926DC4960B}"/>
              </a:ext>
            </a:extLst>
          </p:cNvPr>
          <p:cNvSpPr txBox="1">
            <a:spLocks/>
          </p:cNvSpPr>
          <p:nvPr/>
        </p:nvSpPr>
        <p:spPr>
          <a:xfrm flipV="1">
            <a:off x="3158606" y="5956043"/>
            <a:ext cx="8458707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9388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75593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rgbClr val="00A7B5"/>
                </a:solidFill>
              </a:rPr>
              <a:t>.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0876" y="469450"/>
            <a:ext cx="12355300" cy="1151388"/>
          </a:xfrm>
        </p:spPr>
        <p:txBody>
          <a:bodyPr/>
          <a:lstStyle/>
          <a:p>
            <a:r>
              <a:rPr lang="ru-RU" sz="2000" b="0" dirty="0">
                <a:solidFill>
                  <a:schemeClr val="accent4"/>
                </a:solidFill>
              </a:rPr>
              <a:t>Доклад для общественных консультаций МФ </a:t>
            </a:r>
            <a:r>
              <a:rPr lang="ru-RU" sz="2000" b="0" dirty="0" smtClean="0">
                <a:solidFill>
                  <a:schemeClr val="accent4"/>
                </a:solidFill>
              </a:rPr>
              <a:t>РФ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Обязательное </a:t>
            </a:r>
            <a:r>
              <a:rPr lang="ru-RU" sz="2800" dirty="0"/>
              <a:t>подтверждение отчетности (информации)</a:t>
            </a:r>
            <a:br>
              <a:rPr lang="ru-RU" sz="2800" dirty="0"/>
            </a:br>
            <a:r>
              <a:rPr lang="ru-RU" sz="2800" dirty="0"/>
              <a:t>в Российской Федерации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20875" y="1908180"/>
            <a:ext cx="12355300" cy="5040313"/>
          </a:xfrm>
        </p:spPr>
        <p:txBody>
          <a:bodyPr/>
          <a:lstStyle/>
          <a:p>
            <a:pPr lvl="1"/>
            <a:r>
              <a:rPr lang="ru-RU" sz="1600" dirty="0"/>
              <a:t>Ретроспективный анализ случаев обязательного аудита позволяет выделить качественные и количественный критерии, характеризующие общественную значимость </a:t>
            </a:r>
            <a:r>
              <a:rPr lang="ru-RU" sz="1600" dirty="0" err="1"/>
              <a:t>аудируемых</a:t>
            </a:r>
            <a:r>
              <a:rPr lang="ru-RU" sz="1600" dirty="0"/>
              <a:t> лиц. К качественным критериям можно отнести организационно-правовую форму и вид деятельности </a:t>
            </a:r>
            <a:r>
              <a:rPr lang="ru-RU" sz="1600" dirty="0" err="1"/>
              <a:t>аудируемого</a:t>
            </a:r>
            <a:r>
              <a:rPr lang="ru-RU" sz="1600" dirty="0"/>
              <a:t> лица. Количественным критерием можно считать масштаб деятельности </a:t>
            </a:r>
            <a:r>
              <a:rPr lang="ru-RU" sz="1600" dirty="0" err="1"/>
              <a:t>аудируемого</a:t>
            </a:r>
            <a:r>
              <a:rPr lang="ru-RU" sz="1600" dirty="0"/>
              <a:t> лица. Помимо этого, в законодательстве предусмотрено применение смешанных критериев: организационно-правовая форма и вид деятельности </a:t>
            </a:r>
            <a:r>
              <a:rPr lang="ru-RU" sz="1600" dirty="0" err="1"/>
              <a:t>аудируемого</a:t>
            </a:r>
            <a:r>
              <a:rPr lang="ru-RU" sz="1600" dirty="0"/>
              <a:t> лица; организационно-правовая форма и масштаб деятельности </a:t>
            </a:r>
            <a:r>
              <a:rPr lang="ru-RU" sz="1600" dirty="0" err="1"/>
              <a:t>аудируемого</a:t>
            </a:r>
            <a:r>
              <a:rPr lang="ru-RU" sz="1600" dirty="0"/>
              <a:t> лица; вид и масштаб деятельности </a:t>
            </a:r>
            <a:r>
              <a:rPr lang="ru-RU" sz="1600" dirty="0" err="1"/>
              <a:t>аудируемого</a:t>
            </a:r>
            <a:r>
              <a:rPr lang="ru-RU" sz="1600" dirty="0"/>
              <a:t> лица.</a:t>
            </a:r>
          </a:p>
          <a:p>
            <a:pPr lvl="1"/>
            <a:r>
              <a:rPr lang="ru-RU" sz="1600" dirty="0"/>
              <a:t>В перечне случаев проведения обязательного аудита </a:t>
            </a:r>
            <a:r>
              <a:rPr lang="ru-RU" sz="1600" dirty="0" smtClean="0"/>
              <a:t>по </a:t>
            </a:r>
            <a:r>
              <a:rPr lang="ru-RU" sz="1600" dirty="0"/>
              <a:t>каждому из названных критериев выделены:</a:t>
            </a:r>
          </a:p>
          <a:p>
            <a:pPr lvl="2"/>
            <a:r>
              <a:rPr lang="ru-RU" sz="1600" dirty="0"/>
              <a:t>организационно-правовая форма — 24 случая;</a:t>
            </a:r>
          </a:p>
          <a:p>
            <a:pPr lvl="2"/>
            <a:r>
              <a:rPr lang="ru-RU" sz="1600" dirty="0"/>
              <a:t>вид деятельности — 37 случаев;</a:t>
            </a:r>
          </a:p>
          <a:p>
            <a:pPr lvl="2"/>
            <a:r>
              <a:rPr lang="ru-RU" sz="1600" dirty="0"/>
              <a:t>масштабы деятельности — 1 случай</a:t>
            </a:r>
            <a:r>
              <a:rPr lang="ru-RU" sz="1600" dirty="0" smtClean="0"/>
              <a:t>;</a:t>
            </a:r>
          </a:p>
          <a:p>
            <a:pPr lvl="2"/>
            <a:r>
              <a:rPr lang="ru-RU" sz="1600" dirty="0" smtClean="0"/>
              <a:t>организационно-правовая форма и вид деятельности — 14 случаев;</a:t>
            </a:r>
          </a:p>
          <a:p>
            <a:pPr lvl="2"/>
            <a:r>
              <a:rPr lang="ru-RU" sz="1600" dirty="0" smtClean="0"/>
              <a:t>организационно-правовая </a:t>
            </a:r>
            <a:r>
              <a:rPr lang="ru-RU" sz="1600" dirty="0"/>
              <a:t>форма и масштаб деятельности — 3 случая;</a:t>
            </a:r>
          </a:p>
          <a:p>
            <a:pPr lvl="2"/>
            <a:r>
              <a:rPr lang="ru-RU" sz="1600" dirty="0"/>
              <a:t>вид и масштаб деятельности — 8 случаев.</a:t>
            </a:r>
          </a:p>
          <a:p>
            <a:pPr lvl="2"/>
            <a:r>
              <a:rPr lang="ru-RU" sz="1600" dirty="0"/>
              <a:t>В случае, когда </a:t>
            </a:r>
            <a:r>
              <a:rPr lang="ru-RU" sz="1600" dirty="0" err="1"/>
              <a:t>аудируемое</a:t>
            </a:r>
            <a:r>
              <a:rPr lang="ru-RU" sz="1600" dirty="0"/>
              <a:t> лицо освобождено от обязательного аудита по одному из критериев, но подлежит обязательному аудиту по другому критерию, обязательный аудит проводится.</a:t>
            </a:r>
          </a:p>
          <a:p>
            <a:pPr lvl="2"/>
            <a:r>
              <a:rPr lang="ru-RU" sz="1600" dirty="0"/>
              <a:t>На долю критерия масштабов деятельности ежегодно приходится более 50% проводимых обязательных аудитов. На долю критерия организационно-правовых форм — порядка 40% проводимых обязательных аудитов. Остальные обязательные аудиты проводятся в силу критерия видов деятельности и смешанных критериев.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D2F4E637-1F23-B320-C679-C0E1C68299C6}"/>
              </a:ext>
            </a:extLst>
          </p:cNvPr>
          <p:cNvSpPr txBox="1">
            <a:spLocks/>
          </p:cNvSpPr>
          <p:nvPr/>
        </p:nvSpPr>
        <p:spPr>
          <a:xfrm>
            <a:off x="2761456" y="-1567259"/>
            <a:ext cx="12355513" cy="1150938"/>
          </a:xfrm>
          <a:prstGeom prst="rect">
            <a:avLst/>
          </a:prstGeom>
        </p:spPr>
        <p:txBody>
          <a:bodyPr vert="horz" lIns="0" tIns="0" rIns="0" bIns="0"/>
          <a:lstStyle>
            <a:lvl1pPr algn="l" defTabSz="583682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2800" b="1" kern="1200">
                <a:solidFill>
                  <a:srgbClr val="4F2D7F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876" y="469450"/>
            <a:ext cx="12355300" cy="1151388"/>
          </a:xfrm>
        </p:spPr>
        <p:txBody>
          <a:bodyPr/>
          <a:lstStyle/>
          <a:p>
            <a:r>
              <a:rPr lang="ru-RU" sz="2000" b="0" dirty="0">
                <a:solidFill>
                  <a:schemeClr val="accent4"/>
                </a:solidFill>
              </a:rPr>
              <a:t>Доклад для общественных консультаций МФ </a:t>
            </a:r>
            <a:r>
              <a:rPr lang="ru-RU" sz="2000" b="0" dirty="0" smtClean="0">
                <a:solidFill>
                  <a:schemeClr val="accent4"/>
                </a:solidFill>
              </a:rPr>
              <a:t>РФ (приложение 2)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Примеры </a:t>
            </a:r>
            <a:r>
              <a:rPr lang="ru-RU" dirty="0"/>
              <a:t>случаев обязательного подтверждения отчетности (информации) в формах, отличных от </a:t>
            </a:r>
            <a:r>
              <a:rPr lang="ru-RU" dirty="0" smtClean="0"/>
              <a:t>аудита в 2022 году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157238"/>
              </p:ext>
            </p:extLst>
          </p:nvPr>
        </p:nvGraphicFramePr>
        <p:xfrm>
          <a:off x="520699" y="1908174"/>
          <a:ext cx="12355513" cy="504031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6197424">
                  <a:extLst>
                    <a:ext uri="{9D8B030D-6E8A-4147-A177-3AD203B41FA5}">
                      <a16:colId xmlns:a16="http://schemas.microsoft.com/office/drawing/2014/main" val="298706188"/>
                    </a:ext>
                  </a:extLst>
                </a:gridCol>
                <a:gridCol w="6158089">
                  <a:extLst>
                    <a:ext uri="{9D8B030D-6E8A-4147-A177-3AD203B41FA5}">
                      <a16:colId xmlns:a16="http://schemas.microsoft.com/office/drawing/2014/main" val="3586165621"/>
                    </a:ext>
                  </a:extLst>
                </a:gridCol>
              </a:tblGrid>
              <a:tr h="422963">
                <a:tc>
                  <a:txBody>
                    <a:bodyPr/>
                    <a:lstStyle/>
                    <a:p>
                      <a:r>
                        <a:rPr lang="ru-RU" sz="1800" dirty="0"/>
                        <a:t>Описание</a:t>
                      </a:r>
                      <a:r>
                        <a:rPr lang="ru-RU" sz="1800" baseline="0" dirty="0"/>
                        <a:t> ситуации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Форма</a:t>
                      </a:r>
                      <a:r>
                        <a:rPr lang="ru-RU" sz="1800" baseline="0" dirty="0">
                          <a:solidFill>
                            <a:schemeClr val="bg1"/>
                          </a:solidFill>
                        </a:rPr>
                        <a:t> задания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58487"/>
                  </a:ext>
                </a:extLst>
              </a:tr>
              <a:tr h="109265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</a:rPr>
                        <a:t>Отчет о реализации долгосрочной программы развития и выполнении ключевых показателей эффективности деятельности акционерного общества, предусмотренного распоряжением Правительства Российской Федерации от 23.01.2003 № 91-р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Выполнение задания, обеспечивающего разумную уверенность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и отличного от аудита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02481"/>
                  </a:ext>
                </a:extLst>
              </a:tr>
              <a:tr h="84592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Выполнение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требований финансовой устойчивости и платежеспособности страховой организацией, обществом взаимного страхования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Выполнение процедур, согласованных с заказчиком задания и (или) иным лицом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794200"/>
                  </a:ext>
                </a:extLst>
              </a:tr>
              <a:tr h="158611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</a:rPr>
                        <a:t>Выполнение обязательных нормативов, установленных Банком России, по состоянию на отчетную дату кредитной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организацией.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</a:rPr>
                        <a:t>Соответствие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</a:rPr>
                        <a:t> внутреннего контроля и организации систем управления рисками кредитной организации требованиям, предъявляемый Банком России</a:t>
                      </a:r>
                    </a:p>
                    <a:p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</a:rPr>
                        <a:t>ФЗ от 02.12.1990 г., № 395-1, ст.42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Выполнение процедур, согласованных с заказчиком задания и (или) иным лицом,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выполнение задания, обеспечивающего ограниченную уверенность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и отличного от обзорной проверки, выполнение задания, обеспечивающего разумную уверенность и отличного от аудита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71184"/>
                  </a:ext>
                </a:extLst>
              </a:tr>
              <a:tr h="1092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</a:rPr>
                        <a:t>Ведение пенсионных счетов негосударственного пенсионного обеспечения и пенсионных счетов накопительной пенсии негосударственным пенсионным фондом (ФЗ от 07.05.1998 № 75-ФЗ, статья 22)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Formular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</a:rPr>
                        <a:t>Выполнение процедур, согласованных с заказчиком задания и (или) иным лицом, выполнение задания, обеспечивающего ограниченную уверенность и отличного от обзорной проверки, выполнение задания, обеспечивающего разумную уверенность и отличного от аудита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328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65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20701" y="1620838"/>
            <a:ext cx="10501312" cy="5327650"/>
          </a:xfrm>
          <a:solidFill>
            <a:schemeClr val="bg1"/>
          </a:solidFill>
          <a:ln w="15875">
            <a:solidFill>
              <a:schemeClr val="accent6"/>
            </a:solidFill>
          </a:ln>
        </p:spPr>
        <p:txBody>
          <a:bodyPr lIns="108000" tIns="108000" rIns="108000" bIns="108000"/>
          <a:lstStyle/>
          <a:p>
            <a:pPr marL="0" indent="0">
              <a:buNone/>
            </a:pPr>
            <a:r>
              <a:rPr lang="ru-RU" sz="1600" dirty="0"/>
              <a:t>По смыслу законодательства Российской Федерации понятие обязательного аудита противостоит понятию «инициативный аудит». При этом последнее </a:t>
            </a:r>
            <a:r>
              <a:rPr lang="ru-RU" sz="1600" dirty="0" smtClean="0"/>
              <a:t>не </a:t>
            </a:r>
            <a:r>
              <a:rPr lang="ru-RU" sz="1600" dirty="0"/>
              <a:t>определяется непосредственно в федеральных законах. Обычно под инициативным аудитом понимается независимая проверка </a:t>
            </a:r>
            <a:r>
              <a:rPr lang="ru-RU" sz="1600" dirty="0" smtClean="0"/>
              <a:t>бухгалтерской (финансовой) отчетности </a:t>
            </a:r>
            <a:r>
              <a:rPr lang="ru-RU" sz="1600" dirty="0"/>
              <a:t>(или ее части), проводимая в случаях, </a:t>
            </a:r>
            <a:r>
              <a:rPr lang="ru-RU" sz="1600" dirty="0" smtClean="0"/>
              <a:t>отличных от </a:t>
            </a:r>
            <a:r>
              <a:rPr lang="ru-RU" sz="1600" dirty="0"/>
              <a:t>установленных федеральными законами, в целях выражения мнения о достоверности такой отчетности (информации).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>
                <a:solidFill>
                  <a:schemeClr val="accent4"/>
                </a:solidFill>
              </a:rPr>
              <a:t>К таким случаям относятся, например, проведение аудита:</a:t>
            </a:r>
          </a:p>
          <a:p>
            <a:r>
              <a:rPr lang="ru-RU" sz="1600" dirty="0"/>
              <a:t>по требованию участника общества с ограниченной ответственностью или акционеров акционерного общества, совокупная доля участия которых в уставном капитале общества составляет 10 и более процентов (статья 67.1 Гражданского кодекса Российской Федерации);</a:t>
            </a:r>
          </a:p>
          <a:p>
            <a:r>
              <a:rPr lang="ru-RU" sz="1600" dirty="0"/>
              <a:t>по решению собственника (статья 26 Федерального закона «О государственных и муниципальных унитарных предприятиях»);</a:t>
            </a:r>
          </a:p>
          <a:p>
            <a:r>
              <a:rPr lang="ru-RU" sz="1600" dirty="0"/>
              <a:t>по требованию учредителя (учредителей) международного фонда (статья 12.7 Федерального закона</a:t>
            </a:r>
            <a:br>
              <a:rPr lang="ru-RU" sz="1600" dirty="0"/>
            </a:br>
            <a:r>
              <a:rPr lang="ru-RU" sz="1600" dirty="0"/>
              <a:t>«О международных компаниях и международных фондах»);</a:t>
            </a:r>
          </a:p>
          <a:p>
            <a:r>
              <a:rPr lang="ru-RU" sz="1600" dirty="0"/>
              <a:t>по решению наблюдательного совета публично-правовой компании (статья 16 Федерального закона</a:t>
            </a:r>
            <a:br>
              <a:rPr lang="ru-RU" sz="1600" dirty="0"/>
            </a:br>
            <a:r>
              <a:rPr lang="ru-RU" sz="1600" dirty="0"/>
              <a:t>«О публично-правовых компаниях в Российской Федерации и о внесении изменений в отдельные законодательные акты Российской Федерации»).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0876" y="469450"/>
            <a:ext cx="12355300" cy="1151388"/>
          </a:xfrm>
        </p:spPr>
        <p:txBody>
          <a:bodyPr/>
          <a:lstStyle/>
          <a:p>
            <a:r>
              <a:rPr lang="ru-RU" dirty="0"/>
              <a:t>Инициативный аудит</a:t>
            </a:r>
          </a:p>
        </p:txBody>
      </p:sp>
      <p:pic>
        <p:nvPicPr>
          <p:cNvPr id="6" name="Рисунок 5" descr="Изображение выглядит как круг, Графика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98F3737-0FB9-819C-392E-FDD197C60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3084" y="388682"/>
            <a:ext cx="1483200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96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4" name="Загнутый угол 3">
            <a:extLst>
              <a:ext uri="{FF2B5EF4-FFF2-40B4-BE49-F238E27FC236}">
                <a16:creationId xmlns:a16="http://schemas.microsoft.com/office/drawing/2014/main" id="{CB15755C-A819-B3CE-1342-D0A790F85BC3}"/>
              </a:ext>
            </a:extLst>
          </p:cNvPr>
          <p:cNvSpPr/>
          <p:nvPr/>
        </p:nvSpPr>
        <p:spPr>
          <a:xfrm>
            <a:off x="520700" y="932690"/>
            <a:ext cx="6065838" cy="6015800"/>
          </a:xfrm>
          <a:prstGeom prst="foldedCorner">
            <a:avLst>
              <a:gd name="adj" fmla="val 9604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pPr>
              <a:spcBef>
                <a:spcPts val="800"/>
              </a:spcBef>
            </a:pPr>
            <a:r>
              <a:rPr lang="ru-RU" sz="1900" b="1" dirty="0">
                <a:solidFill>
                  <a:schemeClr val="accent1"/>
                </a:solidFill>
              </a:rPr>
              <a:t>Международный стандарт аудита 200</a:t>
            </a:r>
          </a:p>
          <a:p>
            <a:pPr>
              <a:spcBef>
                <a:spcPts val="800"/>
              </a:spcBef>
            </a:pPr>
            <a:r>
              <a:rPr lang="ru-RU" sz="1900" b="1" dirty="0">
                <a:solidFill>
                  <a:schemeClr val="accent1"/>
                </a:solidFill>
              </a:rPr>
              <a:t>«Основные цели независимого аудитора</a:t>
            </a:r>
            <a:br>
              <a:rPr lang="ru-RU" sz="1900" b="1" dirty="0">
                <a:solidFill>
                  <a:schemeClr val="accent1"/>
                </a:solidFill>
              </a:rPr>
            </a:br>
            <a:r>
              <a:rPr lang="ru-RU" sz="1900" b="1" dirty="0">
                <a:solidFill>
                  <a:schemeClr val="accent1"/>
                </a:solidFill>
              </a:rPr>
              <a:t>и проведение аудита в соответствии</a:t>
            </a:r>
            <a:br>
              <a:rPr lang="ru-RU" sz="1900" b="1" dirty="0">
                <a:solidFill>
                  <a:schemeClr val="accent1"/>
                </a:solidFill>
              </a:rPr>
            </a:br>
            <a:r>
              <a:rPr lang="ru-RU" sz="1900" b="1" dirty="0">
                <a:solidFill>
                  <a:schemeClr val="accent1"/>
                </a:solidFill>
              </a:rPr>
              <a:t>с международными стандартами аудита»</a:t>
            </a:r>
          </a:p>
          <a:p>
            <a:pPr>
              <a:spcBef>
                <a:spcPts val="800"/>
              </a:spcBef>
            </a:pPr>
            <a:r>
              <a:rPr lang="ru-RU" sz="1600" b="1" dirty="0">
                <a:solidFill>
                  <a:schemeClr val="tx1"/>
                </a:solidFill>
              </a:rPr>
              <a:t>Цель аудита – повысить степень уверенности предполагаемых пользователей в финансовой отчетности. </a:t>
            </a:r>
            <a:r>
              <a:rPr lang="ru-RU" sz="1600" dirty="0">
                <a:solidFill>
                  <a:schemeClr val="tx1"/>
                </a:solidFill>
              </a:rPr>
              <a:t>Это достигается с помощью формулирования аудитором соответствующего мнения относительно того, действительно ли финансовая отчетность подготовлена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во всех существенных отношениях в соответствии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с критериями применимой концепции подготовки финансовой отчетности, действительно ли финансовая отчетность представлена достоверно во всех существенных отношениях или дает ли она правдивое и достоверное представление в соответствии с той или иной концепцией. </a:t>
            </a:r>
          </a:p>
        </p:txBody>
      </p:sp>
      <p:sp>
        <p:nvSpPr>
          <p:cNvPr id="5" name="Загнутый угол 4">
            <a:extLst>
              <a:ext uri="{FF2B5EF4-FFF2-40B4-BE49-F238E27FC236}">
                <a16:creationId xmlns:a16="http://schemas.microsoft.com/office/drawing/2014/main" id="{C6F8D354-5277-E70F-73FE-7042711D4E2E}"/>
              </a:ext>
            </a:extLst>
          </p:cNvPr>
          <p:cNvSpPr/>
          <p:nvPr/>
        </p:nvSpPr>
        <p:spPr>
          <a:xfrm>
            <a:off x="6856414" y="932689"/>
            <a:ext cx="6039484" cy="6015800"/>
          </a:xfrm>
          <a:prstGeom prst="foldedCorner">
            <a:avLst>
              <a:gd name="adj" fmla="val 10091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180000" rIns="216000" bIns="180000" rtlCol="0" anchor="t" anchorCtr="0"/>
          <a:lstStyle/>
          <a:p>
            <a:pPr>
              <a:spcBef>
                <a:spcPts val="800"/>
              </a:spcBef>
            </a:pPr>
            <a:r>
              <a:rPr lang="ru-RU" sz="1900" b="1" dirty="0" smtClean="0">
                <a:solidFill>
                  <a:schemeClr val="accent1"/>
                </a:solidFill>
              </a:rPr>
              <a:t>Концепция развития аудиторской деятельности в Российской Федерации</a:t>
            </a:r>
          </a:p>
          <a:p>
            <a:pPr>
              <a:spcBef>
                <a:spcPts val="800"/>
              </a:spcBef>
            </a:pPr>
            <a:r>
              <a:rPr lang="ru-RU" sz="1900" b="1" dirty="0">
                <a:solidFill>
                  <a:schemeClr val="accent1"/>
                </a:solidFill>
              </a:rPr>
              <a:t>д</a:t>
            </a:r>
            <a:r>
              <a:rPr lang="ru-RU" sz="1900" b="1" dirty="0" smtClean="0">
                <a:solidFill>
                  <a:schemeClr val="accent1"/>
                </a:solidFill>
              </a:rPr>
              <a:t>о 2024 года</a:t>
            </a:r>
          </a:p>
          <a:p>
            <a:pPr>
              <a:spcBef>
                <a:spcPts val="80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Деятельность </a:t>
            </a:r>
            <a:r>
              <a:rPr lang="ru-RU" sz="1600" dirty="0">
                <a:solidFill>
                  <a:schemeClr val="tx1"/>
                </a:solidFill>
              </a:rPr>
              <a:t>аудиторских организаций, аудиторов, саморегулируемых организаций аудиторов, уполномоченных федеральных органов исполнительной власти направлена в первую очередь на </a:t>
            </a:r>
            <a:r>
              <a:rPr lang="ru-RU" sz="1600" b="1" dirty="0">
                <a:solidFill>
                  <a:schemeClr val="tx1"/>
                </a:solidFill>
              </a:rPr>
              <a:t>защиту такой охраняемой законом ценности, как право граждан и юридических лиц на получение информации </a:t>
            </a:r>
            <a:r>
              <a:rPr lang="ru-RU" sz="1600" b="1" dirty="0">
                <a:solidFill>
                  <a:schemeClr val="accent1"/>
                </a:solidFill>
              </a:rPr>
              <a:t>(</a:t>
            </a:r>
            <a:r>
              <a:rPr lang="ru-RU" sz="16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часть 4 статьи 29</a:t>
            </a:r>
            <a:r>
              <a:rPr lang="ru-RU" sz="1600" b="1" dirty="0">
                <a:solidFill>
                  <a:schemeClr val="accent1"/>
                </a:solidFill>
              </a:rPr>
              <a:t>)</a:t>
            </a:r>
            <a:r>
              <a:rPr lang="ru-RU" sz="1600" b="1" dirty="0">
                <a:solidFill>
                  <a:schemeClr val="tx1"/>
                </a:solidFill>
              </a:rPr>
              <a:t> Конституции Российской Федерации).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Исходя из этого, главная цель дальнейшего развития аудиторской деятельности в Российской Федерации — формирование и поддержание доверия делового сообщества и общества в целом к результатам оказания аудиторских услуг.</a:t>
            </a:r>
            <a:r>
              <a:rPr lang="ru-RU" sz="1600" dirty="0">
                <a:solidFill>
                  <a:schemeClr val="tx1"/>
                </a:solidFill>
              </a:rPr>
              <a:t> При этом целевая модель организации, регулирования, осуществления аудиторской деятельности, а также контроля (надзора) за аудиторской деятельностью основывается на современных международно-признанных стандартах.</a:t>
            </a:r>
            <a:endParaRPr lang="ru-RU" sz="15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A37C4B35-6F01-18BE-E2C2-BFF750051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876" y="1258350"/>
            <a:ext cx="12355300" cy="5838736"/>
          </a:xfrm>
        </p:spPr>
        <p:txBody>
          <a:bodyPr/>
          <a:lstStyle/>
          <a:p>
            <a:r>
              <a:rPr lang="ru-RU" sz="1800" dirty="0" smtClean="0"/>
              <a:t>Негосударственный, независимый, осуществляется в общественных интересах.</a:t>
            </a:r>
          </a:p>
          <a:p>
            <a:r>
              <a:rPr lang="ru-RU" sz="1800" dirty="0" smtClean="0"/>
              <a:t>Цель – повышение уверенности потенциальных пользователей в финансовой информации.</a:t>
            </a:r>
          </a:p>
          <a:p>
            <a:r>
              <a:rPr lang="ru-RU" sz="1800" dirty="0" smtClean="0"/>
              <a:t>Объект  - финансовая (и/или нефинансовая) информация или часть информации, сформированные в соответствии с определенной концепцией.</a:t>
            </a:r>
          </a:p>
          <a:p>
            <a:r>
              <a:rPr lang="ru-RU" sz="1800" dirty="0"/>
              <a:t>Субъект – аудиторская организация или индивидуальный аудитор, обладающие специальной </a:t>
            </a:r>
            <a:r>
              <a:rPr lang="ru-RU" sz="1800" dirty="0" smtClean="0"/>
              <a:t>правоспособностью и осуществляющие аудиторскую (предпринимательскую) деятельность.</a:t>
            </a:r>
            <a:endParaRPr lang="ru-RU" sz="1800" dirty="0"/>
          </a:p>
          <a:p>
            <a:r>
              <a:rPr lang="ru-RU" sz="1800" dirty="0" smtClean="0"/>
              <a:t>Итог – профессиональное суждение аудитора  - лица, обладающего надлежащей профессиональной компетенцией, деловой репутаций и отвечающего требованиям к членству в СРО ААС, оформленное в соответствии с требованиями законодательства и профессиональных стандартов.</a:t>
            </a:r>
          </a:p>
          <a:p>
            <a:r>
              <a:rPr lang="ru-RU" sz="1800" dirty="0" smtClean="0"/>
              <a:t>Форма  - договор на оказание профессиональных услуг.</a:t>
            </a:r>
          </a:p>
          <a:p>
            <a:r>
              <a:rPr lang="ru-RU" sz="1800" dirty="0" smtClean="0"/>
              <a:t>Результат - заключение </a:t>
            </a:r>
            <a:r>
              <a:rPr lang="ru-RU" sz="1800" dirty="0"/>
              <a:t>— официальный документ, предназначенный для </a:t>
            </a:r>
            <a:r>
              <a:rPr lang="ru-RU" sz="1800" dirty="0" smtClean="0"/>
              <a:t>потенциальных пользователей </a:t>
            </a:r>
            <a:r>
              <a:rPr lang="ru-RU" sz="1800" dirty="0"/>
              <a:t>бухгалтерской (финансовой) отчетности </a:t>
            </a:r>
            <a:r>
              <a:rPr lang="ru-RU" sz="1800" dirty="0" smtClean="0"/>
              <a:t>или иной отвечающей допустимым критериями информации, содержащий независимое профессиональное мнение аудиторской организации или индивидуального аудитора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A7B5"/>
                </a:solidFill>
              </a:rPr>
              <a:t>Отличительной </a:t>
            </a:r>
            <a:r>
              <a:rPr lang="ru-RU" b="1" dirty="0">
                <a:solidFill>
                  <a:srgbClr val="00A7B5"/>
                </a:solidFill>
              </a:rPr>
              <a:t>особенностью аудиторской профессии является признание и принятие на себя обязанности действовать в общественных интересах. </a:t>
            </a:r>
          </a:p>
          <a:p>
            <a:pPr marL="0" indent="0">
              <a:buNone/>
            </a:pPr>
            <a:endParaRPr lang="ru-RU" b="1" dirty="0">
              <a:solidFill>
                <a:schemeClr val="accent4"/>
              </a:solidFill>
            </a:endParaRPr>
          </a:p>
          <a:p>
            <a:endParaRPr lang="ru-RU" b="1" dirty="0">
              <a:solidFill>
                <a:schemeClr val="accent4"/>
              </a:solidFill>
            </a:endParaRPr>
          </a:p>
          <a:p>
            <a:endParaRPr lang="ru-RU" b="1" dirty="0">
              <a:solidFill>
                <a:schemeClr val="accent4"/>
              </a:solidFill>
            </a:endParaRPr>
          </a:p>
          <a:p>
            <a:endParaRPr lang="ru-RU" b="1" dirty="0">
              <a:solidFill>
                <a:schemeClr val="accent4"/>
              </a:solidFill>
            </a:endParaRPr>
          </a:p>
          <a:p>
            <a:endParaRPr lang="ru-RU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4F2D7F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513E18F-3D9F-C02B-B73C-68606CAB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76" y="469450"/>
            <a:ext cx="12355300" cy="671453"/>
          </a:xfrm>
        </p:spPr>
        <p:txBody>
          <a:bodyPr/>
          <a:lstStyle/>
          <a:p>
            <a:r>
              <a:rPr lang="ru-RU" dirty="0" smtClean="0"/>
              <a:t>Аудиторский финансовый контроль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520876" y="1270617"/>
            <a:ext cx="12355300" cy="5040313"/>
          </a:xfrm>
        </p:spPr>
        <p:txBody>
          <a:bodyPr/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Доверие </a:t>
            </a:r>
            <a:r>
              <a:rPr lang="ru-RU" sz="1600" dirty="0"/>
              <a:t>общества к аудиторской профессии является необходимой предпосылкой для привлечения аудиторов, аудиторских организаций к оказанию аудиторских и прочих связанных с аудиторской деятельностью услуг. Доверие общества к аудиторской профессии определено, помимо прочего, тем условием, что в своей профессиональной деятельности аудиторы: 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600" dirty="0"/>
              <a:t>соблюдают принципы этики и требования стандартов аудиторской деятельности, иных применимых стандартов (далее совместно – «профессиональные стандарты»)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600" dirty="0"/>
              <a:t>обладают пониманием бизнеса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600" dirty="0"/>
              <a:t>пользуются экспертными знаниями по техническим и иным вопросам 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1600" dirty="0"/>
              <a:t>применяют профессиональное суждение. Только действуя таким образом, аудиторы могут предоставить результат профессиональных услуг, который отвечает целям соответствующей услуги и на который предполагаемые пользователи услуги могут </a:t>
            </a:r>
            <a:r>
              <a:rPr lang="ru-RU" sz="1600" dirty="0" smtClean="0"/>
              <a:t>полагаться</a:t>
            </a:r>
          </a:p>
          <a:p>
            <a:pPr marL="0" indent="0">
              <a:buNone/>
            </a:pPr>
            <a:r>
              <a:rPr lang="ru-RU" sz="1600" dirty="0" smtClean="0"/>
              <a:t>Расширение объема и перечня оказываемых аудиторских услуг на основании задания заказчика и в интересах широкого круга потенциальных пользователей – одна из главных задач, стоящих перед профессиональны сообществом.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4"/>
                </a:solidFill>
              </a:rPr>
              <a:t>За период 2020-2023 гг. количество установленных случаев обязательного аудита возросло на 7 %. Количество инициативных аудитов, </a:t>
            </a:r>
            <a:r>
              <a:rPr lang="ru-RU" sz="1600" dirty="0" smtClean="0">
                <a:solidFill>
                  <a:schemeClr val="accent4"/>
                </a:solidFill>
              </a:rPr>
              <a:t>проведенных в </a:t>
            </a:r>
            <a:r>
              <a:rPr lang="ru-RU" sz="1600" dirty="0">
                <a:solidFill>
                  <a:schemeClr val="accent4"/>
                </a:solidFill>
              </a:rPr>
              <a:t>2023 г., выросло </a:t>
            </a:r>
            <a:r>
              <a:rPr lang="ru-RU" sz="1600" dirty="0" smtClean="0">
                <a:solidFill>
                  <a:schemeClr val="accent4"/>
                </a:solidFill>
              </a:rPr>
              <a:t>почти в </a:t>
            </a:r>
            <a:r>
              <a:rPr lang="ru-RU" sz="1600" dirty="0">
                <a:solidFill>
                  <a:schemeClr val="accent4"/>
                </a:solidFill>
              </a:rPr>
              <a:t>два раза по </a:t>
            </a:r>
            <a:r>
              <a:rPr lang="ru-RU" sz="1600" dirty="0" smtClean="0">
                <a:solidFill>
                  <a:schemeClr val="accent4"/>
                </a:solidFill>
              </a:rPr>
              <a:t>сравнению с </a:t>
            </a:r>
            <a:r>
              <a:rPr lang="ru-RU" sz="1600" dirty="0">
                <a:solidFill>
                  <a:schemeClr val="accent4"/>
                </a:solidFill>
              </a:rPr>
              <a:t>2020 г</a:t>
            </a:r>
            <a:r>
              <a:rPr lang="ru-RU" sz="1600" dirty="0" smtClean="0">
                <a:solidFill>
                  <a:schemeClr val="accent4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dirty="0" smtClean="0"/>
              <a:t>(Отчет об исполнении КРАД в РФ до 2024 года, опубликован МФ РФ)</a:t>
            </a:r>
            <a:endParaRPr lang="ru-RU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0876" y="469450"/>
            <a:ext cx="12355300" cy="8895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Аудиторский финансовый </a:t>
            </a:r>
            <a:r>
              <a:rPr lang="ru-RU" dirty="0" smtClean="0"/>
              <a:t>контроль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A7B5"/>
                </a:solidFill>
              </a:rPr>
              <a:t>Кодекс профессиональной этики аудиторов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725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E1F16C3-BA2B-D512-1283-7872AE6E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доходов аудиторских организаций (в %)</a:t>
            </a:r>
          </a:p>
        </p:txBody>
      </p:sp>
      <p:pic>
        <p:nvPicPr>
          <p:cNvPr id="12" name="Рисунок 11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16904DB7-B60F-0E9B-AD97-4A25AE4440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76" y="1317050"/>
            <a:ext cx="7772400" cy="56314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BD2898-83CA-BA6C-5009-82B01703A18B}"/>
              </a:ext>
            </a:extLst>
          </p:cNvPr>
          <p:cNvSpPr txBox="1"/>
          <p:nvPr/>
        </p:nvSpPr>
        <p:spPr>
          <a:xfrm>
            <a:off x="8939252" y="6302157"/>
            <a:ext cx="3936961" cy="646331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r>
              <a:rPr kumimoji="0" lang="ru-RU" altLang="ru-RU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финансов Российской Федерации «Рынок аудиторских услуг в Российской Федерации», Москва 2024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D3C5991-2908-EDCE-713C-B9ECB6EC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Распределение клиентов аудиторских организаций, бухгалтерская отчетность которых </a:t>
            </a:r>
            <a:r>
              <a:rPr lang="ru-RU" dirty="0" err="1"/>
              <a:t>проаудирована</a:t>
            </a:r>
            <a:r>
              <a:rPr lang="ru-RU" dirty="0"/>
              <a:t>, по Российской Федерации</a:t>
            </a:r>
            <a:br>
              <a:rPr lang="ru-RU" dirty="0"/>
            </a:br>
            <a:r>
              <a:rPr lang="ru-RU" dirty="0"/>
              <a:t>(в %)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335B08-18AE-9CCA-2287-E01AA324BA03}"/>
              </a:ext>
            </a:extLst>
          </p:cNvPr>
          <p:cNvSpPr txBox="1"/>
          <p:nvPr/>
        </p:nvSpPr>
        <p:spPr>
          <a:xfrm>
            <a:off x="8939252" y="6302157"/>
            <a:ext cx="3936961" cy="646331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r>
              <a:rPr kumimoji="0" lang="ru-RU" altLang="ru-RU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финансов Российской Федерации «Рынок аудиторских услуг в Российской Федерации», Москва 2024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FFC9911B-8740-97C4-4358-1AFF3DC034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2916288"/>
            <a:ext cx="8193088" cy="40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38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A792867-56A5-E159-20A1-7A3A1B8300D1}"/>
              </a:ext>
            </a:extLst>
          </p:cNvPr>
          <p:cNvSpPr/>
          <p:nvPr/>
        </p:nvSpPr>
        <p:spPr>
          <a:xfrm>
            <a:off x="520660" y="1300168"/>
            <a:ext cx="12355514" cy="5648320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136A13-4E13-F42E-BEE6-A9B713B6C6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776" y="447675"/>
            <a:ext cx="12309436" cy="852493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АКРА, «</a:t>
            </a:r>
            <a:r>
              <a:rPr lang="ru-RU" sz="1600" b="1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Нефинансовая отчетность российского бизнеса: итоги 2023 года и ожидания на 2024 год», </a:t>
            </a:r>
            <a:r>
              <a:rPr lang="ru-RU" sz="1600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22.12.2023</a:t>
            </a:r>
            <a:endParaRPr lang="ru-RU" sz="16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1C705D-4A6B-604C-3AF7-21DEC481B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549" y="2350504"/>
            <a:ext cx="76708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D3547-8C95-C5C9-A2C6-E9D374E69636}"/>
              </a:ext>
            </a:extLst>
          </p:cNvPr>
          <p:cNvSpPr txBox="1"/>
          <p:nvPr/>
        </p:nvSpPr>
        <p:spPr>
          <a:xfrm>
            <a:off x="844549" y="1612260"/>
            <a:ext cx="1170940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Планы компаний относительно подготовки и публикации нефинансовой отчетности за 2023 год</a:t>
            </a:r>
            <a: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ru-RU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(% ответов от выборки) 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F6D788-DF9D-0293-ACAF-04CBE95BA387}"/>
              </a:ext>
            </a:extLst>
          </p:cNvPr>
          <p:cNvSpPr txBox="1"/>
          <p:nvPr/>
        </p:nvSpPr>
        <p:spPr>
          <a:xfrm>
            <a:off x="844549" y="6420952"/>
            <a:ext cx="1203162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kumimoji="0" lang="ru-RU" altLang="ru-RU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Источник: расчеты АКРА и Комитета по интегрированной отчетности (по данным опроса компаний</a:t>
            </a:r>
            <a:r>
              <a:rPr kumimoji="0" lang="en-US" altLang="ru-RU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02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A792867-56A5-E159-20A1-7A3A1B8300D1}"/>
              </a:ext>
            </a:extLst>
          </p:cNvPr>
          <p:cNvSpPr/>
          <p:nvPr/>
        </p:nvSpPr>
        <p:spPr>
          <a:xfrm>
            <a:off x="520660" y="1300168"/>
            <a:ext cx="12355514" cy="5648320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136A13-4E13-F42E-BEE6-A9B713B6C6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776" y="447675"/>
            <a:ext cx="12309436" cy="852493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АКРА, «</a:t>
            </a:r>
            <a:r>
              <a:rPr lang="ru-RU" sz="1600" b="1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Нефинансовая отчетность российского бизнеса: итоги 2023 года и ожидания на 2024 год», </a:t>
            </a:r>
            <a:r>
              <a:rPr lang="ru-RU" sz="1600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22.12.2023</a:t>
            </a:r>
            <a:endParaRPr lang="ru-RU" sz="16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1D3547-8C95-C5C9-A2C6-E9D374E69636}"/>
              </a:ext>
            </a:extLst>
          </p:cNvPr>
          <p:cNvSpPr txBox="1"/>
          <p:nvPr/>
        </p:nvSpPr>
        <p:spPr>
          <a:xfrm>
            <a:off x="844549" y="1612260"/>
            <a:ext cx="1170940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Международные стандарты, на которые планируют опираться компании при подготовке нефинансовой отчетности по итогам 2023 года (число компаний, указавших стандарт)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F6D788-DF9D-0293-ACAF-04CBE95BA387}"/>
              </a:ext>
            </a:extLst>
          </p:cNvPr>
          <p:cNvSpPr txBox="1"/>
          <p:nvPr/>
        </p:nvSpPr>
        <p:spPr>
          <a:xfrm>
            <a:off x="844549" y="6420952"/>
            <a:ext cx="1203162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kumimoji="0" lang="ru-RU" altLang="ru-RU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Источник: расчеты АКРА и Комитета по интегрированной отчетности (по данным опроса компаний)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52F3D9F3-C2D0-5E19-5C91-F9E09F94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49" y="2452236"/>
            <a:ext cx="8347075" cy="38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0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A37C4B35-6F01-18BE-E2C2-BFF750051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876" y="1157681"/>
            <a:ext cx="12355300" cy="50403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b="1" dirty="0" smtClean="0"/>
              <a:t>Развитие </a:t>
            </a:r>
            <a:r>
              <a:rPr lang="ru-RU" b="1" dirty="0"/>
              <a:t>рынка аудиторских </a:t>
            </a:r>
            <a:r>
              <a:rPr lang="ru-RU" b="1" dirty="0" smtClean="0"/>
              <a:t>услуг: </a:t>
            </a:r>
            <a:r>
              <a:rPr lang="ru-RU" dirty="0" smtClean="0"/>
              <a:t>создание </a:t>
            </a:r>
            <a:r>
              <a:rPr lang="ru-RU" dirty="0"/>
              <a:t>условий для расширения практики выполнения субъектами аудиторской деятельности заданий, обеспечивающих уверенность в достоверности нефинансовой отчетности</a:t>
            </a:r>
            <a:r>
              <a:rPr lang="ru-RU" dirty="0" smtClean="0"/>
              <a:t>; повышение </a:t>
            </a:r>
            <a:r>
              <a:rPr lang="ru-RU" dirty="0"/>
              <a:t>прозрачности рынка аудиторских услуг</a:t>
            </a:r>
            <a:r>
              <a:rPr lang="ru-RU" dirty="0" smtClean="0"/>
              <a:t>; создание </a:t>
            </a:r>
            <a:r>
              <a:rPr lang="ru-RU" dirty="0"/>
              <a:t>и реализация системы взаимодействия контрольно-надзорных органов в сфере аудиторской деятельности с потребителями аудиторских услуг, </a:t>
            </a:r>
            <a:r>
              <a:rPr lang="ru-RU" dirty="0" smtClean="0"/>
              <a:t> существенное </a:t>
            </a:r>
            <a:r>
              <a:rPr lang="ru-RU" dirty="0"/>
              <a:t>усиление деятельности саморегулируемой организации аудиторов по методическому обеспечению аудиторской деятельности, </a:t>
            </a:r>
            <a:r>
              <a:rPr lang="ru-RU" dirty="0" smtClean="0"/>
              <a:t>активизация </a:t>
            </a:r>
            <a:r>
              <a:rPr lang="ru-RU" dirty="0"/>
              <a:t>участия субъектов аудиторской деятельности в ПОД/ФТ/ФРОМУ.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b="1" dirty="0" smtClean="0"/>
              <a:t>Совершенствование </a:t>
            </a:r>
            <a:r>
              <a:rPr lang="ru-RU" b="1" dirty="0"/>
              <a:t>системы регулирования аудиторской </a:t>
            </a:r>
            <a:r>
              <a:rPr lang="ru-RU" b="1" dirty="0" smtClean="0"/>
              <a:t>деятельности: </a:t>
            </a:r>
            <a:r>
              <a:rPr lang="ru-RU" dirty="0" smtClean="0"/>
              <a:t>внедрение </a:t>
            </a:r>
            <a:r>
              <a:rPr lang="ru-RU" dirty="0"/>
              <a:t>новой модели регулирования аудиторской деятельности, в которой: требования к субъектам аудиторской деятельности дифференцированы в зависимости от общественной значимости обслуживаемых ими организаций; реализован принцип пропорциональности регулирования; Банк России наделен рядом полномочий в сфере аудиторской деятельности; начали применяться более строгие правила независимости аудиторов и аудиторских организаций и профессиональные этические требования; саморегулируемая организация аудиторов наделена дополнительными регуляторными функциями.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 smtClean="0"/>
              <a:t>Консолидация </a:t>
            </a:r>
            <a:r>
              <a:rPr lang="ru-RU" b="1" dirty="0"/>
              <a:t>аудиторской </a:t>
            </a:r>
            <a:r>
              <a:rPr lang="ru-RU" b="1" dirty="0" smtClean="0"/>
              <a:t>профессии: </a:t>
            </a:r>
            <a:r>
              <a:rPr lang="ru-RU" dirty="0" smtClean="0"/>
              <a:t>объединение </a:t>
            </a:r>
            <a:r>
              <a:rPr lang="ru-RU" dirty="0"/>
              <a:t>всех субъектов аудиторской деятельности в единой саморегулируемой организации аудиторов; внедрение механизмов, обеспечивающих учет интересов и потребностей разных групп членов этой организации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513E18F-3D9F-C02B-B73C-68606CAB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76" y="469450"/>
            <a:ext cx="12355300" cy="688231"/>
          </a:xfrm>
        </p:spPr>
        <p:txBody>
          <a:bodyPr/>
          <a:lstStyle/>
          <a:p>
            <a:r>
              <a:rPr lang="ru-RU" dirty="0" smtClean="0"/>
              <a:t>Важнейшие результаты реализации Концепции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2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A792867-56A5-E159-20A1-7A3A1B8300D1}"/>
              </a:ext>
            </a:extLst>
          </p:cNvPr>
          <p:cNvSpPr/>
          <p:nvPr/>
        </p:nvSpPr>
        <p:spPr>
          <a:xfrm>
            <a:off x="520660" y="1300168"/>
            <a:ext cx="12355514" cy="5648320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136A13-4E13-F42E-BEE6-A9B713B6C6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776" y="447675"/>
            <a:ext cx="12309436" cy="852493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АКРА, «</a:t>
            </a:r>
            <a:r>
              <a:rPr lang="ru-RU" sz="1600" b="1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Нефинансовая отчетность российского бизнеса: итоги 2023 года и ожидания на 2024 год», </a:t>
            </a:r>
            <a:r>
              <a:rPr lang="ru-RU" sz="1600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22.12.2023</a:t>
            </a:r>
            <a:endParaRPr lang="ru-RU" sz="16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1D3547-8C95-C5C9-A2C6-E9D374E69636}"/>
              </a:ext>
            </a:extLst>
          </p:cNvPr>
          <p:cNvSpPr txBox="1"/>
          <p:nvPr/>
        </p:nvSpPr>
        <p:spPr>
          <a:xfrm>
            <a:off x="844549" y="1612260"/>
            <a:ext cx="1170940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Национальные рекомендации, на которые планируют опираться компании при подготовке нефинансовой отчетности по итогам 2023 года (число компаний, указавших рекомендации)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F6D788-DF9D-0293-ACAF-04CBE95BA387}"/>
              </a:ext>
            </a:extLst>
          </p:cNvPr>
          <p:cNvSpPr txBox="1"/>
          <p:nvPr/>
        </p:nvSpPr>
        <p:spPr>
          <a:xfrm>
            <a:off x="844549" y="6420952"/>
            <a:ext cx="1203162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kumimoji="0" lang="ru-RU" altLang="ru-RU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Источник: расчеты АКРА и Комитета по интегрированной отчетности (по данным опроса компаний)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текст, снимок экрана, Шриф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87DB14E7-63F4-F788-C360-5113DE424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1" y="2330425"/>
            <a:ext cx="6140450" cy="39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32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A792867-56A5-E159-20A1-7A3A1B8300D1}"/>
              </a:ext>
            </a:extLst>
          </p:cNvPr>
          <p:cNvSpPr/>
          <p:nvPr/>
        </p:nvSpPr>
        <p:spPr>
          <a:xfrm>
            <a:off x="520660" y="1300168"/>
            <a:ext cx="12355514" cy="5648320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136A13-4E13-F42E-BEE6-A9B713B6C6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776" y="447675"/>
            <a:ext cx="12309436" cy="852493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АКРА, «</a:t>
            </a:r>
            <a:r>
              <a:rPr lang="ru-RU" sz="1600" b="1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Нефинансовая отчетность российского бизнеса: итоги 2023 года и ожидания на 2024 год», </a:t>
            </a:r>
            <a:r>
              <a:rPr lang="ru-RU" sz="1600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22.12.2023</a:t>
            </a:r>
            <a:endParaRPr lang="ru-RU" sz="16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1D3547-8C95-C5C9-A2C6-E9D374E69636}"/>
              </a:ext>
            </a:extLst>
          </p:cNvPr>
          <p:cNvSpPr txBox="1"/>
          <p:nvPr/>
        </p:nvSpPr>
        <p:spPr>
          <a:xfrm>
            <a:off x="844549" y="1612260"/>
            <a:ext cx="1170940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Планы компаний относительно проведения внешней верификации нефинансовой отчетности за 2023 год (% ответов от числа компаний, планирующих составлять отчетность в 2024 году)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F6D788-DF9D-0293-ACAF-04CBE95BA387}"/>
              </a:ext>
            </a:extLst>
          </p:cNvPr>
          <p:cNvSpPr txBox="1"/>
          <p:nvPr/>
        </p:nvSpPr>
        <p:spPr>
          <a:xfrm>
            <a:off x="844549" y="6420952"/>
            <a:ext cx="1203162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kumimoji="0" lang="ru-RU" altLang="ru-RU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Источник: расчеты АКРА и Комитета по интегрированной отчетности (по данным опроса компаний)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текст, снимок экрана, круг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2B032470-ABF9-DA2F-59BD-5F7302C43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2309920"/>
            <a:ext cx="7435850" cy="39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18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A37C4B35-6F01-18BE-E2C2-BFF750051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875" y="549162"/>
            <a:ext cx="12355300" cy="6464033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dirty="0" smtClean="0">
                <a:solidFill>
                  <a:srgbClr val="4F2D7F"/>
                </a:solidFill>
              </a:rPr>
              <a:t>Некоторые информационные ресурсы о </a:t>
            </a:r>
            <a:r>
              <a:rPr lang="en-US" sz="2800" dirty="0">
                <a:solidFill>
                  <a:srgbClr val="4F2D7F"/>
                </a:solidFill>
              </a:rPr>
              <a:t>ESG </a:t>
            </a:r>
            <a:r>
              <a:rPr lang="ru-RU" sz="2800" dirty="0" smtClean="0">
                <a:solidFill>
                  <a:srgbClr val="4F2D7F"/>
                </a:solidFill>
              </a:rPr>
              <a:t> и нефинансовой отчетности</a:t>
            </a:r>
          </a:p>
          <a:p>
            <a:pPr marL="0" lvl="0" indent="0">
              <a:buNone/>
            </a:pPr>
            <a:endParaRPr lang="ru-RU" sz="2800" dirty="0">
              <a:solidFill>
                <a:srgbClr val="4F2D7F"/>
              </a:solidFill>
            </a:endParaRPr>
          </a:p>
          <a:p>
            <a:r>
              <a:rPr lang="ru-RU" dirty="0">
                <a:solidFill>
                  <a:srgbClr val="000000"/>
                </a:solidFill>
                <a:hlinkClick r:id="rId2"/>
              </a:rPr>
              <a:t>Национальный </a:t>
            </a:r>
            <a:r>
              <a:rPr lang="ru-RU" dirty="0" smtClean="0">
                <a:solidFill>
                  <a:srgbClr val="000000"/>
                </a:solidFill>
                <a:hlinkClick r:id="rId2"/>
              </a:rPr>
              <a:t>Альянс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ESG</a:t>
            </a:r>
            <a:r>
              <a:rPr lang="ru-RU" dirty="0" smtClean="0">
                <a:solidFill>
                  <a:srgbClr val="000000"/>
                </a:solidFill>
                <a:hlinkClick r:id="rId2"/>
              </a:rPr>
              <a:t> – </a:t>
            </a:r>
            <a:r>
              <a:rPr lang="ru-RU" dirty="0">
                <a:solidFill>
                  <a:srgbClr val="000000"/>
                </a:solidFill>
                <a:hlinkClick r:id="rId2"/>
              </a:rPr>
              <a:t>навигатор в области устойчивого развития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  <a:p>
            <a:r>
              <a:rPr lang="ru-RU" dirty="0" smtClean="0">
                <a:hlinkClick r:id="rId3"/>
              </a:rPr>
              <a:t>РСПП</a:t>
            </a:r>
            <a:r>
              <a:rPr lang="ru-RU" dirty="0">
                <a:hlinkClick r:id="rId3"/>
              </a:rPr>
              <a:t>: общественное заверение нефинансовых отчетов</a:t>
            </a:r>
            <a:r>
              <a:rPr lang="ru-RU" dirty="0" smtClean="0">
                <a:hlinkClick r:id="rId3"/>
              </a:rPr>
              <a:t>, </a:t>
            </a:r>
            <a:r>
              <a:rPr lang="en-US" dirty="0">
                <a:hlinkClick r:id="rId3"/>
              </a:rPr>
              <a:t>ESG</a:t>
            </a:r>
            <a:r>
              <a:rPr lang="ru-RU" dirty="0">
                <a:hlinkClick r:id="rId3"/>
              </a:rPr>
              <a:t> </a:t>
            </a:r>
            <a:r>
              <a:rPr lang="ru-RU" dirty="0" smtClean="0">
                <a:hlinkClick r:id="rId3"/>
              </a:rPr>
              <a:t>индексы, национальный регистр корпоративных нефинансовых отчетов, 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>
                <a:hlinkClick r:id="rId4"/>
              </a:rPr>
              <a:t>Методические рекомендации по подготовке отчетности об устойчивом </a:t>
            </a:r>
            <a:r>
              <a:rPr lang="ru-RU" dirty="0" smtClean="0">
                <a:hlinkClick r:id="rId4"/>
              </a:rPr>
              <a:t>развитии от 01.11.2023 г. </a:t>
            </a:r>
            <a:r>
              <a:rPr lang="ru-RU" dirty="0" err="1" smtClean="0">
                <a:hlinkClick r:id="rId4"/>
              </a:rPr>
              <a:t>вебинар</a:t>
            </a:r>
            <a:endParaRPr lang="ru-RU" dirty="0" smtClean="0"/>
          </a:p>
          <a:p>
            <a:endParaRPr lang="ru-RU" dirty="0"/>
          </a:p>
          <a:p>
            <a:r>
              <a:rPr lang="ru-RU" dirty="0">
                <a:hlinkClick r:id="rId5"/>
              </a:rPr>
              <a:t>Сервис </a:t>
            </a:r>
            <a:r>
              <a:rPr lang="ru-RU" dirty="0" smtClean="0">
                <a:hlinkClick r:id="rId5"/>
              </a:rPr>
              <a:t>сравнения ключевых </a:t>
            </a:r>
            <a:r>
              <a:rPr lang="ru-RU" dirty="0">
                <a:hlinkClick r:id="rId5"/>
              </a:rPr>
              <a:t>показателей </a:t>
            </a:r>
            <a:r>
              <a:rPr lang="ru-RU" dirty="0" smtClean="0">
                <a:hlinkClick r:id="rId5"/>
              </a:rPr>
              <a:t>нефинансовой отчетности </a:t>
            </a:r>
            <a:r>
              <a:rPr lang="ru-RU" dirty="0">
                <a:hlinkClick r:id="rId5"/>
              </a:rPr>
              <a:t>российских </a:t>
            </a:r>
            <a:r>
              <a:rPr lang="ru-RU" dirty="0" smtClean="0">
                <a:hlinkClick r:id="rId5"/>
              </a:rPr>
              <a:t>компаний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A7B5"/>
                </a:solidFill>
              </a:rPr>
              <a:t>    </a:t>
            </a:r>
            <a:endParaRPr lang="ru-RU" dirty="0">
              <a:solidFill>
                <a:srgbClr val="00A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4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снимок экрана, веб-страница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37AAEB29-0960-3ECF-1E94-C61D504BFC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447675"/>
            <a:ext cx="10274300" cy="650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15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нимок экрана, Цвет электрик, Красочност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F44F78CE-5389-785C-5AA2-1FE3B599A3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5644" y="-7287"/>
            <a:ext cx="5637306" cy="756126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9E7468-06A0-B3DA-DB0C-29F7EF55A8A5}"/>
              </a:ext>
            </a:extLst>
          </p:cNvPr>
          <p:cNvSpPr/>
          <p:nvPr/>
        </p:nvSpPr>
        <p:spPr>
          <a:xfrm>
            <a:off x="7805634" y="-7287"/>
            <a:ext cx="4769951" cy="7561265"/>
          </a:xfrm>
          <a:prstGeom prst="rect">
            <a:avLst/>
          </a:prstGeom>
          <a:gradFill>
            <a:gsLst>
              <a:gs pos="2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3B41F-2B0D-EA49-A580-3285AC6C7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875" y="1385469"/>
            <a:ext cx="6737281" cy="730985"/>
          </a:xfrm>
        </p:spPr>
        <p:txBody>
          <a:bodyPr/>
          <a:lstStyle/>
          <a:p>
            <a:r>
              <a:rPr lang="ru-RU" dirty="0"/>
              <a:t>Благодарим за внимание!</a:t>
            </a:r>
          </a:p>
        </p:txBody>
      </p:sp>
      <p:pic>
        <p:nvPicPr>
          <p:cNvPr id="5" name="Рисунок 4" descr="Изображение выглядит как круг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6992A2A-F8F6-64A8-94F6-C2036D1988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8156" y="1478871"/>
            <a:ext cx="5400000" cy="5400000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Текст 9">
            <a:extLst>
              <a:ext uri="{FF2B5EF4-FFF2-40B4-BE49-F238E27FC236}">
                <a16:creationId xmlns:a16="http://schemas.microsoft.com/office/drawing/2014/main" id="{30390AA6-38B5-28A6-F3FC-9584C8A479D2}"/>
              </a:ext>
            </a:extLst>
          </p:cNvPr>
          <p:cNvSpPr txBox="1">
            <a:spLocks/>
          </p:cNvSpPr>
          <p:nvPr/>
        </p:nvSpPr>
        <p:spPr>
          <a:xfrm>
            <a:off x="520875" y="2859533"/>
            <a:ext cx="6064913" cy="612054"/>
          </a:xfrm>
          <a:prstGeom prst="rect">
            <a:avLst/>
          </a:prstGeom>
        </p:spPr>
        <p:txBody>
          <a:bodyPr vert="horz" lIns="0" tIns="58367" rIns="116739" bIns="58367"/>
          <a:lstStyle>
            <a:lvl1pPr indent="0" defTabSz="583682">
              <a:spcBef>
                <a:spcPct val="20000"/>
              </a:spcBef>
              <a:buFont typeface="Arial"/>
              <a:buNone/>
              <a:defRPr sz="2000" b="1"/>
            </a:lvl1pPr>
            <a:lvl2pPr marL="948490" indent="-364800" defTabSz="583682">
              <a:spcBef>
                <a:spcPct val="20000"/>
              </a:spcBef>
              <a:buFont typeface="Arial"/>
              <a:buChar char="–"/>
              <a:defRPr sz="3600"/>
            </a:lvl2pPr>
            <a:lvl3pPr marL="1459217" indent="-291845" defTabSz="583682">
              <a:spcBef>
                <a:spcPct val="20000"/>
              </a:spcBef>
              <a:buFont typeface="Arial"/>
              <a:buChar char="•"/>
              <a:defRPr sz="3000"/>
            </a:lvl3pPr>
            <a:lvl4pPr marL="2042899" indent="-291845" defTabSz="583682">
              <a:spcBef>
                <a:spcPct val="20000"/>
              </a:spcBef>
              <a:buFont typeface="Arial"/>
              <a:buChar char="–"/>
              <a:defRPr sz="2600"/>
            </a:lvl4pPr>
            <a:lvl5pPr marL="2626591" indent="-291845" defTabSz="583682">
              <a:spcBef>
                <a:spcPct val="20000"/>
              </a:spcBef>
              <a:buFont typeface="Arial"/>
              <a:buChar char="»"/>
              <a:defRPr sz="2600"/>
            </a:lvl5pPr>
            <a:lvl6pPr marL="3210277" indent="-291845" defTabSz="583682">
              <a:spcBef>
                <a:spcPct val="20000"/>
              </a:spcBef>
              <a:buFont typeface="Arial"/>
              <a:buChar char="•"/>
              <a:defRPr sz="2600"/>
            </a:lvl6pPr>
            <a:lvl7pPr marL="3793964" indent="-291845" defTabSz="583682">
              <a:spcBef>
                <a:spcPct val="20000"/>
              </a:spcBef>
              <a:buFont typeface="Arial"/>
              <a:buChar char="•"/>
              <a:defRPr sz="2600"/>
            </a:lvl7pPr>
            <a:lvl8pPr marL="4377648" indent="-291845" defTabSz="583682">
              <a:spcBef>
                <a:spcPct val="20000"/>
              </a:spcBef>
              <a:buFont typeface="Arial"/>
              <a:buChar char="•"/>
              <a:defRPr sz="2600"/>
            </a:lvl8pPr>
            <a:lvl9pPr marL="4961333" indent="-291845" defTabSz="583682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r>
              <a:rPr lang="ru-RU" dirty="0"/>
              <a:t>Сухова Ирина Алексеевна</a:t>
            </a:r>
            <a:endParaRPr lang="en-US" dirty="0"/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54E588B8-927F-01CE-7DF8-AC83DF471E07}"/>
              </a:ext>
            </a:extLst>
          </p:cNvPr>
          <p:cNvSpPr txBox="1">
            <a:spLocks/>
          </p:cNvSpPr>
          <p:nvPr/>
        </p:nvSpPr>
        <p:spPr>
          <a:xfrm>
            <a:off x="2920751" y="3471587"/>
            <a:ext cx="3935662" cy="1664851"/>
          </a:xfrm>
          <a:prstGeom prst="rect">
            <a:avLst/>
          </a:prstGeom>
        </p:spPr>
        <p:txBody>
          <a:bodyPr vert="horz" lIns="0" tIns="58367" rIns="116739" bIns="58367"/>
          <a:lstStyle>
            <a:lvl1pPr indent="0" defTabSz="583682">
              <a:spcBef>
                <a:spcPts val="1000"/>
              </a:spcBef>
              <a:buFont typeface="Arial"/>
              <a:buNone/>
              <a:defRPr sz="1600" baseline="0"/>
            </a:lvl1pPr>
            <a:lvl2pPr marL="948490" indent="-364800" defTabSz="583682">
              <a:spcBef>
                <a:spcPct val="20000"/>
              </a:spcBef>
              <a:buFont typeface="Arial"/>
              <a:buChar char="–"/>
              <a:defRPr sz="3600"/>
            </a:lvl2pPr>
            <a:lvl3pPr marL="1459217" indent="-291845" defTabSz="583682">
              <a:spcBef>
                <a:spcPct val="20000"/>
              </a:spcBef>
              <a:buFont typeface="Arial"/>
              <a:buChar char="•"/>
              <a:defRPr sz="3000"/>
            </a:lvl3pPr>
            <a:lvl4pPr marL="2042899" indent="-291845" defTabSz="583682">
              <a:spcBef>
                <a:spcPct val="20000"/>
              </a:spcBef>
              <a:buFont typeface="Arial"/>
              <a:buChar char="–"/>
              <a:defRPr sz="2600"/>
            </a:lvl4pPr>
            <a:lvl5pPr marL="2626591" indent="-291845" defTabSz="583682">
              <a:spcBef>
                <a:spcPct val="20000"/>
              </a:spcBef>
              <a:buFont typeface="Arial"/>
              <a:buChar char="»"/>
              <a:defRPr sz="2600"/>
            </a:lvl5pPr>
            <a:lvl6pPr marL="3210277" indent="-291845" defTabSz="583682">
              <a:spcBef>
                <a:spcPct val="20000"/>
              </a:spcBef>
              <a:buFont typeface="Arial"/>
              <a:buChar char="•"/>
              <a:defRPr sz="2600"/>
            </a:lvl6pPr>
            <a:lvl7pPr marL="3793964" indent="-291845" defTabSz="583682">
              <a:spcBef>
                <a:spcPct val="20000"/>
              </a:spcBef>
              <a:buFont typeface="Arial"/>
              <a:buChar char="•"/>
              <a:defRPr sz="2600"/>
            </a:lvl7pPr>
            <a:lvl8pPr marL="4377648" indent="-291845" defTabSz="583682">
              <a:spcBef>
                <a:spcPct val="20000"/>
              </a:spcBef>
              <a:buFont typeface="Arial"/>
              <a:buChar char="•"/>
              <a:defRPr sz="2600"/>
            </a:lvl8pPr>
            <a:lvl9pPr marL="4961333" indent="-291845" defTabSz="583682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r>
              <a:rPr lang="ru-RU" b="1" dirty="0">
                <a:solidFill>
                  <a:schemeClr val="accent1"/>
                </a:solidFill>
              </a:rPr>
              <a:t>Контактная информация:</a:t>
            </a:r>
          </a:p>
          <a:p>
            <a:r>
              <a:rPr lang="ru-RU" dirty="0">
                <a:solidFill>
                  <a:schemeClr val="accent1"/>
                </a:solidFill>
              </a:rPr>
              <a:t>+7 (495) 737 53 53 [доб. 1172]</a:t>
            </a:r>
          </a:p>
          <a:p>
            <a:r>
              <a:rPr lang="en" b="0" i="0" u="sng" dirty="0">
                <a:solidFill>
                  <a:srgbClr val="954F72"/>
                </a:solidFill>
                <a:effectLst/>
                <a:latin typeface="Arial" panose="020B0604020202020204" pitchFamily="34" charset="0"/>
                <a:hlinkClick r:id="rId5" tooltip="mailto:SukhovaI@fbk.ru"/>
              </a:rPr>
              <a:t>SukhovaI@fbk.ru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CCA11C-5A36-6A77-890C-57571F850F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3570596"/>
            <a:ext cx="2127250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9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A37C4B35-6F01-18BE-E2C2-BFF750051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876" y="1153171"/>
            <a:ext cx="12355300" cy="50403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 smtClean="0"/>
              <a:t>Повышение </a:t>
            </a:r>
            <a:r>
              <a:rPr lang="ru-RU" b="1" dirty="0"/>
              <a:t>квалификации </a:t>
            </a:r>
            <a:r>
              <a:rPr lang="ru-RU" b="1" dirty="0" smtClean="0"/>
              <a:t>аудиторов: </a:t>
            </a:r>
            <a:r>
              <a:rPr lang="ru-RU" dirty="0"/>
              <a:t>реализация новой модели квалификационного экзамена; пересмотр системы непрерывного повышения квалификации аудиторов применительно к современным требованиям к их компетенциям.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b="1" dirty="0" smtClean="0"/>
              <a:t>Совершенствование </a:t>
            </a:r>
            <a:r>
              <a:rPr lang="ru-RU" b="1" dirty="0"/>
              <a:t>системы мониторинга аудиторской деятельности и контроля (надзора) за ней, а также практики применения мер ответственности за несоблюдение правил аудиторской </a:t>
            </a:r>
            <a:r>
              <a:rPr lang="ru-RU" b="1" dirty="0" smtClean="0"/>
              <a:t>деятельности: </a:t>
            </a:r>
            <a:r>
              <a:rPr lang="ru-RU" dirty="0"/>
              <a:t>переход к новой модели контроля за аудиторской деятельностью, в рамках которой: Казначейством России и Банком России ведутся реестры аудиторских организаций, оказывающих аудиторские услуги соответственно общественно значимым организациям и общественно значимым организациям на финансовом рынке; внешний контроль деятельности аудиторских организаций, осуществляемый Казначейством России и саморегулируемой организацией аудиторов, основан на риск-ориентированном подходе; устранено дублирование контрольных функций Казначейства России и саморегулируемой организации аудиторов; введена процедура признания Банком России аудиторских заключений ненадлежащими в обстоятельствах согласно стандартам аудиторской деятельности.</a:t>
            </a:r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b="1" dirty="0" smtClean="0"/>
              <a:t>Повышение </a:t>
            </a:r>
            <a:r>
              <a:rPr lang="ru-RU" b="1" dirty="0"/>
              <a:t>вовлеченности представителей отечественного аудиторского сообщества в международное </a:t>
            </a:r>
            <a:r>
              <a:rPr lang="ru-RU" b="1" dirty="0" smtClean="0"/>
              <a:t>сотрудничество: </a:t>
            </a:r>
            <a:r>
              <a:rPr lang="ru-RU" dirty="0"/>
              <a:t>создание условий функционирования единого рынка аудиторских услуг в рамках ЕАЭС; признание эквивалентности систем аудита Российской Федерации и Китайской Народной Республики.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513E18F-3D9F-C02B-B73C-68606CAB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76" y="469450"/>
            <a:ext cx="12355300" cy="683721"/>
          </a:xfrm>
        </p:spPr>
        <p:txBody>
          <a:bodyPr/>
          <a:lstStyle/>
          <a:p>
            <a:r>
              <a:rPr lang="ru-RU" dirty="0" smtClean="0"/>
              <a:t>Важнейшие результаты реализации Концепции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3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20875" y="1908180"/>
            <a:ext cx="12355300" cy="5040313"/>
          </a:xfrm>
        </p:spPr>
        <p:txBody>
          <a:bodyPr/>
          <a:lstStyle/>
          <a:p>
            <a:r>
              <a:rPr lang="ru-RU" dirty="0"/>
              <a:t>Основания к пересмотру и необходимость в концептуальном пересмотре действующей в стране системы бухгалтерского учета и аудита отсутствуют. </a:t>
            </a:r>
            <a:r>
              <a:rPr lang="ru-RU" b="1" dirty="0"/>
              <a:t>Система в целом обеспечивает представление необходимой информации о деятельности экономических субъектов участникам гражданского оборота. </a:t>
            </a:r>
          </a:p>
          <a:p>
            <a:r>
              <a:rPr lang="ru-RU" dirty="0"/>
              <a:t>Документ должен рассматривать вопросы бухгалтерского учета, финансовой отчетности</a:t>
            </a:r>
            <a:br>
              <a:rPr lang="ru-RU" dirty="0"/>
            </a:br>
            <a:r>
              <a:rPr lang="ru-RU" dirty="0"/>
              <a:t>и аудиторской деятельности как неразрывную цепочку подготовки и предоставления полезной информации о деятельности экономического субъекта широкому кругу заинтересованных внутренних и внешних пользователей.</a:t>
            </a:r>
          </a:p>
          <a:p>
            <a:r>
              <a:rPr lang="ru-RU" dirty="0"/>
              <a:t>Основная цель документа — дальнейшее повышение достоверности, своевременности</a:t>
            </a:r>
            <a:br>
              <a:rPr lang="ru-RU" dirty="0"/>
            </a:br>
            <a:r>
              <a:rPr lang="ru-RU" dirty="0"/>
              <a:t>и комплексности такой информации. Для достижения этого в разрабатываемом документе следует определить необходимые «точечные» изменения сложившейся системы и скорректировать направления ее развития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0876" y="469450"/>
            <a:ext cx="12355300" cy="1151388"/>
          </a:xfrm>
        </p:spPr>
        <p:txBody>
          <a:bodyPr/>
          <a:lstStyle/>
          <a:p>
            <a:r>
              <a:rPr lang="ru-RU" dirty="0"/>
              <a:t>Стратегический документ о развитии бухгалтерского учета, финансовой отчетности и аудиторской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628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символ, круг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9694C2CD-9784-C133-C82C-B39F465D5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42" y="4490467"/>
            <a:ext cx="2458021" cy="245802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финансов</a:t>
            </a:r>
          </a:p>
        </p:txBody>
      </p:sp>
      <p:sp>
        <p:nvSpPr>
          <p:cNvPr id="7" name="Загнутый угол 6">
            <a:extLst>
              <a:ext uri="{FF2B5EF4-FFF2-40B4-BE49-F238E27FC236}">
                <a16:creationId xmlns:a16="http://schemas.microsoft.com/office/drawing/2014/main" id="{0D0F0E10-047F-09FB-4136-10A91D53C660}"/>
              </a:ext>
            </a:extLst>
          </p:cNvPr>
          <p:cNvSpPr/>
          <p:nvPr/>
        </p:nvSpPr>
        <p:spPr>
          <a:xfrm>
            <a:off x="520700" y="1620838"/>
            <a:ext cx="6065838" cy="3047873"/>
          </a:xfrm>
          <a:prstGeom prst="foldedCorner">
            <a:avLst>
              <a:gd name="adj" fmla="val 17812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 anchorCtr="0"/>
          <a:lstStyle/>
          <a:p>
            <a:pPr>
              <a:spcBef>
                <a:spcPts val="800"/>
              </a:spcBef>
            </a:pPr>
            <a:r>
              <a:rPr lang="ru-RU" sz="1500" dirty="0">
                <a:solidFill>
                  <a:schemeClr val="tx1"/>
                </a:solidFill>
              </a:rPr>
              <a:t>Финансы – это система экономических отношений по образованию, распределению, перераспределению и организации использования публичных и частных денежных фондов. Роль финансов в экономике заключается в финансовом обеспечении расширенного воспроизводства и обеспечении финансового регулирования развития экономики страны</a:t>
            </a:r>
          </a:p>
          <a:p>
            <a:pPr algn="r">
              <a:spcBef>
                <a:spcPts val="800"/>
              </a:spcBef>
            </a:pPr>
            <a:endParaRPr lang="ru-RU" sz="1200" i="1" dirty="0" smtClean="0">
              <a:solidFill>
                <a:schemeClr val="accent1"/>
              </a:solidFill>
            </a:endParaRPr>
          </a:p>
          <a:p>
            <a:pPr algn="r">
              <a:spcBef>
                <a:spcPts val="800"/>
              </a:spcBef>
            </a:pPr>
            <a:r>
              <a:rPr lang="ru-RU" sz="1200" i="1" dirty="0" err="1" smtClean="0">
                <a:solidFill>
                  <a:schemeClr val="accent1"/>
                </a:solidFill>
              </a:rPr>
              <a:t>Овчарова</a:t>
            </a:r>
            <a:r>
              <a:rPr lang="ru-RU" sz="1200" i="1" dirty="0" smtClean="0">
                <a:solidFill>
                  <a:schemeClr val="accent1"/>
                </a:solidFill>
              </a:rPr>
              <a:t> Е.В.</a:t>
            </a:r>
          </a:p>
          <a:p>
            <a:pPr algn="r">
              <a:spcBef>
                <a:spcPts val="800"/>
              </a:spcBef>
            </a:pPr>
            <a:r>
              <a:rPr lang="ru-RU" sz="1200" i="1" dirty="0" smtClean="0">
                <a:solidFill>
                  <a:schemeClr val="accent1"/>
                </a:solidFill>
              </a:rPr>
              <a:t>Финансовый </a:t>
            </a:r>
            <a:r>
              <a:rPr lang="ru-RU" sz="1200" i="1" dirty="0">
                <a:solidFill>
                  <a:schemeClr val="accent1"/>
                </a:solidFill>
              </a:rPr>
              <a:t>контроль в Российской Федерации </a:t>
            </a:r>
            <a:br>
              <a:rPr lang="ru-RU" sz="1200" i="1" dirty="0">
                <a:solidFill>
                  <a:schemeClr val="accent1"/>
                </a:solidFill>
              </a:rPr>
            </a:br>
            <a:r>
              <a:rPr lang="ru-RU" sz="1200" i="1" dirty="0">
                <a:solidFill>
                  <a:srgbClr val="4F2D7F"/>
                </a:solidFill>
              </a:rPr>
              <a:t>Учебное пособие.- М.: Зерцало-М, </a:t>
            </a:r>
            <a:r>
              <a:rPr lang="ru-RU" sz="1200" i="1" dirty="0" smtClean="0">
                <a:solidFill>
                  <a:srgbClr val="4F2D7F"/>
                </a:solidFill>
              </a:rPr>
              <a:t>2013</a:t>
            </a:r>
            <a:r>
              <a:rPr lang="ru-RU" sz="1400" i="1" dirty="0" smtClean="0">
                <a:solidFill>
                  <a:srgbClr val="4F2D7F"/>
                </a:solidFill>
              </a:rPr>
              <a:t>.</a:t>
            </a:r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8" name="Загнутый угол 7">
            <a:extLst>
              <a:ext uri="{FF2B5EF4-FFF2-40B4-BE49-F238E27FC236}">
                <a16:creationId xmlns:a16="http://schemas.microsoft.com/office/drawing/2014/main" id="{93A1E77B-49E6-7D74-7B0D-C02C96003B0C}"/>
              </a:ext>
            </a:extLst>
          </p:cNvPr>
          <p:cNvSpPr/>
          <p:nvPr/>
        </p:nvSpPr>
        <p:spPr>
          <a:xfrm>
            <a:off x="6856414" y="469451"/>
            <a:ext cx="6039484" cy="6479038"/>
          </a:xfrm>
          <a:prstGeom prst="foldedCorner">
            <a:avLst>
              <a:gd name="adj" fmla="val 10747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 anchorCtr="0"/>
          <a:lstStyle/>
          <a:p>
            <a:pPr>
              <a:spcBef>
                <a:spcPts val="800"/>
              </a:spcBef>
            </a:pPr>
            <a:r>
              <a:rPr lang="ru-RU" sz="1500" dirty="0">
                <a:solidFill>
                  <a:schemeClr val="tx1"/>
                </a:solidFill>
              </a:rPr>
              <a:t>Как экономическая категория финансы представляют собой совокупность экономических отношений, образующихся в процессе формирования, распределения и использования денежных фондов. </a:t>
            </a:r>
          </a:p>
          <a:p>
            <a:pPr>
              <a:spcBef>
                <a:spcPts val="800"/>
              </a:spcBef>
            </a:pPr>
            <a:r>
              <a:rPr lang="ru-RU" sz="1500" dirty="0">
                <a:solidFill>
                  <a:schemeClr val="tx1"/>
                </a:solidFill>
              </a:rPr>
              <a:t>По материальному содержанию – это денежные фонды, по экономическому – не сами денежные средства, а отношения между людьми по поводу образования, перераспределения и использования фондов денежных средств.</a:t>
            </a:r>
          </a:p>
          <a:p>
            <a:pPr>
              <a:spcBef>
                <a:spcPts val="800"/>
              </a:spcBef>
            </a:pPr>
            <a:r>
              <a:rPr lang="ru-RU" sz="1500" dirty="0">
                <a:solidFill>
                  <a:schemeClr val="tx1"/>
                </a:solidFill>
              </a:rPr>
              <a:t>Финансы служат экономическим инструментом распределения валового общественного продукта и национального дохода и являются средством контроля за производством и распределением материальных благ, стимулирования развития государства и общества.</a:t>
            </a:r>
          </a:p>
          <a:p>
            <a:pPr>
              <a:spcBef>
                <a:spcPts val="800"/>
              </a:spcBef>
            </a:pPr>
            <a:r>
              <a:rPr lang="ru-RU" sz="1500" dirty="0">
                <a:solidFill>
                  <a:schemeClr val="tx1"/>
                </a:solidFill>
              </a:rPr>
              <a:t>Финансы отражают в абстрактной форме все процессы, происходящие в государстве не только в области экономики и социальной сферы, но и в области политики, этики, демографии, экологии. Любое мероприятие в государстве невозможно провести без перераспределения финансовых ресурсов, то есть без финансовой деятельности государства, которая осуществляется в правовой форме.</a:t>
            </a:r>
          </a:p>
          <a:p>
            <a:pPr algn="r">
              <a:spcBef>
                <a:spcPts val="800"/>
              </a:spcBef>
            </a:pPr>
            <a:endParaRPr lang="ru-RU" sz="1200" i="1" dirty="0" smtClean="0">
              <a:solidFill>
                <a:schemeClr val="accent1"/>
              </a:solidFill>
            </a:endParaRPr>
          </a:p>
          <a:p>
            <a:pPr algn="r">
              <a:spcBef>
                <a:spcPts val="800"/>
              </a:spcBef>
            </a:pPr>
            <a:endParaRPr lang="ru-RU" sz="1200" i="1" dirty="0">
              <a:solidFill>
                <a:schemeClr val="accent1"/>
              </a:solidFill>
            </a:endParaRPr>
          </a:p>
          <a:p>
            <a:pPr algn="r">
              <a:spcBef>
                <a:spcPts val="800"/>
              </a:spcBef>
            </a:pPr>
            <a:r>
              <a:rPr lang="ru-RU" sz="1200" i="1" dirty="0" smtClean="0">
                <a:solidFill>
                  <a:schemeClr val="accent1"/>
                </a:solidFill>
              </a:rPr>
              <a:t>Финансовое </a:t>
            </a:r>
            <a:r>
              <a:rPr lang="ru-RU" sz="1200" i="1" dirty="0">
                <a:solidFill>
                  <a:schemeClr val="accent1"/>
                </a:solidFill>
              </a:rPr>
              <a:t>право. Учебник для </a:t>
            </a:r>
            <a:r>
              <a:rPr lang="ru-RU" sz="1200" i="1" dirty="0" smtClean="0">
                <a:solidFill>
                  <a:schemeClr val="accent1"/>
                </a:solidFill>
              </a:rPr>
              <a:t>бакалавров.</a:t>
            </a:r>
            <a:r>
              <a:rPr lang="ru-RU" sz="1200" i="1" dirty="0">
                <a:solidFill>
                  <a:schemeClr val="accent1"/>
                </a:solidFill>
              </a:rPr>
              <a:t/>
            </a:r>
            <a:br>
              <a:rPr lang="ru-RU" sz="1200" i="1" dirty="0">
                <a:solidFill>
                  <a:schemeClr val="accent1"/>
                </a:solidFill>
              </a:rPr>
            </a:br>
            <a:r>
              <a:rPr lang="ru-RU" sz="1200" i="1" dirty="0">
                <a:solidFill>
                  <a:schemeClr val="accent1"/>
                </a:solidFill>
              </a:rPr>
              <a:t>Отв. редактор </a:t>
            </a:r>
            <a:r>
              <a:rPr lang="ru-RU" sz="1200" i="1" dirty="0" err="1">
                <a:solidFill>
                  <a:schemeClr val="accent1"/>
                </a:solidFill>
              </a:rPr>
              <a:t>д.ю.н</a:t>
            </a:r>
            <a:r>
              <a:rPr lang="ru-RU" sz="1200" i="1" dirty="0">
                <a:solidFill>
                  <a:schemeClr val="accent1"/>
                </a:solidFill>
              </a:rPr>
              <a:t>., профессор </a:t>
            </a:r>
            <a:r>
              <a:rPr lang="ru-RU" sz="1200" i="1" dirty="0" err="1" smtClean="0">
                <a:solidFill>
                  <a:schemeClr val="accent1"/>
                </a:solidFill>
              </a:rPr>
              <a:t>Е.Ю.Грачева</a:t>
            </a:r>
            <a:r>
              <a:rPr lang="ru-RU" sz="1200" i="1" dirty="0" smtClean="0">
                <a:solidFill>
                  <a:schemeClr val="accent1"/>
                </a:solidFill>
              </a:rPr>
              <a:t>. Проспект. 2014.</a:t>
            </a:r>
            <a:endParaRPr lang="ru-RU" sz="12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Графика, круг, искусство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3F576F8-1DB7-647B-CB56-7B32771FB9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3085" y="388683"/>
            <a:ext cx="1482915" cy="14829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финансов</a:t>
            </a:r>
          </a:p>
        </p:txBody>
      </p:sp>
      <p:sp>
        <p:nvSpPr>
          <p:cNvPr id="4" name="Загнутый угол 3">
            <a:extLst>
              <a:ext uri="{FF2B5EF4-FFF2-40B4-BE49-F238E27FC236}">
                <a16:creationId xmlns:a16="http://schemas.microsoft.com/office/drawing/2014/main" id="{4818182A-C3F6-DC2C-8B52-EF286086F4DB}"/>
              </a:ext>
            </a:extLst>
          </p:cNvPr>
          <p:cNvSpPr/>
          <p:nvPr/>
        </p:nvSpPr>
        <p:spPr>
          <a:xfrm>
            <a:off x="520700" y="1620838"/>
            <a:ext cx="12355300" cy="5327650"/>
          </a:xfrm>
          <a:prstGeom prst="foldedCorner">
            <a:avLst>
              <a:gd name="adj" fmla="val 13693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08000" rIns="144000" bIns="108000" numCol="2" spcCol="180000" rtlCol="0" anchor="t" anchorCtr="0">
            <a:noAutofit/>
          </a:bodyPr>
          <a:lstStyle/>
          <a:p>
            <a:pPr marL="224964" marR="0" lvl="0" indent="-224964" algn="l" defTabSz="58368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D7F"/>
              </a:buClr>
              <a:buSzTx/>
              <a:buFont typeface="Arial"/>
              <a:buChar char="•"/>
              <a:tabLst/>
              <a:defRPr/>
            </a:pPr>
            <a:endParaRPr lang="ru-RU" sz="1500" i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80BF0-76E8-D649-DEC6-4E68556E8150}"/>
              </a:ext>
            </a:extLst>
          </p:cNvPr>
          <p:cNvSpPr txBox="1"/>
          <p:nvPr/>
        </p:nvSpPr>
        <p:spPr>
          <a:xfrm>
            <a:off x="731520" y="1871598"/>
            <a:ext cx="11960352" cy="5040314"/>
          </a:xfrm>
          <a:prstGeom prst="rect">
            <a:avLst/>
          </a:prstGeom>
          <a:noFill/>
        </p:spPr>
        <p:txBody>
          <a:bodyPr wrap="square" lIns="0" tIns="0" rIns="0" bIns="0" numCol="2" spcCol="180000">
            <a:noAutofit/>
          </a:bodyPr>
          <a:lstStyle/>
          <a:p>
            <a:pPr marL="224964" marR="0" lvl="0" indent="-224964" algn="l" defTabSz="58368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D7F"/>
              </a:buClr>
              <a:buSzTx/>
              <a:buFont typeface="Arial"/>
              <a:buChar char="•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Распределительная функция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финансов характеризует процесс распределения финансов в рамках финансовой системы: между частными денежными фондами, из частных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публичные денежные фонды и в системе публичных денежных фондов. Реализация этой функции означает определение источников получения средств и принятие мер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</a:t>
            </a:r>
            <a:r>
              <a:rPr lang="ru-RU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их поступлению в денежные фонды. </a:t>
            </a:r>
          </a:p>
          <a:p>
            <a:pPr marL="224964" marR="0" lvl="0" indent="-224964" algn="l" defTabSz="58368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D7F"/>
              </a:buClr>
              <a:buSzTx/>
              <a:buFont typeface="Arial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 формировании, распределении, перераспределении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организации использования публичных денежных фондов целью распределительной функции является обеспечение баланса публичных и частных интересов в обществе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государстве.</a:t>
            </a:r>
          </a:p>
          <a:p>
            <a:pPr marL="224964" marR="0" lvl="0" indent="-224964" algn="l" defTabSz="58368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D7F"/>
              </a:buClr>
              <a:buSzTx/>
              <a:buFont typeface="Arial"/>
              <a:buChar char="•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Контрольная функция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финансов позволяет оценить эффективность распределительной функции финансов,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так как общим объектом финансового контроля являются процессы образования, распределения, перераспределения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организации использования денежных фондов финансовой системы страны, а конкретным – каждая финансовая операция, поэтому в управлении финансами необходима координация при реализации указанных функций.</a:t>
            </a:r>
          </a:p>
          <a:p>
            <a:pPr marL="224964" marR="0" lvl="0" indent="-224964" algn="l" defTabSz="58368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D7F"/>
              </a:buClr>
              <a:buSzTx/>
              <a:buFont typeface="Arial"/>
              <a:buChar char="•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Регулирующая функция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финансов проявляется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установлении публичной властью, исполнении и применении правил поведения, регулирующих общественные отношения, складывающиеся при реализации распределительной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контрольной функций финансов. </a:t>
            </a:r>
          </a:p>
          <a:p>
            <a:pPr marL="224964" marR="0" lvl="0" indent="-224964" algn="l" defTabSz="58368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D7F"/>
              </a:buClr>
              <a:buSzTx/>
              <a:buFont typeface="Arial"/>
              <a:buChar char="•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Стабилизирующая функция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финансов предполагает обеспечение стабильного социально-экономического положения и прогрессивного социально-экономического развития путем финансового обеспечения расширенного воспроизводства и финансового регулирования развития экономики страны. </a:t>
            </a:r>
          </a:p>
          <a:p>
            <a:pPr marL="224964" marR="0" lvl="0" indent="-224964" algn="l" defTabSz="58368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D7F"/>
              </a:buClr>
              <a:buSzTx/>
              <a:buFont typeface="Arial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r">
              <a:spcBef>
                <a:spcPts val="800"/>
              </a:spcBef>
            </a:pPr>
            <a:endParaRPr lang="ru-RU" sz="1400" i="1" dirty="0">
              <a:solidFill>
                <a:schemeClr val="accent1"/>
              </a:solidFill>
            </a:endParaRPr>
          </a:p>
          <a:p>
            <a:pPr algn="r">
              <a:spcBef>
                <a:spcPts val="800"/>
              </a:spcBef>
            </a:pPr>
            <a:endParaRPr lang="ru-RU" sz="1200" i="1" dirty="0" smtClean="0">
              <a:solidFill>
                <a:schemeClr val="accent1"/>
              </a:solidFill>
            </a:endParaRPr>
          </a:p>
          <a:p>
            <a:pPr algn="r">
              <a:spcBef>
                <a:spcPts val="800"/>
              </a:spcBef>
            </a:pPr>
            <a:r>
              <a:rPr lang="ru-RU" sz="1200" i="1" dirty="0" err="1" smtClean="0">
                <a:solidFill>
                  <a:schemeClr val="accent1"/>
                </a:solidFill>
              </a:rPr>
              <a:t>Овчарова</a:t>
            </a:r>
            <a:r>
              <a:rPr lang="ru-RU" sz="1200" i="1" dirty="0" smtClean="0">
                <a:solidFill>
                  <a:schemeClr val="accent1"/>
                </a:solidFill>
              </a:rPr>
              <a:t> Е.В.</a:t>
            </a:r>
          </a:p>
          <a:p>
            <a:pPr algn="r">
              <a:spcBef>
                <a:spcPts val="800"/>
              </a:spcBef>
            </a:pPr>
            <a:r>
              <a:rPr lang="ru-RU" sz="1200" i="1" dirty="0" smtClean="0">
                <a:solidFill>
                  <a:schemeClr val="accent1"/>
                </a:solidFill>
              </a:rPr>
              <a:t>Финансовый </a:t>
            </a:r>
            <a:r>
              <a:rPr lang="ru-RU" sz="1200" i="1" dirty="0">
                <a:solidFill>
                  <a:schemeClr val="accent1"/>
                </a:solidFill>
              </a:rPr>
              <a:t>контроль в Российской Федерации </a:t>
            </a:r>
            <a:br>
              <a:rPr lang="ru-RU" sz="1200" i="1" dirty="0">
                <a:solidFill>
                  <a:schemeClr val="accent1"/>
                </a:solidFill>
              </a:rPr>
            </a:br>
            <a:r>
              <a:rPr lang="ru-RU" sz="1200" i="1" dirty="0">
                <a:solidFill>
                  <a:srgbClr val="4F2D7F"/>
                </a:solidFill>
              </a:rPr>
              <a:t>Учебное пособие.- М.: Зерцало-М, </a:t>
            </a:r>
            <a:r>
              <a:rPr lang="ru-RU" sz="1200" i="1" dirty="0" smtClean="0">
                <a:solidFill>
                  <a:srgbClr val="4F2D7F"/>
                </a:solidFill>
              </a:rPr>
              <a:t>2013</a:t>
            </a:r>
            <a:r>
              <a:rPr lang="ru-RU" sz="1400" i="1" dirty="0" smtClean="0">
                <a:solidFill>
                  <a:srgbClr val="4F2D7F"/>
                </a:solidFill>
              </a:rPr>
              <a:t>.</a:t>
            </a:r>
            <a:endParaRPr lang="ru-RU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Графика, круг, искусство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9957EB9C-5A20-B72A-9CF7-C12EAF32D9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3084" y="388682"/>
            <a:ext cx="1483200" cy="1483200"/>
          </a:xfrm>
          <a:prstGeom prst="rect">
            <a:avLst/>
          </a:prstGeom>
        </p:spPr>
      </p:pic>
      <p:sp>
        <p:nvSpPr>
          <p:cNvPr id="5" name="Загнутый угол 4">
            <a:extLst>
              <a:ext uri="{FF2B5EF4-FFF2-40B4-BE49-F238E27FC236}">
                <a16:creationId xmlns:a16="http://schemas.microsoft.com/office/drawing/2014/main" id="{46132B83-5C2E-6367-9CA3-1034A1410AA3}"/>
              </a:ext>
            </a:extLst>
          </p:cNvPr>
          <p:cNvSpPr/>
          <p:nvPr/>
        </p:nvSpPr>
        <p:spPr>
          <a:xfrm>
            <a:off x="520700" y="1620838"/>
            <a:ext cx="12355300" cy="3371786"/>
          </a:xfrm>
          <a:prstGeom prst="foldedCorner">
            <a:avLst>
              <a:gd name="adj" fmla="val 13693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08000" rIns="144000" bIns="108000" numCol="2" spcCol="180000" rtlCol="0" anchor="t" anchorCtr="0">
            <a:noAutofit/>
          </a:bodyPr>
          <a:lstStyle/>
          <a:p>
            <a:pPr marL="224964" marR="0" lvl="0" indent="-224964" algn="l" defTabSz="58368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D7F"/>
              </a:buClr>
              <a:buSzTx/>
              <a:buFont typeface="Arial"/>
              <a:buChar char="•"/>
              <a:tabLst/>
              <a:defRPr/>
            </a:pPr>
            <a:endParaRPr lang="ru-RU" sz="1500" i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C95C2-29BB-6377-2B51-619D8E4C3E1D}"/>
              </a:ext>
            </a:extLst>
          </p:cNvPr>
          <p:cNvSpPr txBox="1"/>
          <p:nvPr/>
        </p:nvSpPr>
        <p:spPr>
          <a:xfrm>
            <a:off x="731520" y="1871598"/>
            <a:ext cx="11960352" cy="3121026"/>
          </a:xfrm>
          <a:prstGeom prst="rect">
            <a:avLst/>
          </a:prstGeom>
          <a:noFill/>
        </p:spPr>
        <p:txBody>
          <a:bodyPr wrap="square" lIns="0" tIns="0" rIns="0" bIns="0" numCol="2" spcCol="180000">
            <a:noAutofit/>
          </a:bodyPr>
          <a:lstStyle/>
          <a:p>
            <a:pPr marL="224964" indent="-224964" defTabSz="583682">
              <a:spcBef>
                <a:spcPts val="1000"/>
              </a:spcBef>
              <a:buClr>
                <a:srgbClr val="4F2D7F"/>
              </a:buClr>
              <a:buFont typeface="Arial"/>
              <a:buChar char="•"/>
              <a:defRPr/>
            </a:pPr>
            <a:r>
              <a:rPr lang="ru-RU" sz="1500" dirty="0">
                <a:solidFill>
                  <a:srgbClr val="000000"/>
                </a:solidFill>
                <a:latin typeface="Arial"/>
              </a:rPr>
              <a:t>Существование финансового контроля объективно обусловлено </a:t>
            </a:r>
            <a:r>
              <a:rPr lang="ru-RU" sz="1500" dirty="0" smtClean="0">
                <a:solidFill>
                  <a:srgbClr val="000000"/>
                </a:solidFill>
                <a:latin typeface="Arial"/>
              </a:rPr>
              <a:t>наличием </a:t>
            </a:r>
            <a:r>
              <a:rPr lang="ru-RU" sz="1500" dirty="0">
                <a:solidFill>
                  <a:srgbClr val="000000"/>
                </a:solidFill>
                <a:latin typeface="Arial"/>
              </a:rPr>
              <a:t>контрольной функции, присущей финансам. Названная функция проявляется в контроле за распределением валового продукта по соответствующим фондам и расходование их по целевому назначению.</a:t>
            </a:r>
          </a:p>
          <a:p>
            <a:pPr marL="224964" indent="-224964" defTabSz="583682">
              <a:spcBef>
                <a:spcPts val="1000"/>
              </a:spcBef>
              <a:buClr>
                <a:srgbClr val="4F2D7F"/>
              </a:buClr>
              <a:buFont typeface="Arial"/>
              <a:buChar char="•"/>
              <a:defRPr/>
            </a:pPr>
            <a:r>
              <a:rPr lang="ru-RU" sz="1500" dirty="0">
                <a:solidFill>
                  <a:srgbClr val="000000"/>
                </a:solidFill>
                <a:latin typeface="Arial"/>
              </a:rPr>
              <a:t>Контрольная функция финансов проявляется через многогранную деятельность государственных органов и органов местного самоуправления. Финансовый контроль охватывает своим воздействием общественные отношения. возникающие в сфере финансовой деятельности, то есть в процессе создания, распределения и использования определенных фондов денежных средств.</a:t>
            </a:r>
          </a:p>
          <a:p>
            <a:pPr marL="224964" indent="-224964" defTabSz="583682">
              <a:spcBef>
                <a:spcPts val="1000"/>
              </a:spcBef>
              <a:buClr>
                <a:srgbClr val="4F2D7F"/>
              </a:buClr>
              <a:buFont typeface="Arial"/>
              <a:buChar char="•"/>
              <a:defRPr/>
            </a:pPr>
            <a:r>
              <a:rPr lang="ru-RU" sz="1500" dirty="0">
                <a:solidFill>
                  <a:srgbClr val="000000"/>
                </a:solidFill>
                <a:latin typeface="Arial"/>
              </a:rPr>
              <a:t>Финансовый контроль – это регламентированная нормами права деятельность государственных, муниципальных, общественных органов и организацией, иных субъектов по проверке соблюдения </a:t>
            </a:r>
            <a:r>
              <a:rPr lang="ru-RU" sz="1500" b="1" dirty="0">
                <a:solidFill>
                  <a:srgbClr val="000000"/>
                </a:solidFill>
                <a:latin typeface="Arial"/>
              </a:rPr>
              <a:t>законности</a:t>
            </a:r>
            <a:r>
              <a:rPr lang="ru-RU" sz="1500" dirty="0">
                <a:solidFill>
                  <a:srgbClr val="000000"/>
                </a:solidFill>
                <a:latin typeface="Arial"/>
              </a:rPr>
              <a:t> всеми субъектами в процессе осуществления финансово-хозяйственной деятельности для достижения в обществе социально значимых целей и задач.</a:t>
            </a:r>
          </a:p>
          <a:p>
            <a:pPr algn="r">
              <a:spcBef>
                <a:spcPts val="800"/>
              </a:spcBef>
            </a:pPr>
            <a:endParaRPr lang="ru-RU" sz="1400" i="1" dirty="0" smtClean="0">
              <a:solidFill>
                <a:schemeClr val="accent1"/>
              </a:solidFill>
            </a:endParaRPr>
          </a:p>
          <a:p>
            <a:pPr algn="r">
              <a:spcBef>
                <a:spcPts val="800"/>
              </a:spcBef>
            </a:pPr>
            <a:endParaRPr lang="ru-RU" sz="1200" i="1" dirty="0" smtClean="0">
              <a:solidFill>
                <a:schemeClr val="accent1"/>
              </a:solidFill>
            </a:endParaRPr>
          </a:p>
          <a:p>
            <a:pPr algn="r">
              <a:spcBef>
                <a:spcPts val="800"/>
              </a:spcBef>
            </a:pPr>
            <a:r>
              <a:rPr lang="ru-RU" sz="1200" i="1" dirty="0" smtClean="0">
                <a:solidFill>
                  <a:schemeClr val="accent1"/>
                </a:solidFill>
              </a:rPr>
              <a:t>Финансовое </a:t>
            </a:r>
            <a:r>
              <a:rPr lang="ru-RU" sz="1200" i="1" dirty="0">
                <a:solidFill>
                  <a:schemeClr val="accent1"/>
                </a:solidFill>
              </a:rPr>
              <a:t>право. Учебник для бакалавров</a:t>
            </a:r>
            <a:br>
              <a:rPr lang="ru-RU" sz="1200" i="1" dirty="0">
                <a:solidFill>
                  <a:schemeClr val="accent1"/>
                </a:solidFill>
              </a:rPr>
            </a:br>
            <a:r>
              <a:rPr lang="ru-RU" sz="1200" i="1" dirty="0">
                <a:solidFill>
                  <a:schemeClr val="accent1"/>
                </a:solidFill>
              </a:rPr>
              <a:t>Отв. редактор </a:t>
            </a:r>
            <a:r>
              <a:rPr lang="ru-RU" sz="1200" i="1" dirty="0" err="1">
                <a:solidFill>
                  <a:schemeClr val="accent1"/>
                </a:solidFill>
              </a:rPr>
              <a:t>д.ю.н</a:t>
            </a:r>
            <a:r>
              <a:rPr lang="ru-RU" sz="1200" i="1" dirty="0">
                <a:solidFill>
                  <a:schemeClr val="accent1"/>
                </a:solidFill>
              </a:rPr>
              <a:t>., профессор </a:t>
            </a:r>
            <a:r>
              <a:rPr lang="ru-RU" sz="1200" i="1" dirty="0" err="1">
                <a:solidFill>
                  <a:schemeClr val="accent1"/>
                </a:solidFill>
              </a:rPr>
              <a:t>Е.Ю.Грачева</a:t>
            </a:r>
            <a:r>
              <a:rPr lang="ru-RU" sz="1200" i="1" dirty="0">
                <a:solidFill>
                  <a:schemeClr val="accent1"/>
                </a:solidFill>
              </a:rPr>
              <a:t>. Проспект. 2014.</a:t>
            </a:r>
          </a:p>
          <a:p>
            <a:pPr algn="r">
              <a:spcBef>
                <a:spcPts val="800"/>
              </a:spcBef>
            </a:pPr>
            <a:endParaRPr lang="ru-RU" sz="1200" i="1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Финансовый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0521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Финансовый контроль</a:t>
            </a:r>
          </a:p>
        </p:txBody>
      </p:sp>
      <p:pic>
        <p:nvPicPr>
          <p:cNvPr id="4" name="Рисунок 3" descr="Изображение выглядит как Графика, круг, искусство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C05D2D9A-BF2C-DD62-CB37-CAE8F9DC11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3085" y="388683"/>
            <a:ext cx="1482915" cy="1482915"/>
          </a:xfrm>
          <a:prstGeom prst="rect">
            <a:avLst/>
          </a:prstGeom>
        </p:spPr>
      </p:pic>
      <p:sp>
        <p:nvSpPr>
          <p:cNvPr id="5" name="Загнутый угол 4">
            <a:extLst>
              <a:ext uri="{FF2B5EF4-FFF2-40B4-BE49-F238E27FC236}">
                <a16:creationId xmlns:a16="http://schemas.microsoft.com/office/drawing/2014/main" id="{EFEFD9AA-4A0A-3530-BBD8-EF484C5EDA78}"/>
              </a:ext>
            </a:extLst>
          </p:cNvPr>
          <p:cNvSpPr/>
          <p:nvPr/>
        </p:nvSpPr>
        <p:spPr>
          <a:xfrm>
            <a:off x="520700" y="1620838"/>
            <a:ext cx="12355300" cy="4359338"/>
          </a:xfrm>
          <a:prstGeom prst="foldedCorner">
            <a:avLst>
              <a:gd name="adj" fmla="val 13693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08000" rIns="144000" bIns="108000" numCol="2" spcCol="180000" rtlCol="0" anchor="t" anchorCtr="0">
            <a:noAutofit/>
          </a:bodyPr>
          <a:lstStyle/>
          <a:p>
            <a:pPr marL="224964" marR="0" lvl="0" indent="-224964" algn="l" defTabSz="58368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D7F"/>
              </a:buClr>
              <a:buSzTx/>
              <a:buFont typeface="Arial"/>
              <a:buChar char="•"/>
              <a:tabLst/>
              <a:defRPr/>
            </a:pPr>
            <a:endParaRPr lang="ru-RU" sz="1500" i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FBB1E-A1C5-7DFD-C739-0C389E45AD62}"/>
              </a:ext>
            </a:extLst>
          </p:cNvPr>
          <p:cNvSpPr txBox="1"/>
          <p:nvPr/>
        </p:nvSpPr>
        <p:spPr>
          <a:xfrm>
            <a:off x="731520" y="1871598"/>
            <a:ext cx="11960352" cy="2993010"/>
          </a:xfrm>
          <a:prstGeom prst="rect">
            <a:avLst/>
          </a:prstGeom>
          <a:noFill/>
        </p:spPr>
        <p:txBody>
          <a:bodyPr wrap="square" lIns="0" tIns="0" rIns="0" bIns="0" numCol="2" spcCol="180000">
            <a:no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500" dirty="0"/>
              <a:t>Финансовый контроль – это контрольная функция финансов </a:t>
            </a:r>
            <a:r>
              <a:rPr lang="ru-RU" sz="1500" dirty="0" smtClean="0"/>
              <a:t>(</a:t>
            </a:r>
            <a:r>
              <a:rPr lang="ru-RU" sz="1500" dirty="0"/>
              <a:t>с экономической точки зрения), функция публичной финансовой деятельности, государственного и муниципального регулирования и управления (с правовой точки зрения), которая реализуется органами государственной власти и местного самоуправления, иными государственными и муниципальными органами, уполномоченными государством и иными организациями независимо от форм собственности и организационно-правовых форм, самозанятыми физическими лицами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500" dirty="0"/>
              <a:t>В рамках реализации финансового контроля оцениваются </a:t>
            </a:r>
            <a:r>
              <a:rPr lang="ru-RU" sz="1500" b="1" dirty="0"/>
              <a:t>законность</a:t>
            </a:r>
            <a:r>
              <a:rPr lang="ru-RU" sz="1500" dirty="0"/>
              <a:t> образования публичных денежных фондов путем получения доходов публичных денежных фондов, </a:t>
            </a:r>
            <a:r>
              <a:rPr lang="ru-RU" sz="1500" b="1" dirty="0"/>
              <a:t>законность, целесообразность, рациональность, эффективность и результативность </a:t>
            </a:r>
            <a:r>
              <a:rPr lang="ru-RU" sz="1500" dirty="0"/>
              <a:t>организации использования, распределения и перераспределения публичных денежных фондов путем осуществления расходов и привлечения источников финансирования дефицита бюджетов публичных денежных фондов, а также </a:t>
            </a:r>
            <a:r>
              <a:rPr lang="ru-RU" sz="1500" b="1" dirty="0"/>
              <a:t>законность и обоснованность </a:t>
            </a:r>
            <a:r>
              <a:rPr lang="ru-RU" sz="1500" dirty="0"/>
              <a:t>денежного обращения страны (внутреннего и внешнего) для обеспечения платежного баланса страны и защиты национальной валюты.</a:t>
            </a:r>
          </a:p>
          <a:p>
            <a:pPr marL="224964" marR="0" lvl="0" indent="-224964" algn="l" defTabSz="58368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D7F"/>
              </a:buClr>
              <a:buSzTx/>
              <a:buFont typeface="Arial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algn="r">
              <a:spcBef>
                <a:spcPts val="800"/>
              </a:spcBef>
            </a:pPr>
            <a:r>
              <a:rPr lang="ru-RU" sz="1200" i="1" dirty="0" err="1" smtClean="0">
                <a:solidFill>
                  <a:srgbClr val="4F2D7F"/>
                </a:solidFill>
              </a:rPr>
              <a:t>Овчарова</a:t>
            </a:r>
            <a:r>
              <a:rPr lang="ru-RU" sz="1200" i="1" dirty="0" smtClean="0">
                <a:solidFill>
                  <a:srgbClr val="4F2D7F"/>
                </a:solidFill>
              </a:rPr>
              <a:t> Е.В. Финансовый </a:t>
            </a:r>
            <a:r>
              <a:rPr lang="ru-RU" sz="1200" i="1" dirty="0">
                <a:solidFill>
                  <a:srgbClr val="4F2D7F"/>
                </a:solidFill>
              </a:rPr>
              <a:t>контроль в Российской </a:t>
            </a:r>
            <a:r>
              <a:rPr lang="ru-RU" sz="1200" i="1" dirty="0" smtClean="0">
                <a:solidFill>
                  <a:srgbClr val="4F2D7F"/>
                </a:solidFill>
              </a:rPr>
              <a:t>Федерации: </a:t>
            </a:r>
            <a:r>
              <a:rPr lang="ru-RU" sz="1200" i="1" dirty="0">
                <a:solidFill>
                  <a:srgbClr val="4F2D7F"/>
                </a:solidFill>
              </a:rPr>
              <a:t/>
            </a:r>
            <a:br>
              <a:rPr lang="ru-RU" sz="1200" i="1" dirty="0">
                <a:solidFill>
                  <a:srgbClr val="4F2D7F"/>
                </a:solidFill>
              </a:rPr>
            </a:br>
            <a:r>
              <a:rPr lang="ru-RU" sz="1200" i="1" dirty="0">
                <a:solidFill>
                  <a:srgbClr val="4F2D7F"/>
                </a:solidFill>
              </a:rPr>
              <a:t>Учебное </a:t>
            </a:r>
            <a:r>
              <a:rPr lang="ru-RU" sz="1200" i="1" dirty="0" smtClean="0">
                <a:solidFill>
                  <a:srgbClr val="4F2D7F"/>
                </a:solidFill>
              </a:rPr>
              <a:t>пособие.- М</a:t>
            </a:r>
            <a:r>
              <a:rPr lang="ru-RU" sz="1200" i="1" dirty="0">
                <a:solidFill>
                  <a:srgbClr val="4F2D7F"/>
                </a:solidFill>
              </a:rPr>
              <a:t>.: Зерцало-М, </a:t>
            </a:r>
            <a:r>
              <a:rPr lang="ru-RU" sz="1200" i="1" dirty="0" smtClean="0">
                <a:solidFill>
                  <a:srgbClr val="4F2D7F"/>
                </a:solidFill>
              </a:rPr>
              <a:t>2013.</a:t>
            </a:r>
            <a:endParaRPr lang="ru-RU" sz="1200" i="1" dirty="0">
              <a:solidFill>
                <a:srgbClr val="4F2D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Пользовательские 1">
      <a:dk1>
        <a:srgbClr val="000000"/>
      </a:dk1>
      <a:lt1>
        <a:srgbClr val="FFFFFF"/>
      </a:lt1>
      <a:dk2>
        <a:srgbClr val="747678"/>
      </a:dk2>
      <a:lt2>
        <a:srgbClr val="BABABA"/>
      </a:lt2>
      <a:accent1>
        <a:srgbClr val="4F2D7F"/>
      </a:accent1>
      <a:accent2>
        <a:srgbClr val="FFC528"/>
      </a:accent2>
      <a:accent3>
        <a:srgbClr val="80BC00"/>
      </a:accent3>
      <a:accent4>
        <a:srgbClr val="0095A8"/>
      </a:accent4>
      <a:accent5>
        <a:srgbClr val="FF6C0D"/>
      </a:accent5>
      <a:accent6>
        <a:srgbClr val="BABABA"/>
      </a:accent6>
      <a:hlink>
        <a:srgbClr val="521B92"/>
      </a:hlink>
      <a:folHlink>
        <a:srgbClr val="0095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Разделитель">
  <a:themeElements>
    <a:clrScheme name="Пользовательские 1">
      <a:dk1>
        <a:srgbClr val="000000"/>
      </a:dk1>
      <a:lt1>
        <a:srgbClr val="FFFFFF"/>
      </a:lt1>
      <a:dk2>
        <a:srgbClr val="747678"/>
      </a:dk2>
      <a:lt2>
        <a:srgbClr val="BABABA"/>
      </a:lt2>
      <a:accent1>
        <a:srgbClr val="4F2D7F"/>
      </a:accent1>
      <a:accent2>
        <a:srgbClr val="FFC528"/>
      </a:accent2>
      <a:accent3>
        <a:srgbClr val="80BC00"/>
      </a:accent3>
      <a:accent4>
        <a:srgbClr val="0095A8"/>
      </a:accent4>
      <a:accent5>
        <a:srgbClr val="FF6C0D"/>
      </a:accent5>
      <a:accent6>
        <a:srgbClr val="BABABA"/>
      </a:accent6>
      <a:hlink>
        <a:srgbClr val="521B92"/>
      </a:hlink>
      <a:folHlink>
        <a:srgbClr val="0095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ontent">
  <a:themeElements>
    <a:clrScheme name="Пользовательские 1">
      <a:dk1>
        <a:srgbClr val="000000"/>
      </a:dk1>
      <a:lt1>
        <a:srgbClr val="FFFFFF"/>
      </a:lt1>
      <a:dk2>
        <a:srgbClr val="747678"/>
      </a:dk2>
      <a:lt2>
        <a:srgbClr val="BABABA"/>
      </a:lt2>
      <a:accent1>
        <a:srgbClr val="4F2D7F"/>
      </a:accent1>
      <a:accent2>
        <a:srgbClr val="FFC528"/>
      </a:accent2>
      <a:accent3>
        <a:srgbClr val="80BC00"/>
      </a:accent3>
      <a:accent4>
        <a:srgbClr val="0095A8"/>
      </a:accent4>
      <a:accent5>
        <a:srgbClr val="FF6C0D"/>
      </a:accent5>
      <a:accent6>
        <a:srgbClr val="BABABA"/>
      </a:accent6>
      <a:hlink>
        <a:srgbClr val="521B92"/>
      </a:hlink>
      <a:folHlink>
        <a:srgbClr val="0095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4411</TotalTime>
  <Words>4793</Words>
  <Application>Microsoft Office PowerPoint</Application>
  <PresentationFormat>Произвольный</PresentationFormat>
  <Paragraphs>284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Formular</vt:lpstr>
      <vt:lpstr>Титульный слайд</vt:lpstr>
      <vt:lpstr>Разделитель</vt:lpstr>
      <vt:lpstr>5_Content</vt:lpstr>
      <vt:lpstr>Презентация PowerPoint</vt:lpstr>
      <vt:lpstr>Регулирование аудиторской деятельности: этапы</vt:lpstr>
      <vt:lpstr>Важнейшие результаты реализации Концепции</vt:lpstr>
      <vt:lpstr>Важнейшие результаты реализации Концепции</vt:lpstr>
      <vt:lpstr>Стратегический документ о развитии бухгалтерского учета, финансовой отчетности и аудиторской деятельности</vt:lpstr>
      <vt:lpstr>Понятие финансов</vt:lpstr>
      <vt:lpstr>Функции финансов</vt:lpstr>
      <vt:lpstr>Финансовый контроль</vt:lpstr>
      <vt:lpstr>Финансовый контроль</vt:lpstr>
      <vt:lpstr>Виды финансового контроля</vt:lpstr>
      <vt:lpstr>БК РФ Статья 265. Виды государственного (муниципального) финансового контроля </vt:lpstr>
      <vt:lpstr>Институциональный / внешний государственный аудит (контроль)</vt:lpstr>
      <vt:lpstr>Полномочия органов внутреннего государственного (муниципального) финансового контроля по осуществлению внутреннего государственного (муниципального) финансового контроля пункт 1 ст. 269.2. БК РФ:   </vt:lpstr>
      <vt:lpstr>Цели финансового контроля определяются целями публичных денежных фондов при условии, что задачи и функции государства должны исходить из интересов гражданского общества. Исходя из общих принципов обеспечения баланса публичных и частных интересов в праве, финансовый контроль должен обеспечить необходимый обществу и государству баланс интересов субъектов публичных и частных денежных фондов.</vt:lpstr>
      <vt:lpstr>Презентация PowerPoint</vt:lpstr>
      <vt:lpstr>Презентация PowerPoint</vt:lpstr>
      <vt:lpstr>Об определении видов аудиторских услуг, в том числе перечня сопутствующих аудиту услуг. Приказ Минфина России от 09.03.2017 №33н (ред. от 18.02.2022)</vt:lpstr>
      <vt:lpstr>Обязательный аудит</vt:lpstr>
      <vt:lpstr>Доклад для общественных консультаций МФ РФ. Опубликован 30.09.2022  Принципы введения обязательного подтверждения отчетности (информации) в Российской Федерации:</vt:lpstr>
      <vt:lpstr>Доклад для общественных консультаций МФ РФ Обязательное подтверждение отчетности (информации) в Российской Федерации</vt:lpstr>
      <vt:lpstr>Доклад для общественных консультаций МФ РФ (приложение 2) Примеры случаев обязательного подтверждения отчетности (информации) в формах, отличных от аудита в 2022 году</vt:lpstr>
      <vt:lpstr>Инициативный аудит</vt:lpstr>
      <vt:lpstr>   </vt:lpstr>
      <vt:lpstr>Аудиторский финансовый контроль</vt:lpstr>
      <vt:lpstr>Аудиторский финансовый контроль  Кодекс профессиональной этики аудиторов</vt:lpstr>
      <vt:lpstr>Структура доходов аудиторских организаций (в %)</vt:lpstr>
      <vt:lpstr>Распределение клиентов аудиторских организаций, бухгалтерская отчетность которых проаудирована, по Российской Федерации (в %)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</dc:creator>
  <cp:lastModifiedBy>Sukhova I.A.</cp:lastModifiedBy>
  <cp:revision>418</cp:revision>
  <cp:lastPrinted>2017-03-06T12:25:00Z</cp:lastPrinted>
  <dcterms:created xsi:type="dcterms:W3CDTF">2017-01-31T15:19:56Z</dcterms:created>
  <dcterms:modified xsi:type="dcterms:W3CDTF">2024-07-07T18:54:11Z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leaseDateStr">
    <vt:lpwstr>13.11.2019</vt:lpwstr>
  </property>
</Properties>
</file>