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8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5" r:id="rId28"/>
    <p:sldId id="287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8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4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70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0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8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6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1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2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0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967CF8-3897-4317-97E2-602BB142552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5FF48A1-3307-4EE5-9854-E5F44578B8F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2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Международный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 аудита </a:t>
            </a: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 «Оценка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искажений, выявленных в ходе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аудита»</a:t>
            </a:r>
          </a:p>
          <a:p>
            <a:pPr marL="0" indent="0">
              <a:buNone/>
            </a:pP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4000" dirty="0" smtClean="0"/>
              <a:t>Ведущий </a:t>
            </a:r>
            <a:r>
              <a:rPr lang="ru-RU" sz="4000" dirty="0"/>
              <a:t>круглого стола       </a:t>
            </a:r>
            <a:r>
              <a:rPr lang="ru-RU" sz="4000" dirty="0" err="1"/>
              <a:t>Отичева</a:t>
            </a:r>
            <a:r>
              <a:rPr lang="ru-RU" sz="4000" dirty="0"/>
              <a:t> Р.Б.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506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53659"/>
              </p:ext>
            </p:extLst>
          </p:nvPr>
        </p:nvGraphicFramePr>
        <p:xfrm>
          <a:off x="729342" y="685799"/>
          <a:ext cx="10961913" cy="5072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446"/>
                <a:gridCol w="5402467"/>
              </a:tblGrid>
              <a:tr h="72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 искажения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общей стратегии и плана аудита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087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Суждения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руководства в отношении оценочных значений, которые аудитор считает необоснованными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2174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применение учетной политики, которую аудитор считает ненадлежащей.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Требуется в зависимости от объема неправильно учтенных операций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 надлежащие методы учета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Провести альтернативный расчет/ аналитическую процедуру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087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Ненадлежащие методы оценки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Требуется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Определить надлежащие методы оценки.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Провести альтернативную оценку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9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863027"/>
              </p:ext>
            </p:extLst>
          </p:nvPr>
        </p:nvGraphicFramePr>
        <p:xfrm>
          <a:off x="729342" y="685799"/>
          <a:ext cx="10961913" cy="4909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446"/>
                <a:gridCol w="5402467"/>
              </a:tblGrid>
              <a:tr h="755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 искажения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общей стратегии и плана аудита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13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несоответствующая классификация, группировка или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разгруппировка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информации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Требуется в зависимости от объема искажений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3021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финансовой отчетности, подготовленной в соответствии с концепцией достоверного представления, отсутствие раскрытия информации, необходимой в финансовой отчетности для достижения достоверного представления о раскрытии информации, требуемого согласно концепции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Требуется в зависимости от объема операций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1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55991"/>
              </p:ext>
            </p:extLst>
          </p:nvPr>
        </p:nvGraphicFramePr>
        <p:xfrm>
          <a:off x="729342" y="685799"/>
          <a:ext cx="10961913" cy="5510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446"/>
                <a:gridCol w="5402467"/>
              </a:tblGrid>
              <a:tr h="755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 искажения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общей стратегии и плана аудита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13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сбой в системе внутреннего контроля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в зависимости от объема операций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оценку объема хозяйственных операций, затрагиваемых сбоем.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влияния сбоя на системы внутреннего контроля на возможность искажения отчетности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анализа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Увеличить объем выборки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Запросы третьим лицам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Аналитические процедуры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8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12842"/>
              </p:ext>
            </p:extLst>
          </p:nvPr>
        </p:nvGraphicFramePr>
        <p:xfrm>
          <a:off x="729342" y="685799"/>
          <a:ext cx="10961913" cy="5910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446"/>
                <a:gridCol w="5402467"/>
              </a:tblGrid>
              <a:tr h="755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 искажения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общей стратегии и плана аудита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13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ненадлежащие допущения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	провести оценку объема хозяйственных операций, затрагиваемых сбоем.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	Анализ влияния сбоя на системы внутреннего контроля на возможность искажения отчетности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	По результатам анализа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• провести аналитические процедуры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0212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совокупность искажений, накопленных в ходе проводимого аудита, приближается к существенности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в зависимости риска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Оценить риск того, что возможные необнаруженные искажения, взятые в совокупности с искажениями, накопленными в ходе аудита, могут превысить существенность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риск имеется – дополнительные процедуры.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6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01539"/>
              </p:ext>
            </p:extLst>
          </p:nvPr>
        </p:nvGraphicFramePr>
        <p:xfrm>
          <a:off x="729342" y="685799"/>
          <a:ext cx="10961913" cy="3984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446"/>
                <a:gridCol w="5402467"/>
              </a:tblGrid>
              <a:tr h="705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 искажения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общей стратегии и плана аудита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3279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по запросу аудитора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организации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проанализировало вид операций, остатков по счетам или раскрытие информации и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исправило обнаруженные искажения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процедуры с целью определить, не сохранились ли какие-либо искажения 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Пример для обсуждения</a:t>
            </a:r>
          </a:p>
          <a:p>
            <a:pPr marL="0" indent="0">
              <a:buNone/>
            </a:pPr>
            <a:r>
              <a:rPr lang="ru-RU" sz="4000" dirty="0" smtClean="0"/>
              <a:t>АЛ </a:t>
            </a:r>
            <a:r>
              <a:rPr lang="ru-RU" sz="4000" dirty="0"/>
              <a:t>не создал резерв на оплату отпусков. По расчету аудитора сумма значительно ниже уровня существенности </a:t>
            </a:r>
          </a:p>
          <a:p>
            <a:pPr marL="0" indent="0">
              <a:buNone/>
            </a:pPr>
            <a:r>
              <a:rPr lang="ru-RU" sz="4000" dirty="0"/>
              <a:t>В УП – имеется порядок определения резерва – незначительное нарушение</a:t>
            </a:r>
          </a:p>
          <a:p>
            <a:pPr marL="0" indent="0">
              <a:buNone/>
            </a:pPr>
            <a:r>
              <a:rPr lang="ru-RU" sz="4000" dirty="0"/>
              <a:t>В УП не определен порядок формирования резерва – существенная </a:t>
            </a:r>
            <a:r>
              <a:rPr lang="ru-RU" sz="4000" dirty="0" smtClean="0"/>
              <a:t>неопределенность?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506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Информирование об искажениях и их исправление</a:t>
            </a:r>
          </a:p>
          <a:p>
            <a:pPr marL="0" indent="0">
              <a:buNone/>
            </a:pPr>
            <a:r>
              <a:rPr lang="ru-RU" sz="2400" dirty="0"/>
              <a:t>8. Аудитор должен </a:t>
            </a:r>
            <a:r>
              <a:rPr lang="ru-RU" sz="2400" b="1" dirty="0"/>
              <a:t>своевременно проинформировать руководство </a:t>
            </a:r>
            <a:r>
              <a:rPr lang="ru-RU" sz="2400" dirty="0"/>
              <a:t>соответствующего уровня обо всех искажениях, накопленных в ходе проводимого аудита, за исключением случаев, когда это запрещено законом или нормативным актом &lt; МСА 260 (пересмотренный) "Информационное взаимодействие с лицами, отвечающими за корпоративное управление", пункт 7&gt;. Аудитор должен попросить руководство организации исправить эти искажения (см. пункты A10 - A12).</a:t>
            </a:r>
          </a:p>
          <a:p>
            <a:pPr marL="0" indent="0">
              <a:buNone/>
            </a:pPr>
            <a:r>
              <a:rPr lang="ru-RU" sz="2400" dirty="0"/>
              <a:t>9. Если руководство отказывается исправить все или некоторые искажения, о которых его проинформировал аудитор, то он должен </a:t>
            </a:r>
            <a:r>
              <a:rPr lang="ru-RU" sz="2400" b="1" dirty="0"/>
              <a:t>понять причины</a:t>
            </a:r>
            <a:r>
              <a:rPr lang="ru-RU" sz="2400" dirty="0"/>
              <a:t>, по которым руководство организации не исправляет искажения, и учесть это при оценке того, действительно ли финансовая отчетность в целом не содержит существенного искажения (см. пункт A13).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127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Информирование об искажениях и их исправление</a:t>
            </a:r>
          </a:p>
          <a:p>
            <a:pPr marL="0" indent="0">
              <a:buNone/>
            </a:pPr>
            <a:r>
              <a:rPr lang="ru-RU" sz="2400" dirty="0"/>
              <a:t>8. Аудитор должен </a:t>
            </a:r>
            <a:r>
              <a:rPr lang="ru-RU" sz="2400" b="1" dirty="0"/>
              <a:t>своевременно проинформировать руководство </a:t>
            </a:r>
            <a:r>
              <a:rPr lang="ru-RU" sz="2400" dirty="0"/>
              <a:t>соответствующего уровня обо всех искажениях, накопленных в ходе проводимого аудита, за исключением случаев, когда это запрещено законом или нормативным актом &lt; МСА 260 (пересмотренный) "Информационное взаимодействие с лицами, отвечающими за корпоративное управление", пункт 7&gt;. Аудитор должен попросить руководство организации исправить эти искажения (см. пункты A10 - A12).</a:t>
            </a:r>
          </a:p>
          <a:p>
            <a:pPr marL="0" indent="0">
              <a:buNone/>
            </a:pPr>
            <a:r>
              <a:rPr lang="ru-RU" sz="2400" dirty="0"/>
              <a:t>9. Если руководство отказывается исправить все или некоторые искажения, о которых его проинформировал аудитор, то он должен </a:t>
            </a:r>
            <a:r>
              <a:rPr lang="ru-RU" sz="2400" b="1" dirty="0"/>
              <a:t>понять причины</a:t>
            </a:r>
            <a:r>
              <a:rPr lang="ru-RU" sz="2400" dirty="0"/>
              <a:t>, по которым руководство организации не исправляет искажения, и учесть это при оценке того, действительно ли финансовая отчетность в целом не содержит существенного искажения (см. пункт A13).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7568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Оценка воздействия неисправленных искажений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3200" dirty="0"/>
              <a:t>1. </a:t>
            </a:r>
            <a:r>
              <a:rPr lang="ru-RU" sz="3200" dirty="0" smtClean="0"/>
              <a:t>(10) Прежде </a:t>
            </a:r>
            <a:r>
              <a:rPr lang="ru-RU" sz="3200" dirty="0"/>
              <a:t>чем приступить к оценке воздействия неисправленных искажений, аудитор </a:t>
            </a:r>
            <a:r>
              <a:rPr lang="ru-RU" sz="3200" b="1" dirty="0"/>
              <a:t>должен </a:t>
            </a:r>
            <a:r>
              <a:rPr lang="ru-RU" sz="3200" b="1" dirty="0" smtClean="0"/>
              <a:t>сделать переоценку </a:t>
            </a:r>
            <a:r>
              <a:rPr lang="ru-RU" sz="3200" b="1" dirty="0"/>
              <a:t>существенности,</a:t>
            </a:r>
            <a:r>
              <a:rPr lang="ru-RU" sz="3200" dirty="0"/>
              <a:t> установленной в соответствии с МСА 320, чтобы подтвердить, сохраняет ли </a:t>
            </a:r>
            <a:r>
              <a:rPr lang="ru-RU" sz="3200" dirty="0" smtClean="0"/>
              <a:t>она свою </a:t>
            </a:r>
            <a:r>
              <a:rPr lang="ru-RU" sz="3200" dirty="0"/>
              <a:t>актуальность в контексте фактических финансовых результатов </a:t>
            </a:r>
            <a:r>
              <a:rPr lang="ru-RU" sz="3200" dirty="0" smtClean="0"/>
              <a:t>организации</a:t>
            </a:r>
            <a:endParaRPr lang="ru-RU" sz="32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889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Оценка воздействия неисправленных искажений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Аудитор должен определить, являются ли неисправленные искажения существенными как сами по себе, так и в совокупности с другими искажениями. При вынесении этого суждения аудитор должен рассмотреть следующие вопросы:</a:t>
            </a:r>
          </a:p>
          <a:p>
            <a:pPr marL="0" indent="0">
              <a:buNone/>
            </a:pPr>
            <a:r>
              <a:rPr lang="ru-RU" sz="2400" dirty="0"/>
              <a:t>(a) размер и характер искажений </a:t>
            </a: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отдельных </a:t>
            </a:r>
            <a:r>
              <a:rPr lang="ru-RU" sz="2400" dirty="0"/>
              <a:t>видов операций, 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остатков </a:t>
            </a:r>
            <a:r>
              <a:rPr lang="ru-RU" sz="2400" dirty="0"/>
              <a:t>по счетам или раскрытия информации, 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финансовой </a:t>
            </a:r>
            <a:r>
              <a:rPr lang="ru-RU" sz="2400" dirty="0"/>
              <a:t>отчетности в целом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специфических обстоятельств </a:t>
            </a:r>
            <a:r>
              <a:rPr lang="ru-RU" sz="2400" dirty="0"/>
              <a:t>возникновения таких искажений </a:t>
            </a:r>
          </a:p>
          <a:p>
            <a:pPr marL="0" indent="0">
              <a:buNone/>
            </a:pPr>
            <a:r>
              <a:rPr lang="ru-RU" sz="2400" dirty="0"/>
              <a:t>(b) воздействие неисправленных искажений, относящихся к </a:t>
            </a:r>
            <a:r>
              <a:rPr lang="ru-RU" sz="2400" b="1" dirty="0"/>
              <a:t>предшествующим </a:t>
            </a:r>
            <a:r>
              <a:rPr lang="ru-RU" sz="2400" dirty="0"/>
              <a:t>периодам, на соответствующие виды операций, остатков по счетам или раскрытие информации и на финансовую отчетность в целом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237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Цель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 algn="just">
              <a:buNone/>
            </a:pPr>
            <a:r>
              <a:rPr lang="ru-RU" sz="4000" dirty="0"/>
              <a:t>3. Цель аудитора состоит в том, чтобы оценить:</a:t>
            </a:r>
          </a:p>
          <a:p>
            <a:pPr marL="0" indent="0" algn="just">
              <a:buNone/>
            </a:pPr>
            <a:r>
              <a:rPr lang="ru-RU" sz="4000" dirty="0"/>
              <a:t>(a) воздействие выявленных искажений на проводимый аудит;</a:t>
            </a:r>
          </a:p>
          <a:p>
            <a:pPr marL="0" indent="0" algn="just">
              <a:buNone/>
            </a:pPr>
            <a:r>
              <a:rPr lang="ru-RU" sz="4000" dirty="0"/>
              <a:t>(b) воздействие неисправленных искажений, если такие имеются, на финансовую отчетность.</a:t>
            </a:r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933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СУЩЕСТВЕННЫЕ ИСКАЖЕНИЯ</a:t>
            </a:r>
          </a:p>
          <a:p>
            <a:pPr marL="0" indent="0">
              <a:buNone/>
            </a:pPr>
            <a:r>
              <a:rPr lang="ru-RU" sz="2600" dirty="0"/>
              <a:t>- неточное или неполное описание информации о целях, политике и процессах управления капиталом организаций, осуществляющих страховую или банковскую деятельность;</a:t>
            </a:r>
          </a:p>
          <a:p>
            <a:pPr marL="0" indent="0">
              <a:buNone/>
            </a:pPr>
            <a:r>
              <a:rPr lang="ru-RU" sz="2600" dirty="0"/>
              <a:t>- пропуск информации о событиях или обстоятельствах, которые могли привести к убыткам от обесценения (например, значительное долгосрочное снижение спроса на металл или товар) в организациях, осуществляющих добычу полезных ископаемых;</a:t>
            </a:r>
          </a:p>
          <a:p>
            <a:pPr marL="0" indent="0">
              <a:buNone/>
            </a:pPr>
            <a:r>
              <a:rPr lang="ru-RU" sz="2600" dirty="0"/>
              <a:t>- некорректное описание учетной политики, относящейся к существенным статьям отчета о финансовом положении, отчета о совокупном доходе, отчета об изменении в капитале, отчета о движении денежных средств;</a:t>
            </a:r>
          </a:p>
          <a:p>
            <a:pPr marL="0" indent="0">
              <a:buNone/>
            </a:pPr>
            <a:r>
              <a:rPr lang="ru-RU" sz="2600" dirty="0"/>
              <a:t>- неадекватное описание чувствительности к обменным курсам в организации, осуществляющей международную торговую </a:t>
            </a:r>
            <a:r>
              <a:rPr lang="ru-RU" sz="2600" dirty="0" smtClean="0"/>
              <a:t>деятельность.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708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СУЩЕСТВЕННЫЕ ИСКАЖЕНИЯ</a:t>
            </a:r>
          </a:p>
          <a:p>
            <a:pPr marL="0" indent="0">
              <a:buNone/>
            </a:pPr>
            <a:r>
              <a:rPr lang="ru-RU" sz="4000" dirty="0"/>
              <a:t>И</a:t>
            </a:r>
            <a:r>
              <a:rPr lang="ru-RU" sz="4000" dirty="0" smtClean="0"/>
              <a:t>скажения </a:t>
            </a:r>
            <a:r>
              <a:rPr lang="ru-RU" sz="4000" dirty="0"/>
              <a:t>могут быть сочтены существенными или в отдельности, или в совокупности с другими искажениями. </a:t>
            </a:r>
            <a:endParaRPr lang="ru-RU" sz="4000" dirty="0" smtClean="0"/>
          </a:p>
          <a:p>
            <a:pPr marL="0" indent="0">
              <a:buNone/>
            </a:pPr>
            <a:r>
              <a:rPr lang="ru-RU" sz="3200" dirty="0" smtClean="0"/>
              <a:t>Например</a:t>
            </a:r>
            <a:r>
              <a:rPr lang="ru-RU" sz="3200" dirty="0"/>
              <a:t>,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(</a:t>
            </a:r>
            <a:r>
              <a:rPr lang="ru-RU" sz="3200" dirty="0"/>
              <a:t>a) выявленные ошибки </a:t>
            </a:r>
            <a:r>
              <a:rPr lang="ru-RU" sz="3200" dirty="0" smtClean="0"/>
              <a:t>являются систематическими </a:t>
            </a:r>
            <a:r>
              <a:rPr lang="ru-RU" sz="3200" dirty="0"/>
              <a:t>или всеобъемлющими;</a:t>
            </a:r>
          </a:p>
          <a:p>
            <a:pPr marL="0" indent="0">
              <a:buNone/>
            </a:pPr>
            <a:r>
              <a:rPr lang="ru-RU" sz="3200" dirty="0"/>
              <a:t>(b) ряд выявленных искажений, относящихся к одному вопросу, рассматриваемых в совокупности, </a:t>
            </a:r>
            <a:r>
              <a:rPr lang="ru-RU" sz="3200" dirty="0" smtClean="0"/>
              <a:t>способны </a:t>
            </a:r>
            <a:r>
              <a:rPr lang="ru-RU" sz="3200" dirty="0"/>
              <a:t>повлиять на понимание этого вопроса пользователями.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047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Соображения в отношении накопления искажений также помогают при оценке финансовой отчетности в соответствии с пунктом 13 (d) МСА 700 (пересмотренного), который требует от аудитора оценить, не является ли представление финансовой отчетности в целом неверным вследствие включения информации, которая несущественна или затрудняет надлежащее понимание раскрытых вопросов.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Закон «О бухгалтерском учете» ст. 20 п.2.: Федеральные и отраслевые стандарты обязательны к применению, если иное не установлено этими стандартами.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01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02428"/>
              </p:ext>
            </p:extLst>
          </p:nvPr>
        </p:nvGraphicFramePr>
        <p:xfrm>
          <a:off x="566057" y="468085"/>
          <a:ext cx="11016343" cy="586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39"/>
                <a:gridCol w="6768819"/>
                <a:gridCol w="3054485"/>
              </a:tblGrid>
              <a:tr h="1067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раздела и его содержание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Ссылка на нормативный акт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01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Наличие существующих элементов: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9033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а)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 "пояснения к бухгалтерскому балансу и отчету о финансовых результатах"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п.14 ПБУ 4/99, п. 4 Приказа Минфина РФ от 02.07.2010г. № 66н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011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б)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Указание отчетной даты или отчетного периода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п.14 ПБУ 14/99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022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организации с указанием ее организационно-правовой формы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п.14 ПБУ 14/99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022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Формат представления числовых показателей бухгалтерской (финансовой) отчетности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п.14 ПБУ 14/99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022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Подписи руководителя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п.8 ст. 13 Федерального закона от 06.12.2011г. № 402-ФЗ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02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1.2.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Описание существенного изменения принятой формы составляющих бухгалтерской отчетности с указанием причин, вызвавших это изменение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п.9 ПБУ 4/99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02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1.3.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Указание на существенные корректировки данных прошлых периодов, включенных в данную отчетность.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п. 14 ПБУ 22/2010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20989168" y="468113"/>
            <a:ext cx="4765903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61742"/>
              </p:ext>
            </p:extLst>
          </p:nvPr>
        </p:nvGraphicFramePr>
        <p:xfrm>
          <a:off x="566057" y="468085"/>
          <a:ext cx="11016343" cy="5852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39"/>
                <a:gridCol w="6768819"/>
                <a:gridCol w="3054485"/>
              </a:tblGrid>
              <a:tr h="1118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раздела и его содержание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Ссылка на нормативный акт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15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Общая информация: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946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2.1.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Указание, что бухгалтерская отчетность сформирована организацией исходя из действующих в Российской Федерации правил бухгалтерского учета и отчетности.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п.25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31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2.2.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Факты неприменения правил бухгалтерского учета действующих в Российской Федерации с соответствующим обоснованием.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п.25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155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причины отступления от правил, дейстующих в РФ;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п.25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155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оценка в денежном выражении последствий отступления от правил;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п.25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15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Краткая характеристика организации и основные направления деятельности: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5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юридический адрес организации;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п.31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155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описание характера операций и основные виды деятельности;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п.31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310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среднегодовая численность работающих за отчетный период или численность работающих на отчетную дату;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п.31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6310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состав (фамилии и должности) членов исполнительных и контрольных органов организации;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п.31 ПБУ 4/99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20989168" y="468113"/>
            <a:ext cx="4765903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94639"/>
              </p:ext>
            </p:extLst>
          </p:nvPr>
        </p:nvGraphicFramePr>
        <p:xfrm>
          <a:off x="566057" y="468085"/>
          <a:ext cx="10193549" cy="591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245"/>
                <a:gridCol w="6768819"/>
                <a:gridCol w="3054485"/>
              </a:tblGrid>
              <a:tr h="925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раздела и его содержание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Ссылка на нормативный акт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Учетная политика организации: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п.24 ПБУ 4/99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5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4.1.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Способы бухгалтерского учета, существенно влияющие на оценку и принятие решений заинтересованными пользователями: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п.7 ПБУ 1/2008 см. далее по разделам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4.2.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Изменения учетной политики, оказавшие или способные оказать существенное влияние на: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п.7 ПБУ 1/2008 см. далее по разделам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 - финансовое положение;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  - движение денежных средств ;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  - финансовые результаты деятельности организации: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причину изменения учетной политики;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оценку последствий изменений в денежном выражении: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 - в отношении отчетного 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  - каждого иного периода, данные за который включены в бухгалтерскую отчетность за отчетный год;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468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указание на то, что включенные в бухгалтерскую отчетность за отчетный год соответствующие данные периодов, предшествовавших отчетному, скорректированы.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  <a:tr h="3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4.3.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Изменения учетной политики на год, следующий за отчетным годом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п.п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 20,21 ПБУ 1/2008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560" marR="256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20989168" y="468113"/>
            <a:ext cx="4765903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8600"/>
            <a:ext cx="1198517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/>
              <a:t>Информационное взаимодействие с лицами, отвечающими за корпоративное управление</a:t>
            </a:r>
          </a:p>
          <a:p>
            <a:pPr marL="0" indent="0">
              <a:buNone/>
            </a:pPr>
            <a:r>
              <a:rPr lang="ru-RU" sz="2800" dirty="0"/>
              <a:t>1)	Аудитор </a:t>
            </a:r>
            <a:r>
              <a:rPr lang="ru-RU" sz="2800" b="1" dirty="0"/>
              <a:t>должен сообщить лицам, отвечающим за корпоративное управление</a:t>
            </a:r>
            <a:r>
              <a:rPr lang="ru-RU" sz="2800" dirty="0"/>
              <a:t>, о неисправленных искажениях и воздействии, которое такие искажения сами по себе или в совокупности с другими искажениями могут оказать на мнение аудитора в аудиторском заключении, за исключением случаев, когда это запрещено законом или нормативным актом. </a:t>
            </a:r>
          </a:p>
          <a:p>
            <a:pPr marL="0" indent="0">
              <a:buNone/>
            </a:pPr>
            <a:r>
              <a:rPr lang="ru-RU" sz="2800" dirty="0"/>
              <a:t>Сообщение аудитора должно </a:t>
            </a:r>
            <a:r>
              <a:rPr lang="ru-RU" sz="2800" b="1" dirty="0"/>
              <a:t>описывать каждое существенное неисправленное искажение в отдельности</a:t>
            </a:r>
            <a:r>
              <a:rPr lang="ru-RU" sz="2800" dirty="0"/>
              <a:t>. Аудитор </a:t>
            </a:r>
            <a:r>
              <a:rPr lang="ru-RU" sz="2800" b="1" dirty="0"/>
              <a:t>должен предложить</a:t>
            </a:r>
            <a:r>
              <a:rPr lang="ru-RU" sz="2800" dirty="0"/>
              <a:t>, чтобы неисправленные искажения были исправлены </a:t>
            </a:r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)	Аудитор должен также сообщить лицам, отвечающим за корпоративное управление, о воздействии неисправленных искажений, относящихся к </a:t>
            </a:r>
            <a:r>
              <a:rPr lang="ru-RU" sz="2800" b="1" dirty="0"/>
              <a:t>предшествующим периодам</a:t>
            </a:r>
            <a:r>
              <a:rPr lang="ru-RU" sz="2800" dirty="0"/>
              <a:t>, на соответствующие виды операций, остатков по счетам или раскрытие информации и на финансовую отчетность в целом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77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Письменные </a:t>
            </a:r>
            <a:r>
              <a:rPr lang="ru-RU" sz="3200" b="1" dirty="0"/>
              <a:t>заявления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Аудитор </a:t>
            </a:r>
            <a:r>
              <a:rPr lang="ru-RU" sz="3200" dirty="0"/>
              <a:t>должен запросить </a:t>
            </a:r>
            <a:r>
              <a:rPr lang="ru-RU" sz="3200" b="1" dirty="0"/>
              <a:t>письменное заявление руководства и, если уместно, лиц, отвечающих за корпоративное управление</a:t>
            </a:r>
            <a:r>
              <a:rPr lang="ru-RU" sz="3200" dirty="0"/>
              <a:t>, о том, считают ли они воздействие неисправленных искажений как в отдельности, так и в совокупности несущественным для финансовой отчетности в целом.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это письменное заявление должен быть включен </a:t>
            </a:r>
            <a:r>
              <a:rPr lang="ru-RU" sz="3200" b="1" dirty="0"/>
              <a:t>краткий перечень таких неисправленных искажений.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9580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Документация</a:t>
            </a:r>
          </a:p>
          <a:p>
            <a:pPr marL="0" indent="0" algn="ctr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ru-RU" sz="3200" dirty="0"/>
              <a:t>Аудитор должен включить в аудиторскую документацию</a:t>
            </a:r>
          </a:p>
          <a:p>
            <a:pPr marL="0" indent="0">
              <a:buNone/>
            </a:pPr>
            <a:r>
              <a:rPr lang="ru-RU" sz="3200" dirty="0"/>
              <a:t>•	величину, ниже которой искажения будут оцениваться как явно малозначительные</a:t>
            </a:r>
          </a:p>
          <a:p>
            <a:pPr marL="0" indent="0">
              <a:buNone/>
            </a:pPr>
            <a:r>
              <a:rPr lang="ru-RU" sz="3200" dirty="0"/>
              <a:t>•	все искажения, накопленные в ходе проводимого аудита, с указанием сведений о том, были ли они исправлены</a:t>
            </a:r>
          </a:p>
          <a:p>
            <a:pPr marL="0" indent="0">
              <a:buNone/>
            </a:pPr>
            <a:r>
              <a:rPr lang="ru-RU" sz="3200" dirty="0"/>
              <a:t>•	свой вывод о том, являются ли неисправленные искажения в отдельности или в совокупности существенными, и основания для такого вывода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8189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/>
              <a:t>Требования</a:t>
            </a:r>
            <a:endParaRPr lang="ru-RU" sz="4000" dirty="0"/>
          </a:p>
          <a:p>
            <a:pPr marL="0" indent="0" algn="ctr">
              <a:buNone/>
            </a:pPr>
            <a:endParaRPr lang="ru-RU" sz="4000" dirty="0"/>
          </a:p>
          <a:p>
            <a:pPr algn="just">
              <a:buFontTx/>
              <a:buChar char="-"/>
            </a:pPr>
            <a:r>
              <a:rPr lang="ru-RU" sz="3200" dirty="0" smtClean="0"/>
              <a:t>- Накопление </a:t>
            </a:r>
            <a:r>
              <a:rPr lang="ru-RU" sz="3200" dirty="0"/>
              <a:t>выявленных </a:t>
            </a:r>
            <a:r>
              <a:rPr lang="ru-RU" sz="3200" dirty="0" smtClean="0"/>
              <a:t>искажений</a:t>
            </a:r>
          </a:p>
          <a:p>
            <a:pPr algn="just">
              <a:buFontTx/>
              <a:buChar char="-"/>
            </a:pPr>
            <a:r>
              <a:rPr lang="ru-RU" sz="3200" dirty="0"/>
              <a:t>- Анализ выявленных искажений в ходе проведения </a:t>
            </a:r>
            <a:r>
              <a:rPr lang="ru-RU" sz="3200" dirty="0" smtClean="0"/>
              <a:t>аудита</a:t>
            </a:r>
          </a:p>
          <a:p>
            <a:pPr algn="just">
              <a:buFontTx/>
              <a:buChar char="-"/>
            </a:pPr>
            <a:r>
              <a:rPr lang="ru-RU" sz="3200" dirty="0"/>
              <a:t>- Информирование об искажениях и их </a:t>
            </a:r>
            <a:r>
              <a:rPr lang="ru-RU" sz="3200" dirty="0" smtClean="0"/>
              <a:t>исправление</a:t>
            </a:r>
          </a:p>
          <a:p>
            <a:pPr algn="just">
              <a:buFontTx/>
              <a:buChar char="-"/>
            </a:pPr>
            <a:r>
              <a:rPr lang="ru-RU" sz="3200" dirty="0" smtClean="0"/>
              <a:t>- Оценка </a:t>
            </a:r>
            <a:r>
              <a:rPr lang="ru-RU" sz="3200" dirty="0"/>
              <a:t>воздействия неисправленных </a:t>
            </a:r>
            <a:r>
              <a:rPr lang="ru-RU" sz="3200" dirty="0" smtClean="0"/>
              <a:t>искажений</a:t>
            </a:r>
          </a:p>
          <a:p>
            <a:pPr algn="just">
              <a:buFontTx/>
              <a:buChar char="-"/>
            </a:pPr>
            <a:r>
              <a:rPr lang="ru-RU" sz="3200" dirty="0" smtClean="0"/>
              <a:t>- Письменные заявления</a:t>
            </a:r>
          </a:p>
          <a:p>
            <a:pPr algn="just">
              <a:buFontTx/>
              <a:buChar char="-"/>
            </a:pPr>
            <a:r>
              <a:rPr lang="ru-RU" sz="3200" dirty="0" smtClean="0"/>
              <a:t>- Документирование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0184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Накопление выявленных искажений</a:t>
            </a:r>
          </a:p>
          <a:p>
            <a:pPr marL="0" indent="0">
              <a:buNone/>
            </a:pPr>
            <a:r>
              <a:rPr lang="ru-RU" sz="4000" dirty="0"/>
              <a:t>5. Искажения, выявленные в ходе аудита, за исключением тех, которые являются явно незначительными, должны быть накоплены аудитором </a:t>
            </a:r>
            <a:endParaRPr lang="ru-RU" sz="4000" dirty="0" smtClean="0"/>
          </a:p>
          <a:p>
            <a:pPr marL="0" indent="0">
              <a:buNone/>
            </a:pPr>
            <a:r>
              <a:rPr lang="ru-RU" sz="2800" dirty="0" smtClean="0"/>
              <a:t>Явно незначительные имеют меньший порядок величины или </a:t>
            </a:r>
            <a:r>
              <a:rPr lang="ru-RU" sz="2800" dirty="0"/>
              <a:t>совершенно отличаются по характеру от тех, которые рассматриваются как существенные и будут являться такими искажениями, которые однозначно не будут иметь последствий, независимо от того, взяты ли они в отдельности или в совокупности и с применением каких именно критериев размера, характера или обстоятельств возникновения они оценены. 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174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Виды искажений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3600" dirty="0" smtClean="0"/>
              <a:t>- фактические искажения - это искажения, в отношении которых нет никаких сомнений;</a:t>
            </a:r>
          </a:p>
          <a:p>
            <a:pPr marL="0" indent="0">
              <a:buNone/>
            </a:pPr>
            <a:r>
              <a:rPr lang="ru-RU" sz="3600" dirty="0" smtClean="0"/>
              <a:t>- оценочные искажения - это расхождения вследствие суждений руководства организации, включая такие, которые касаются признания, оценки, представления и раскрытия в финансовой отчетности или выбора и применения учетной политики, которую аудитор считает необоснованной или ненадлежащей;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849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Виды искажений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прогнозные искажения - это наилучшая оценка аудитором искажений в генеральной совокупности, включая распространение искажений, выявленных в аудиторской выборке, на всю генеральную совокупность, к которой принадлежат эти элементы выборки. 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6620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4"/>
            <a:ext cx="11211414" cy="6237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Пример. Прогнозные </a:t>
            </a:r>
            <a:r>
              <a:rPr lang="ru-RU" sz="2400" b="1" dirty="0"/>
              <a:t>искажения</a:t>
            </a:r>
          </a:p>
          <a:p>
            <a:pPr marL="0" indent="0">
              <a:buNone/>
            </a:pPr>
            <a:r>
              <a:rPr lang="ru-RU" sz="2000" dirty="0"/>
              <a:t>Генеральная совокупность    </a:t>
            </a:r>
            <a:r>
              <a:rPr lang="ru-RU" sz="2000" dirty="0" smtClean="0"/>
              <a:t>            </a:t>
            </a:r>
            <a:r>
              <a:rPr lang="ru-RU" sz="2000" dirty="0"/>
              <a:t>-  10 000 000 руб.</a:t>
            </a:r>
          </a:p>
          <a:p>
            <a:pPr marL="0" indent="0">
              <a:buNone/>
            </a:pPr>
            <a:r>
              <a:rPr lang="ru-RU" sz="2000" dirty="0"/>
              <a:t>Ключевые элементы         </a:t>
            </a:r>
            <a:r>
              <a:rPr lang="ru-RU" sz="2000" dirty="0" smtClean="0"/>
              <a:t>                    </a:t>
            </a:r>
            <a:r>
              <a:rPr lang="ru-RU" sz="2000" dirty="0"/>
              <a:t>-     500 000 руб.</a:t>
            </a:r>
          </a:p>
          <a:p>
            <a:pPr marL="0" indent="0">
              <a:buNone/>
            </a:pPr>
            <a:r>
              <a:rPr lang="ru-RU" sz="2000" dirty="0"/>
              <a:t>Элементы наибольшей </a:t>
            </a:r>
            <a:r>
              <a:rPr lang="ru-RU" sz="2000" dirty="0" smtClean="0"/>
              <a:t>стоимости  </a:t>
            </a:r>
            <a:r>
              <a:rPr lang="ru-RU" sz="2000" dirty="0"/>
              <a:t>-    3 500 000 </a:t>
            </a:r>
            <a:r>
              <a:rPr lang="ru-RU" sz="2000" dirty="0" smtClean="0"/>
              <a:t>руб.</a:t>
            </a:r>
          </a:p>
          <a:p>
            <a:pPr marL="0" indent="0">
              <a:buNone/>
            </a:pPr>
            <a:r>
              <a:rPr lang="ru-RU" sz="2000" dirty="0" smtClean="0"/>
              <a:t>Статистическая выборка                       - </a:t>
            </a:r>
            <a:r>
              <a:rPr lang="ru-RU" sz="2000" dirty="0"/>
              <a:t>1 000 000 руб.</a:t>
            </a:r>
          </a:p>
          <a:p>
            <a:pPr marL="0" indent="0">
              <a:buNone/>
            </a:pPr>
            <a:r>
              <a:rPr lang="ru-RU" sz="2000" dirty="0"/>
              <a:t>Уровень существенности             </a:t>
            </a:r>
            <a:r>
              <a:rPr lang="ru-RU" sz="2000" dirty="0" smtClean="0"/>
              <a:t>         -   </a:t>
            </a:r>
            <a:r>
              <a:rPr lang="ru-RU" sz="2000" b="1" dirty="0"/>
              <a:t>500 000 руб.</a:t>
            </a:r>
          </a:p>
          <a:p>
            <a:pPr marL="0" indent="0">
              <a:buNone/>
            </a:pPr>
            <a:r>
              <a:rPr lang="ru-RU" sz="2000" u="sng" dirty="0"/>
              <a:t>Фактическая ошибка, найденная по </a:t>
            </a:r>
            <a:r>
              <a:rPr lang="ru-RU" sz="2000" u="sng" dirty="0" smtClean="0"/>
              <a:t>статистической </a:t>
            </a:r>
            <a:r>
              <a:rPr lang="ru-RU" sz="2000" u="sng" dirty="0"/>
              <a:t>выборке 120 000,00 руб</a:t>
            </a:r>
            <a:r>
              <a:rPr lang="ru-RU" sz="2000" u="sng" dirty="0" smtClean="0"/>
              <a:t>.</a:t>
            </a:r>
            <a:endParaRPr lang="ru-RU" sz="1000" u="sng" dirty="0"/>
          </a:p>
          <a:p>
            <a:pPr marL="0" indent="0">
              <a:buNone/>
            </a:pPr>
            <a:r>
              <a:rPr lang="ru-RU" sz="2000" dirty="0" smtClean="0"/>
              <a:t>Прогноз ошибки </a:t>
            </a:r>
            <a:r>
              <a:rPr lang="ru-RU" sz="2000" dirty="0"/>
              <a:t>статистической </a:t>
            </a:r>
            <a:r>
              <a:rPr lang="ru-RU" sz="2000" dirty="0" smtClean="0"/>
              <a:t>выборки (экстраполяция) =</a:t>
            </a:r>
          </a:p>
          <a:p>
            <a:pPr marL="0" indent="0">
              <a:buNone/>
            </a:pPr>
            <a:r>
              <a:rPr lang="ru-RU" sz="2000" dirty="0" smtClean="0"/>
              <a:t>Ошибка</a:t>
            </a:r>
            <a:r>
              <a:rPr lang="ru-RU" sz="2000" dirty="0"/>
              <a:t>*(остаток совокупности/сумму элементов выборки) =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120 </a:t>
            </a:r>
            <a:r>
              <a:rPr lang="ru-RU" sz="2000" dirty="0"/>
              <a:t>000 * (10 000 000 -500 000 – 3 500 000 – 1 000 000)/1 000 000 = 120 000 * 5 000 000/1 000 000 = 600 000 руб.</a:t>
            </a:r>
          </a:p>
          <a:p>
            <a:pPr marL="0" indent="0">
              <a:buNone/>
            </a:pPr>
            <a:r>
              <a:rPr lang="ru-RU" sz="2000" dirty="0"/>
              <a:t>Ошибка по ключевой выборке   10 000 руб.</a:t>
            </a:r>
          </a:p>
          <a:p>
            <a:pPr marL="0" indent="0">
              <a:buNone/>
            </a:pPr>
            <a:r>
              <a:rPr lang="ru-RU" sz="2000" dirty="0"/>
              <a:t>Ошибка по выборке элементов с наибольшей стоимостью 0 руб.</a:t>
            </a:r>
          </a:p>
          <a:p>
            <a:pPr marL="0" indent="0">
              <a:buNone/>
            </a:pPr>
            <a:r>
              <a:rPr lang="ru-RU" sz="2000" dirty="0"/>
              <a:t>Полная прогнозная ошибка 	</a:t>
            </a:r>
            <a:r>
              <a:rPr lang="ru-RU" sz="2000" b="1" dirty="0" smtClean="0"/>
              <a:t>610 </a:t>
            </a:r>
            <a:r>
              <a:rPr lang="ru-RU" sz="2000" b="1" dirty="0"/>
              <a:t>000 руб.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950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Анализ выявленных искажений в ходе проведения аудита</a:t>
            </a:r>
          </a:p>
          <a:p>
            <a:r>
              <a:rPr lang="ru-RU" sz="4000" dirty="0"/>
              <a:t>6. </a:t>
            </a:r>
            <a:r>
              <a:rPr lang="ru-RU" sz="2800" dirty="0"/>
              <a:t>Аудитор должен определить, есть ли необходимость пересмотреть общую стратегию аудита и план аудита</a:t>
            </a:r>
            <a:r>
              <a:rPr lang="ru-RU" sz="2800" dirty="0" smtClean="0"/>
              <a:t>, если</a:t>
            </a:r>
            <a:r>
              <a:rPr lang="ru-RU" sz="2800" dirty="0"/>
              <a:t>:</a:t>
            </a:r>
          </a:p>
          <a:p>
            <a:r>
              <a:rPr lang="ru-RU" sz="2800" dirty="0"/>
              <a:t>(a</a:t>
            </a:r>
            <a:r>
              <a:rPr lang="ru-RU" sz="2800" dirty="0" smtClean="0"/>
              <a:t>) характер </a:t>
            </a:r>
            <a:r>
              <a:rPr lang="ru-RU" sz="2800" dirty="0"/>
              <a:t>выявленных искажений и обстоятельства их возникновения указывают на то, что </a:t>
            </a:r>
            <a:r>
              <a:rPr lang="ru-RU" sz="2800" dirty="0" smtClean="0"/>
              <a:t>могут существовать </a:t>
            </a:r>
            <a:r>
              <a:rPr lang="ru-RU" sz="2800" dirty="0"/>
              <a:t>и другие искажения, которые в совокупности с искажениями, накопленными в </a:t>
            </a:r>
            <a:r>
              <a:rPr lang="ru-RU" sz="2800" dirty="0" smtClean="0"/>
              <a:t>ходе проводимого </a:t>
            </a:r>
            <a:r>
              <a:rPr lang="ru-RU" sz="2800" dirty="0"/>
              <a:t>аудита, могут оказаться существенными (см. пункт A7);</a:t>
            </a:r>
          </a:p>
          <a:p>
            <a:r>
              <a:rPr lang="ru-RU" sz="2800" dirty="0"/>
              <a:t>(b</a:t>
            </a:r>
            <a:r>
              <a:rPr lang="ru-RU" sz="2800" dirty="0" smtClean="0"/>
              <a:t>) совокупность </a:t>
            </a:r>
            <a:r>
              <a:rPr lang="ru-RU" sz="2800" dirty="0"/>
              <a:t>искажений, накопленных в ходе проводимого аудита, приближается к существенности</a:t>
            </a:r>
            <a:r>
              <a:rPr lang="ru-RU" sz="2800" dirty="0" smtClean="0"/>
              <a:t>, определенной </a:t>
            </a:r>
            <a:r>
              <a:rPr lang="ru-RU" sz="2800" dirty="0"/>
              <a:t>в соответствии с МСА 320 (см. пункт A8).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52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786" y="468085"/>
            <a:ext cx="10765100" cy="5852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/>
          </a:p>
          <a:p>
            <a:pPr marL="0" indent="0" algn="just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6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59424"/>
              </p:ext>
            </p:extLst>
          </p:nvPr>
        </p:nvGraphicFramePr>
        <p:xfrm>
          <a:off x="304799" y="685800"/>
          <a:ext cx="11386457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990"/>
                <a:gridCol w="5402467"/>
              </a:tblGrid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Причина искажения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общей стратегии и плана аудита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Неточность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сборе или обработке данных, на основе которых готовится финансовая отчетность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требуется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2560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Пропуск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суммы или раскрытия информации, включая неадекватное или неполное раскрытие информации и такое ее раскрытие, которое требуется согласно целям раскрытия информации, определенным концепций подготовки финансовой отчетности, являющейся применимой;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требуется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Ошибочное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значения в результате упущения или явно неверного толкования фактов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требуется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92" marR="16792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8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182</TotalTime>
  <Words>1993</Words>
  <Application>Microsoft Office PowerPoint</Application>
  <PresentationFormat>Широкоэкранный</PresentationFormat>
  <Paragraphs>266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david.otichev@yandex.ru</dc:creator>
  <cp:lastModifiedBy>david.otichev@yandex.ru</cp:lastModifiedBy>
  <cp:revision>15</cp:revision>
  <dcterms:created xsi:type="dcterms:W3CDTF">2020-11-22T13:53:42Z</dcterms:created>
  <dcterms:modified xsi:type="dcterms:W3CDTF">2021-01-20T09:06:56Z</dcterms:modified>
</cp:coreProperties>
</file>