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jpeg" ContentType="image/jpeg"/>
  <Override PartName="/ppt/media/image8.png" ContentType="image/png"/>
  <Override PartName="/ppt/media/image3.jpeg" ContentType="image/jpeg"/>
  <Override PartName="/ppt/media/image5.png" ContentType="image/png"/>
  <Override PartName="/ppt/media/image4.jpeg" ContentType="image/jpeg"/>
  <Override PartName="/ppt/media/image6.png" ContentType="image/png"/>
  <Override PartName="/ppt/media/image7.png" ContentType="image/png"/>
  <Override PartName="/ppt/media/image9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223EDB0-AA36-48F3-AD5D-D8E4F1EC7CA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888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2761200"/>
            <a:ext cx="822888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67560D1-8CC6-4323-AF39-D73797E2B0D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388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B32A771-D11D-4246-BA47-4A5A4C6F557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3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3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3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276120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3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276120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3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276120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3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73D4B0A-3F41-4015-8DD5-D29855DA487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6929D7CD-AE12-452E-B1E2-B53F2FB52282}" type="slidenum">
              <a:t>&lt;#&gt;</a:t>
            </a:fld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A371C087-66DB-40C9-B0A1-54AA27B82F66}" type="slidenum">
              <a:t>&lt;#&gt;</a:t>
            </a:fld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3A73FFB1-4E79-4091-B88B-2EBE41E26439}" type="slidenum">
              <a:t>&lt;#&gt;</a:t>
            </a:fld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65B81FE2-88D1-48D3-B28E-6D4386FA1526}" type="slidenum">
              <a:t>&lt;#&gt;</a:t>
            </a:fld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74F0A80D-1BAF-4C89-8CA7-08E12AF64EAA}" type="slidenum">
              <a:t>&lt;#&gt;</a:t>
            </a:fld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685800" y="1597680"/>
            <a:ext cx="7771320" cy="5107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20AB5EDE-F217-4A02-AE80-10BAFB11F972}" type="slidenum">
              <a:t>&lt;#&gt;</a:t>
            </a:fld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5720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87495C04-0681-4BAD-83F5-D04C94AC12CB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85D643F-74D6-4E61-9BDF-70B965E3BF2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67388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6DBFF36E-6D61-4E56-ACB4-7A12FA5E2FAA}" type="slidenum">
              <a:t>&lt;#&gt;</a:t>
            </a:fld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57200" y="2761200"/>
            <a:ext cx="822888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080FC53C-A62E-414A-86CB-8375A18C26B5}" type="slidenum">
              <a:t>&lt;#&gt;</a:t>
            </a:fld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888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57200" y="2761200"/>
            <a:ext cx="822888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9921F0B6-45DE-40A5-A2E6-C73FB2E611D1}" type="slidenum">
              <a:t>&lt;#&gt;</a:t>
            </a:fld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45720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/>
          </p:nvPr>
        </p:nvSpPr>
        <p:spPr>
          <a:xfrm>
            <a:off x="467388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4A24D73A-C57B-4BED-B11E-5B837D4490CD}" type="slidenum">
              <a:t>&lt;#&gt;</a:t>
            </a:fld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3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3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3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457200" y="276120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3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/>
          </p:nvPr>
        </p:nvSpPr>
        <p:spPr>
          <a:xfrm>
            <a:off x="3239640" y="276120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3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/>
          </p:nvPr>
        </p:nvSpPr>
        <p:spPr>
          <a:xfrm>
            <a:off x="6022080" y="276120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3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6723DD52-22A5-4AB5-A5A9-0BCEF411A6E0}" type="slidenum">
              <a:t>&lt;#&gt;</a:t>
            </a:fld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830E8A5-779A-4AD4-9A60-FE152BEABBC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B56CD22-DAD3-456A-848A-C1CC6A77038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6F0DC7F-9349-4457-B293-5323426A477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C83B5E7-6CE6-4F57-81E9-D47522464E0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A0DD930-0516-4340-9AD4-5C7A0E8938C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3E55EA1-7CB5-41A9-9ACF-4BC47DA0C6F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subTitle"/>
          </p:nvPr>
        </p:nvSpPr>
        <p:spPr>
          <a:xfrm>
            <a:off x="685800" y="1597680"/>
            <a:ext cx="7771320" cy="5107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C79424C-B6A3-4AE2-BA39-A32034CB7AB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/>
          </p:nvPr>
        </p:nvSpPr>
        <p:spPr>
          <a:xfrm>
            <a:off x="45720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EA7CDD6-D483-4F08-8AF5-9A890A943B4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/>
          </p:nvPr>
        </p:nvSpPr>
        <p:spPr>
          <a:xfrm>
            <a:off x="467388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D09A9C6-8397-488A-A0D7-4B6CFD69CD9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457200" y="2761200"/>
            <a:ext cx="822888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DCA2456-E952-41F2-9C93-86D70A31DDB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888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457200" y="2761200"/>
            <a:ext cx="822888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FD8BB1C-95B5-40BC-857F-03EC6490CEF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/>
          </p:nvPr>
        </p:nvSpPr>
        <p:spPr>
          <a:xfrm>
            <a:off x="45720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5"/>
          <p:cNvSpPr>
            <a:spLocks noGrp="1"/>
          </p:cNvSpPr>
          <p:nvPr>
            <p:ph/>
          </p:nvPr>
        </p:nvSpPr>
        <p:spPr>
          <a:xfrm>
            <a:off x="467388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C5FB5C9-54FF-4317-A443-973975E50F6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3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3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3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/>
          </p:nvPr>
        </p:nvSpPr>
        <p:spPr>
          <a:xfrm>
            <a:off x="457200" y="276120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3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6"/>
          <p:cNvSpPr>
            <a:spLocks noGrp="1"/>
          </p:cNvSpPr>
          <p:nvPr>
            <p:ph/>
          </p:nvPr>
        </p:nvSpPr>
        <p:spPr>
          <a:xfrm>
            <a:off x="3239640" y="276120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3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7"/>
          <p:cNvSpPr>
            <a:spLocks noGrp="1"/>
          </p:cNvSpPr>
          <p:nvPr>
            <p:ph/>
          </p:nvPr>
        </p:nvSpPr>
        <p:spPr>
          <a:xfrm>
            <a:off x="6022080" y="276120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3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813DFA7-D112-479D-B232-1EA06D48396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F8254DA-B00D-466F-8826-D167D1D5080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F504FE9C-24B5-4C09-AC88-81E0620782E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6A2C62E0-CD6F-4845-B573-3985992A451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C424241-35F7-48E9-9CC5-31F92562E15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5D54EBDF-D987-4BC4-B748-EDA2CD65442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008C139B-1512-4DF6-93E6-D4EDEA6EC6A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subTitle"/>
          </p:nvPr>
        </p:nvSpPr>
        <p:spPr>
          <a:xfrm>
            <a:off x="685800" y="1597680"/>
            <a:ext cx="7771320" cy="5107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F4D7817C-9EB1-4A73-A184-7D64724B080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/>
          </p:nvPr>
        </p:nvSpPr>
        <p:spPr>
          <a:xfrm>
            <a:off x="45720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0B2DBEEA-D6E9-4DB5-B6F4-D849C669CCD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/>
          </p:nvPr>
        </p:nvSpPr>
        <p:spPr>
          <a:xfrm>
            <a:off x="467388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32CEB5D6-5256-444D-97B1-1F61D72344D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/>
          </p:nvPr>
        </p:nvSpPr>
        <p:spPr>
          <a:xfrm>
            <a:off x="457200" y="2761200"/>
            <a:ext cx="822888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8D7CCDB7-E5B7-4290-BE92-C10E9E141FF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888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/>
          </p:nvPr>
        </p:nvSpPr>
        <p:spPr>
          <a:xfrm>
            <a:off x="457200" y="2761200"/>
            <a:ext cx="822888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85B656E2-773B-4E00-9E71-116715C49DE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/>
          </p:nvPr>
        </p:nvSpPr>
        <p:spPr>
          <a:xfrm>
            <a:off x="45720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5"/>
          <p:cNvSpPr>
            <a:spLocks noGrp="1"/>
          </p:cNvSpPr>
          <p:nvPr>
            <p:ph/>
          </p:nvPr>
        </p:nvSpPr>
        <p:spPr>
          <a:xfrm>
            <a:off x="467388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D55AAB6D-200B-4A46-91FE-8A1D6B537C5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3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3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3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5"/>
          <p:cNvSpPr>
            <a:spLocks noGrp="1"/>
          </p:cNvSpPr>
          <p:nvPr>
            <p:ph/>
          </p:nvPr>
        </p:nvSpPr>
        <p:spPr>
          <a:xfrm>
            <a:off x="457200" y="276120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3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6"/>
          <p:cNvSpPr>
            <a:spLocks noGrp="1"/>
          </p:cNvSpPr>
          <p:nvPr>
            <p:ph/>
          </p:nvPr>
        </p:nvSpPr>
        <p:spPr>
          <a:xfrm>
            <a:off x="3239640" y="276120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3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7"/>
          <p:cNvSpPr>
            <a:spLocks noGrp="1"/>
          </p:cNvSpPr>
          <p:nvPr>
            <p:ph/>
          </p:nvPr>
        </p:nvSpPr>
        <p:spPr>
          <a:xfrm>
            <a:off x="6022080" y="276120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3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B41CCA72-D737-4EBE-85DF-1F7FD23B7BE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F1F1DF79-BE55-45B7-BC49-1D5C41D51D0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1D0BB4E-8939-4F3A-89A4-F5472AD0F2C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B69227F9-654F-49C0-884D-1E8A89532D1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6CC48076-2608-48AA-8DF6-DB377B9280A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DEB7EDC3-05E9-48D6-A710-B9F8D723601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C64971EA-6E77-4600-9DA8-5D8F4B094C0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subTitle"/>
          </p:nvPr>
        </p:nvSpPr>
        <p:spPr>
          <a:xfrm>
            <a:off x="685800" y="1597680"/>
            <a:ext cx="7771320" cy="5107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26AA9851-6479-4A56-AC17-A1B5BF94CE3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PlaceHolder 4"/>
          <p:cNvSpPr>
            <a:spLocks noGrp="1"/>
          </p:cNvSpPr>
          <p:nvPr>
            <p:ph/>
          </p:nvPr>
        </p:nvSpPr>
        <p:spPr>
          <a:xfrm>
            <a:off x="45720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4C014A7B-6327-49B4-BA65-19ECF2A137F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PlaceHolder 4"/>
          <p:cNvSpPr>
            <a:spLocks noGrp="1"/>
          </p:cNvSpPr>
          <p:nvPr>
            <p:ph/>
          </p:nvPr>
        </p:nvSpPr>
        <p:spPr>
          <a:xfrm>
            <a:off x="467388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0C8E7664-CD3E-4ED2-9297-C5307AFB5B5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PlaceHolder 4"/>
          <p:cNvSpPr>
            <a:spLocks noGrp="1"/>
          </p:cNvSpPr>
          <p:nvPr>
            <p:ph/>
          </p:nvPr>
        </p:nvSpPr>
        <p:spPr>
          <a:xfrm>
            <a:off x="457200" y="2761200"/>
            <a:ext cx="822888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F626FE71-5C86-4FBD-893A-7A07D03FB93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888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PlaceHolder 3"/>
          <p:cNvSpPr>
            <a:spLocks noGrp="1"/>
          </p:cNvSpPr>
          <p:nvPr>
            <p:ph/>
          </p:nvPr>
        </p:nvSpPr>
        <p:spPr>
          <a:xfrm>
            <a:off x="457200" y="2761200"/>
            <a:ext cx="822888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A231517F-B11E-4E97-8497-DE83721A74F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PlaceHolder 4"/>
          <p:cNvSpPr>
            <a:spLocks noGrp="1"/>
          </p:cNvSpPr>
          <p:nvPr>
            <p:ph/>
          </p:nvPr>
        </p:nvSpPr>
        <p:spPr>
          <a:xfrm>
            <a:off x="45720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5" name="PlaceHolder 5"/>
          <p:cNvSpPr>
            <a:spLocks noGrp="1"/>
          </p:cNvSpPr>
          <p:nvPr>
            <p:ph/>
          </p:nvPr>
        </p:nvSpPr>
        <p:spPr>
          <a:xfrm>
            <a:off x="467388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4331DF54-3F34-47FE-BC21-7E80412FA3A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1597680"/>
            <a:ext cx="7771320" cy="5107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264CDD7-898D-4C11-85D4-E234D2FA1E1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3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3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3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PlaceHolder 5"/>
          <p:cNvSpPr>
            <a:spLocks noGrp="1"/>
          </p:cNvSpPr>
          <p:nvPr>
            <p:ph/>
          </p:nvPr>
        </p:nvSpPr>
        <p:spPr>
          <a:xfrm>
            <a:off x="457200" y="276120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3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PlaceHolder 6"/>
          <p:cNvSpPr>
            <a:spLocks noGrp="1"/>
          </p:cNvSpPr>
          <p:nvPr>
            <p:ph/>
          </p:nvPr>
        </p:nvSpPr>
        <p:spPr>
          <a:xfrm>
            <a:off x="3239640" y="276120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3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PlaceHolder 7"/>
          <p:cNvSpPr>
            <a:spLocks noGrp="1"/>
          </p:cNvSpPr>
          <p:nvPr>
            <p:ph/>
          </p:nvPr>
        </p:nvSpPr>
        <p:spPr>
          <a:xfrm>
            <a:off x="6022080" y="276120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3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38703603-61DB-402C-802A-7CA48A964CD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7F55D0D-07B0-45D4-8C2C-8B3FF9864AC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388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DB1354F-C42A-407B-B3D6-70B1EFDEF0A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3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2761200"/>
            <a:ext cx="822888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C8469A9-2C17-491E-AF16-738AC04635C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1597680"/>
            <a:ext cx="7771320" cy="1101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>
          <a:xfrm>
            <a:off x="3124080" y="4767120"/>
            <a:ext cx="2894400" cy="27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2"/>
          </p:nvPr>
        </p:nvSpPr>
        <p:spPr>
          <a:xfrm>
            <a:off x="6553080" y="4767120"/>
            <a:ext cx="2132640" cy="27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A20D0F1B-6F75-44CC-BAE7-630527F8DE88}" type="slidenum">
              <a:rPr b="0" lang="ru-RU" sz="1200" spc="-1" strike="noStrike">
                <a:solidFill>
                  <a:srgbClr val="8b8b8b"/>
                </a:solidFill>
                <a:latin typeface="Calibri"/>
                <a:ea typeface="DejaVu Sans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dt" idx="3"/>
          </p:nvPr>
        </p:nvSpPr>
        <p:spPr>
          <a:xfrm>
            <a:off x="457200" y="4767120"/>
            <a:ext cx="2132640" cy="27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ldNum" idx="4"/>
          </p:nvPr>
        </p:nvSpPr>
        <p:spPr>
          <a:xfrm>
            <a:off x="6714000" y="4664520"/>
            <a:ext cx="2132640" cy="27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E868FEF1-6236-4667-981D-5C08E7301CC0}" type="slidenum">
              <a:rPr b="0" lang="ru-RU" sz="1200" spc="-1" strike="noStrike">
                <a:solidFill>
                  <a:srgbClr val="8b8b8b"/>
                </a:solidFill>
                <a:latin typeface="Calibri"/>
                <a:ea typeface="DejaVu Sans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ftr" idx="5"/>
          </p:nvPr>
        </p:nvSpPr>
        <p:spPr>
          <a:xfrm>
            <a:off x="3124080" y="4767120"/>
            <a:ext cx="2894400" cy="27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sldNum" idx="6"/>
          </p:nvPr>
        </p:nvSpPr>
        <p:spPr>
          <a:xfrm>
            <a:off x="6553080" y="4767120"/>
            <a:ext cx="2132640" cy="27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C12E09CC-4184-417C-96E5-784E0BEBD073}" type="slidenum">
              <a:rPr b="0" lang="ru-RU" sz="1200" spc="-1" strike="noStrike">
                <a:solidFill>
                  <a:srgbClr val="8b8b8b"/>
                </a:solidFill>
                <a:latin typeface="Calibri"/>
                <a:ea typeface="DejaVu Sans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dt" idx="7"/>
          </p:nvPr>
        </p:nvSpPr>
        <p:spPr>
          <a:xfrm>
            <a:off x="457200" y="4767120"/>
            <a:ext cx="2132640" cy="27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ftr" idx="8"/>
          </p:nvPr>
        </p:nvSpPr>
        <p:spPr>
          <a:xfrm>
            <a:off x="3124080" y="4767120"/>
            <a:ext cx="2894400" cy="27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sldNum" idx="9"/>
          </p:nvPr>
        </p:nvSpPr>
        <p:spPr>
          <a:xfrm>
            <a:off x="6553080" y="4767120"/>
            <a:ext cx="2132640" cy="27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B04E29DA-CBC7-4C83-8743-34F26402B1C6}" type="slidenum">
              <a:rPr b="0" lang="ru-RU" sz="1200" spc="-1" strike="noStrike">
                <a:solidFill>
                  <a:srgbClr val="8b8b8b"/>
                </a:solidFill>
                <a:latin typeface="Calibri"/>
                <a:ea typeface="DejaVu Sans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dt" idx="10"/>
          </p:nvPr>
        </p:nvSpPr>
        <p:spPr>
          <a:xfrm>
            <a:off x="457200" y="4767120"/>
            <a:ext cx="2132640" cy="27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ftr" idx="11"/>
          </p:nvPr>
        </p:nvSpPr>
        <p:spPr>
          <a:xfrm>
            <a:off x="3124080" y="4767120"/>
            <a:ext cx="2894400" cy="27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 type="sldNum" idx="12"/>
          </p:nvPr>
        </p:nvSpPr>
        <p:spPr>
          <a:xfrm>
            <a:off x="6553080" y="4767120"/>
            <a:ext cx="2132640" cy="27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50B8E802-320D-407C-B88A-F47229E04293}" type="slidenum">
              <a:rPr b="0" lang="ru-RU" sz="1200" spc="-1" strike="noStrike">
                <a:solidFill>
                  <a:srgbClr val="8b8b8b"/>
                </a:solidFill>
                <a:latin typeface="Calibri"/>
                <a:ea typeface="DejaVu Sans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 type="dt" idx="13"/>
          </p:nvPr>
        </p:nvSpPr>
        <p:spPr>
          <a:xfrm>
            <a:off x="457200" y="4767120"/>
            <a:ext cx="2132640" cy="27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5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image" Target="../media/image13.png"/><Relationship Id="rId11" Type="http://schemas.openxmlformats.org/officeDocument/2006/relationships/image" Target="../media/image14.png"/><Relationship Id="rId12" Type="http://schemas.openxmlformats.org/officeDocument/2006/relationships/image" Target="../media/image11.png"/><Relationship Id="rId13" Type="http://schemas.openxmlformats.org/officeDocument/2006/relationships/image" Target="../media/image11.png"/><Relationship Id="rId14" Type="http://schemas.openxmlformats.org/officeDocument/2006/relationships/image" Target="../media/image15.png"/><Relationship Id="rId15" Type="http://schemas.openxmlformats.org/officeDocument/2006/relationships/image" Target="../media/image11.png"/><Relationship Id="rId16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16.png"/><Relationship Id="rId3" Type="http://schemas.openxmlformats.org/officeDocument/2006/relationships/image" Target="../media/image16.png"/><Relationship Id="rId4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image" Target="../media/image16.png"/><Relationship Id="rId3" Type="http://schemas.openxmlformats.org/officeDocument/2006/relationships/image" Target="../media/image16.png"/><Relationship Id="rId4" Type="http://schemas.openxmlformats.org/officeDocument/2006/relationships/image" Target="../media/image16.png"/><Relationship Id="rId5" Type="http://schemas.openxmlformats.org/officeDocument/2006/relationships/image" Target="../media/image4.jpeg"/><Relationship Id="rId6" Type="http://schemas.openxmlformats.org/officeDocument/2006/relationships/slideLayout" Target="../slideLayouts/slideLayout3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image" Target="../media/image16.png"/><Relationship Id="rId3" Type="http://schemas.openxmlformats.org/officeDocument/2006/relationships/image" Target="../media/image16.png"/><Relationship Id="rId4" Type="http://schemas.openxmlformats.org/officeDocument/2006/relationships/image" Target="../media/image16.png"/><Relationship Id="rId5" Type="http://schemas.openxmlformats.org/officeDocument/2006/relationships/image" Target="../media/image16.png"/><Relationship Id="rId6" Type="http://schemas.openxmlformats.org/officeDocument/2006/relationships/image" Target="../media/image16.png"/><Relationship Id="rId7" Type="http://schemas.openxmlformats.org/officeDocument/2006/relationships/image" Target="../media/image4.jpeg"/><Relationship Id="rId8" Type="http://schemas.openxmlformats.org/officeDocument/2006/relationships/slideLayout" Target="../slideLayouts/slideLayout49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Box 4"/>
          <p:cNvSpPr/>
          <p:nvPr/>
        </p:nvSpPr>
        <p:spPr>
          <a:xfrm>
            <a:off x="631440" y="4482360"/>
            <a:ext cx="1085760" cy="332640"/>
          </a:xfrm>
          <a:prstGeom prst="rect">
            <a:avLst/>
          </a:prstGeom>
          <a:noFill/>
          <a:ln w="0">
            <a:solidFill>
              <a:srgbClr val="000000">
                <a:alpha val="0"/>
              </a:srgbClr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ctr">
              <a:lnSpc>
                <a:spcPct val="100000"/>
              </a:lnSpc>
            </a:pPr>
            <a:r>
              <a:rPr b="0" lang="ru-RU" sz="800" spc="-1" strike="noStrike">
                <a:solidFill>
                  <a:srgbClr val="4a4a4e"/>
                </a:solidFill>
                <a:latin typeface="Arial"/>
                <a:ea typeface="DejaVu Sans"/>
              </a:rPr>
              <a:t>11 июля 2024</a:t>
            </a:r>
            <a:endParaRPr b="0" lang="ru-RU" sz="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800" spc="-1" strike="noStrike">
                <a:solidFill>
                  <a:srgbClr val="4a4a4e"/>
                </a:solidFill>
                <a:latin typeface="Arial"/>
                <a:ea typeface="DejaVu Sans"/>
              </a:rPr>
              <a:t>Якутск </a:t>
            </a:r>
            <a:endParaRPr b="0" lang="ru-RU" sz="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04" name="Straight Connector 13"/>
          <p:cNvCxnSpPr/>
          <p:nvPr/>
        </p:nvCxnSpPr>
        <p:spPr>
          <a:xfrm flipH="1">
            <a:off x="2940480" y="2571480"/>
            <a:ext cx="2572560" cy="2572920"/>
          </a:xfrm>
          <a:prstGeom prst="straightConnector1">
            <a:avLst/>
          </a:prstGeom>
          <a:ln w="0">
            <a:solidFill>
              <a:srgbClr val="d9d9d9"/>
            </a:solidFill>
          </a:ln>
        </p:spPr>
      </p:cxnSp>
      <p:pic>
        <p:nvPicPr>
          <p:cNvPr id="205" name="Picture 5" descr=""/>
          <p:cNvPicPr/>
          <p:nvPr/>
        </p:nvPicPr>
        <p:blipFill>
          <a:blip r:embed="rId1"/>
          <a:stretch/>
        </p:blipFill>
        <p:spPr>
          <a:xfrm>
            <a:off x="5512320" y="0"/>
            <a:ext cx="3633840" cy="5142600"/>
          </a:xfrm>
          <a:prstGeom prst="rect">
            <a:avLst/>
          </a:prstGeom>
          <a:ln w="0">
            <a:noFill/>
          </a:ln>
        </p:spPr>
      </p:pic>
      <p:pic>
        <p:nvPicPr>
          <p:cNvPr id="206" name="Picture 4" descr="https://misba.ru/netcat_files/userfiles/Yuzhnoe_TO/large_-_kopiya.jpg"/>
          <p:cNvPicPr/>
          <p:nvPr/>
        </p:nvPicPr>
        <p:blipFill>
          <a:blip r:embed="rId2"/>
          <a:stretch/>
        </p:blipFill>
        <p:spPr>
          <a:xfrm>
            <a:off x="746640" y="3156840"/>
            <a:ext cx="1477800" cy="1033920"/>
          </a:xfrm>
          <a:prstGeom prst="rect">
            <a:avLst/>
          </a:prstGeom>
          <a:ln w="0">
            <a:noFill/>
          </a:ln>
        </p:spPr>
      </p:pic>
      <p:pic>
        <p:nvPicPr>
          <p:cNvPr id="207" name="Picture 3" descr=""/>
          <p:cNvPicPr/>
          <p:nvPr/>
        </p:nvPicPr>
        <p:blipFill>
          <a:blip r:embed="rId3"/>
          <a:stretch/>
        </p:blipFill>
        <p:spPr>
          <a:xfrm>
            <a:off x="476640" y="276480"/>
            <a:ext cx="1483920" cy="493920"/>
          </a:xfrm>
          <a:prstGeom prst="rect">
            <a:avLst/>
          </a:prstGeom>
          <a:ln w="0">
            <a:noFill/>
          </a:ln>
        </p:spPr>
      </p:pic>
      <p:sp>
        <p:nvSpPr>
          <p:cNvPr id="208" name="Прямоугольник 10"/>
          <p:cNvSpPr/>
          <p:nvPr/>
        </p:nvSpPr>
        <p:spPr>
          <a:xfrm>
            <a:off x="386640" y="726480"/>
            <a:ext cx="2339280" cy="3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1400" spc="-1" strike="noStrike">
                <a:solidFill>
                  <a:srgbClr val="ff0000"/>
                </a:solidFill>
                <a:latin typeface="Calibri"/>
                <a:ea typeface="DejaVu Sans"/>
              </a:rPr>
              <a:t>Честные. Надежные. Свои.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TextBox 7"/>
          <p:cNvSpPr/>
          <p:nvPr/>
        </p:nvSpPr>
        <p:spPr>
          <a:xfrm>
            <a:off x="431640" y="1515600"/>
            <a:ext cx="5669640" cy="11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595959"/>
                </a:solidFill>
                <a:latin typeface="Arial"/>
                <a:ea typeface="DejaVu Sans"/>
              </a:rPr>
              <a:t>Создание партнерской сети, как элемент развития аудита в современных условиях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itle 1"/>
          <p:cNvSpPr/>
          <p:nvPr/>
        </p:nvSpPr>
        <p:spPr>
          <a:xfrm>
            <a:off x="349200" y="771480"/>
            <a:ext cx="8601840" cy="385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ru-RU" sz="2000" spc="-1" strike="noStrike">
              <a:solidFill>
                <a:srgbClr val="4a4a4e"/>
              </a:solidFill>
              <a:latin typeface="Tahoma"/>
              <a:ea typeface="Tahoma"/>
            </a:endParaRPr>
          </a:p>
        </p:txBody>
      </p:sp>
      <p:sp>
        <p:nvSpPr>
          <p:cNvPr id="211" name="Title 1"/>
          <p:cNvSpPr/>
          <p:nvPr/>
        </p:nvSpPr>
        <p:spPr>
          <a:xfrm>
            <a:off x="379800" y="1285560"/>
            <a:ext cx="8601840" cy="385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ru-RU" sz="2000" spc="-1" strike="noStrike">
              <a:solidFill>
                <a:srgbClr val="4a4a4e"/>
              </a:solidFill>
              <a:latin typeface="Tahoma"/>
              <a:ea typeface="Tahoma"/>
            </a:endParaRPr>
          </a:p>
        </p:txBody>
      </p:sp>
      <p:pic>
        <p:nvPicPr>
          <p:cNvPr id="212" name="Picture 3" descr=""/>
          <p:cNvPicPr/>
          <p:nvPr/>
        </p:nvPicPr>
        <p:blipFill>
          <a:blip r:embed="rId1"/>
          <a:stretch/>
        </p:blipFill>
        <p:spPr>
          <a:xfrm>
            <a:off x="7407360" y="4506840"/>
            <a:ext cx="1385640" cy="461160"/>
          </a:xfrm>
          <a:prstGeom prst="rect">
            <a:avLst/>
          </a:prstGeom>
          <a:ln w="0">
            <a:noFill/>
          </a:ln>
        </p:spPr>
      </p:pic>
      <p:sp>
        <p:nvSpPr>
          <p:cNvPr id="213" name="Содержимое 2"/>
          <p:cNvSpPr/>
          <p:nvPr/>
        </p:nvSpPr>
        <p:spPr>
          <a:xfrm>
            <a:off x="2269080" y="880920"/>
            <a:ext cx="6060960" cy="1311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360"/>
              </a:spcBef>
              <a:buClr>
                <a:srgbClr val="262626"/>
              </a:buClr>
              <a:buFont typeface="StarSymbol"/>
              <a:buChar char="-"/>
            </a:pPr>
            <a:r>
              <a:rPr b="0" lang="ru-RU" sz="1800" spc="-1" strike="noStrike">
                <a:solidFill>
                  <a:srgbClr val="262626"/>
                </a:solidFill>
                <a:latin typeface="Segoe UI"/>
                <a:ea typeface="DejaVu Sans"/>
              </a:rPr>
              <a:t>усиление конкуренции на рынке услуг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360"/>
              </a:spcBef>
              <a:buClr>
                <a:srgbClr val="262626"/>
              </a:buClr>
              <a:buFont typeface="StarSymbol"/>
              <a:buChar char="-"/>
            </a:pPr>
            <a:r>
              <a:rPr b="0" lang="ru-RU" sz="1800" spc="-1" strike="noStrike">
                <a:solidFill>
                  <a:srgbClr val="262626"/>
                </a:solidFill>
                <a:latin typeface="Segoe UI"/>
                <a:ea typeface="DejaVu Sans"/>
              </a:rPr>
              <a:t>повышение требований контролирующих органов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360"/>
              </a:spcBef>
              <a:buClr>
                <a:srgbClr val="262626"/>
              </a:buClr>
              <a:buFont typeface="StarSymbol"/>
              <a:buChar char="-"/>
            </a:pPr>
            <a:r>
              <a:rPr b="0" lang="ru-RU" sz="1800" spc="-1" strike="noStrike">
                <a:solidFill>
                  <a:srgbClr val="262626"/>
                </a:solidFill>
                <a:latin typeface="Segoe UI"/>
                <a:ea typeface="DejaVu Sans"/>
              </a:rPr>
              <a:t>рост конкуренции на рынке персонала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Заголовок 1"/>
          <p:cNvSpPr/>
          <p:nvPr/>
        </p:nvSpPr>
        <p:spPr>
          <a:xfrm>
            <a:off x="135720" y="414720"/>
            <a:ext cx="7721280" cy="540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22000"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i="1" lang="ru-RU" sz="6700" spc="-1" strike="noStrike">
                <a:solidFill>
                  <a:srgbClr val="595959"/>
                </a:solidFill>
                <a:latin typeface="Segoe UI"/>
                <a:ea typeface="DejaVu Sans"/>
              </a:rPr>
              <a:t>ВЫЗОВЫ И ЗАДАЧИ ДЛЯ АУДИТОРСКИХ ОРГАНИЗАЦИЙ </a:t>
            </a:r>
            <a:br>
              <a:rPr sz="6700"/>
            </a:br>
            <a:endParaRPr b="0" lang="ru-RU" sz="6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Заголовок 1"/>
          <p:cNvSpPr/>
          <p:nvPr/>
        </p:nvSpPr>
        <p:spPr>
          <a:xfrm>
            <a:off x="177840" y="2396160"/>
            <a:ext cx="8795880" cy="540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8760" rIns="68760" tIns="34200" bIns="34200" anchor="ctr">
            <a:normAutofit/>
          </a:bodyPr>
          <a:p>
            <a:pPr>
              <a:lnSpc>
                <a:spcPct val="90000"/>
              </a:lnSpc>
            </a:pPr>
            <a:r>
              <a:rPr b="1" i="1" lang="ru-RU" sz="2100" spc="-1" strike="noStrike">
                <a:solidFill>
                  <a:srgbClr val="595959"/>
                </a:solidFill>
                <a:latin typeface="Segoe UI"/>
                <a:ea typeface="DejaVu Sans"/>
              </a:rPr>
              <a:t>ВОЗМОЖНЫЕ  ВАРИАНТЫ  ОТВЕТНЫХ ДЕЙСТВИЙ</a:t>
            </a:r>
            <a:endParaRPr b="0" lang="ru-RU" sz="2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Содержимое 2"/>
          <p:cNvSpPr/>
          <p:nvPr/>
        </p:nvSpPr>
        <p:spPr>
          <a:xfrm flipV="1" rot="10800000">
            <a:off x="254880" y="3348720"/>
            <a:ext cx="6348960" cy="1391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8760" rIns="68760" tIns="34200" bIns="34200" anchor="t">
            <a:normAutofit/>
          </a:bodyPr>
          <a:p>
            <a:pPr marL="171360" indent="-171360">
              <a:lnSpc>
                <a:spcPct val="90000"/>
              </a:lnSpc>
              <a:spcBef>
                <a:spcPts val="751"/>
              </a:spcBef>
              <a:buClr>
                <a:srgbClr val="262626"/>
              </a:buClr>
              <a:buFont typeface="StarSymbol"/>
              <a:buChar char="-"/>
            </a:pPr>
            <a:r>
              <a:rPr b="0" lang="ru-RU" sz="1800" spc="-1" strike="noStrike">
                <a:solidFill>
                  <a:srgbClr val="262626"/>
                </a:solidFill>
                <a:latin typeface="Segoe UI"/>
                <a:ea typeface="DejaVu Sans"/>
              </a:rPr>
              <a:t>создание сетей аудиторских организаций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171360" indent="-171360">
              <a:lnSpc>
                <a:spcPct val="90000"/>
              </a:lnSpc>
              <a:spcBef>
                <a:spcPts val="751"/>
              </a:spcBef>
              <a:buClr>
                <a:srgbClr val="262626"/>
              </a:buClr>
              <a:buFont typeface="StarSymbol"/>
              <a:buChar char="-"/>
            </a:pPr>
            <a:r>
              <a:rPr b="0" lang="ru-RU" sz="1800" spc="-1" strike="noStrike">
                <a:solidFill>
                  <a:srgbClr val="262626"/>
                </a:solidFill>
                <a:latin typeface="Segoe UI"/>
                <a:ea typeface="DejaVu Sans"/>
              </a:rPr>
              <a:t>слияние и присоединение аудиторских организаций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171360" indent="-171360">
              <a:lnSpc>
                <a:spcPct val="90000"/>
              </a:lnSpc>
              <a:spcBef>
                <a:spcPts val="751"/>
              </a:spcBef>
              <a:buClr>
                <a:srgbClr val="262626"/>
              </a:buClr>
              <a:buFont typeface="StarSymbol"/>
              <a:buChar char="-"/>
            </a:pPr>
            <a:r>
              <a:rPr b="0" lang="ru-RU" sz="1800" spc="-1" strike="noStrike">
                <a:solidFill>
                  <a:srgbClr val="262626"/>
                </a:solidFill>
                <a:latin typeface="Segoe UI"/>
                <a:ea typeface="DejaVu Sans"/>
              </a:rPr>
              <a:t>формирование дружественных союзов с участниками рынка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itle 1"/>
          <p:cNvSpPr/>
          <p:nvPr/>
        </p:nvSpPr>
        <p:spPr>
          <a:xfrm>
            <a:off x="349200" y="771480"/>
            <a:ext cx="8601840" cy="385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ru-RU" sz="2000" spc="-1" strike="noStrike">
              <a:solidFill>
                <a:srgbClr val="4a4a4e"/>
              </a:solidFill>
              <a:latin typeface="Tahoma"/>
              <a:ea typeface="Tahoma"/>
            </a:endParaRPr>
          </a:p>
        </p:txBody>
      </p:sp>
      <p:pic>
        <p:nvPicPr>
          <p:cNvPr id="218" name="Picture 3" descr=""/>
          <p:cNvPicPr/>
          <p:nvPr/>
        </p:nvPicPr>
        <p:blipFill>
          <a:blip r:embed="rId1"/>
          <a:stretch/>
        </p:blipFill>
        <p:spPr>
          <a:xfrm>
            <a:off x="7407360" y="4506840"/>
            <a:ext cx="1385640" cy="461160"/>
          </a:xfrm>
          <a:prstGeom prst="rect">
            <a:avLst/>
          </a:prstGeom>
          <a:ln w="0">
            <a:noFill/>
          </a:ln>
        </p:spPr>
      </p:pic>
      <p:sp>
        <p:nvSpPr>
          <p:cNvPr id="219" name="TextBox 6"/>
          <p:cNvSpPr/>
          <p:nvPr/>
        </p:nvSpPr>
        <p:spPr>
          <a:xfrm>
            <a:off x="566640" y="96480"/>
            <a:ext cx="7919640" cy="1338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i="1" lang="ru-RU" sz="2000" spc="-1" strike="noStrike">
                <a:solidFill>
                  <a:srgbClr val="595959"/>
                </a:solidFill>
                <a:latin typeface="Segoe UI"/>
                <a:ea typeface="DejaVu Sans"/>
              </a:rPr>
              <a:t>«ПАРТНЕРСКАЯ СЕТЬ АУДИТОРОВ И КОНСУЛЬТАНТОВ «РУКОН»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ru-RU" sz="1400" spc="-1" strike="noStrike">
                <a:solidFill>
                  <a:srgbClr val="595959"/>
                </a:solidFill>
                <a:latin typeface="Segoe UI"/>
                <a:ea typeface="DejaVu Sans"/>
              </a:rPr>
              <a:t>Юридическая регистрация : 26 августа 2020 года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ru-RU" sz="1400" spc="-1" strike="noStrike">
                <a:solidFill>
                  <a:srgbClr val="595959"/>
                </a:solidFill>
                <a:latin typeface="Segoe UI"/>
                <a:ea typeface="DejaVu Sans"/>
              </a:rPr>
              <a:t>Включение в Перечень российских сетей аудиторских организаций 20 июля 2022 года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20" name="Группа 31"/>
          <p:cNvGrpSpPr/>
          <p:nvPr/>
        </p:nvGrpSpPr>
        <p:grpSpPr>
          <a:xfrm>
            <a:off x="557640" y="1780560"/>
            <a:ext cx="7929000" cy="835200"/>
            <a:chOff x="557640" y="1780560"/>
            <a:chExt cx="7929000" cy="835200"/>
          </a:xfrm>
        </p:grpSpPr>
        <p:sp>
          <p:nvSpPr>
            <p:cNvPr id="221" name="Title 1"/>
            <p:cNvSpPr/>
            <p:nvPr/>
          </p:nvSpPr>
          <p:spPr>
            <a:xfrm>
              <a:off x="2997000" y="1780560"/>
              <a:ext cx="2924280" cy="385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ru-RU" sz="1600" spc="-1" strike="noStrike">
                  <a:solidFill>
                    <a:srgbClr val="4a4a4e"/>
                  </a:solidFill>
                  <a:latin typeface="Tahoma"/>
                  <a:ea typeface="Tahoma"/>
                </a:rPr>
                <a:t>Действительные члены </a:t>
              </a:r>
              <a:endParaRPr b="0" lang="ru-RU" sz="16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22" name="Picture 2" descr="ООО «Группа Финансы»"/>
            <p:cNvPicPr/>
            <p:nvPr/>
          </p:nvPicPr>
          <p:blipFill>
            <a:blip r:embed="rId2"/>
            <a:stretch/>
          </p:blipFill>
          <p:spPr>
            <a:xfrm>
              <a:off x="557640" y="2211840"/>
              <a:ext cx="817920" cy="3895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23" name="Picture 4" descr="АНО ДПО «Многопрофильный центр квалификаций «Цель»"/>
            <p:cNvPicPr/>
            <p:nvPr/>
          </p:nvPicPr>
          <p:blipFill>
            <a:blip r:embed="rId3"/>
            <a:stretch/>
          </p:blipFill>
          <p:spPr>
            <a:xfrm>
              <a:off x="2006640" y="2181240"/>
              <a:ext cx="1223280" cy="4345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24" name="Picture 6" descr="ООО «АФК-Аудит»"/>
            <p:cNvPicPr/>
            <p:nvPr/>
          </p:nvPicPr>
          <p:blipFill>
            <a:blip r:embed="rId4"/>
            <a:stretch/>
          </p:blipFill>
          <p:spPr>
            <a:xfrm>
              <a:off x="4077000" y="2192400"/>
              <a:ext cx="1042920" cy="4086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25" name="Picture 8" descr="АО «Аудиторская компания «Самоварова и Партнеры»"/>
            <p:cNvPicPr/>
            <p:nvPr/>
          </p:nvPicPr>
          <p:blipFill>
            <a:blip r:embed="rId5"/>
            <a:stretch/>
          </p:blipFill>
          <p:spPr>
            <a:xfrm>
              <a:off x="5742000" y="2211840"/>
              <a:ext cx="1133280" cy="3895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26" name="Picture 10" descr="ООО «ИНТЭК-Аудит»"/>
            <p:cNvPicPr/>
            <p:nvPr/>
          </p:nvPicPr>
          <p:blipFill>
            <a:blip r:embed="rId6"/>
            <a:stretch/>
          </p:blipFill>
          <p:spPr>
            <a:xfrm>
              <a:off x="7308360" y="2211840"/>
              <a:ext cx="1178280" cy="3895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27" name="AutoShape 12"/>
          <p:cNvSpPr/>
          <p:nvPr/>
        </p:nvSpPr>
        <p:spPr>
          <a:xfrm>
            <a:off x="155520" y="-182520"/>
            <a:ext cx="817920" cy="38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228" name="AutoShape 14"/>
          <p:cNvSpPr/>
          <p:nvPr/>
        </p:nvSpPr>
        <p:spPr>
          <a:xfrm>
            <a:off x="155520" y="-182520"/>
            <a:ext cx="817920" cy="38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229" name="AutoShape 16"/>
          <p:cNvSpPr/>
          <p:nvPr/>
        </p:nvSpPr>
        <p:spPr>
          <a:xfrm>
            <a:off x="155520" y="-182520"/>
            <a:ext cx="817920" cy="38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230" name="AutoShape 22"/>
          <p:cNvSpPr/>
          <p:nvPr/>
        </p:nvSpPr>
        <p:spPr>
          <a:xfrm>
            <a:off x="155520" y="-182520"/>
            <a:ext cx="817920" cy="38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231" name="AutoShape 24"/>
          <p:cNvSpPr/>
          <p:nvPr/>
        </p:nvSpPr>
        <p:spPr>
          <a:xfrm>
            <a:off x="155520" y="-182520"/>
            <a:ext cx="817920" cy="38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232" name="AutoShape 26"/>
          <p:cNvSpPr/>
          <p:nvPr/>
        </p:nvSpPr>
        <p:spPr>
          <a:xfrm>
            <a:off x="155520" y="-182520"/>
            <a:ext cx="817920" cy="38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233" name="AutoShape 28"/>
          <p:cNvSpPr/>
          <p:nvPr/>
        </p:nvSpPr>
        <p:spPr>
          <a:xfrm>
            <a:off x="155520" y="-182520"/>
            <a:ext cx="817920" cy="38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234" name="AutoShape 37"/>
          <p:cNvSpPr/>
          <p:nvPr/>
        </p:nvSpPr>
        <p:spPr>
          <a:xfrm>
            <a:off x="155520" y="-182520"/>
            <a:ext cx="817920" cy="38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235" name="AutoShape 39"/>
          <p:cNvSpPr/>
          <p:nvPr/>
        </p:nvSpPr>
        <p:spPr>
          <a:xfrm>
            <a:off x="155520" y="-182520"/>
            <a:ext cx="817920" cy="38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236" name="AutoShape 41"/>
          <p:cNvSpPr/>
          <p:nvPr/>
        </p:nvSpPr>
        <p:spPr>
          <a:xfrm>
            <a:off x="155520" y="-182520"/>
            <a:ext cx="817920" cy="38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Calibri"/>
              <a:ea typeface="DejaVu Sans"/>
            </a:endParaRPr>
          </a:p>
        </p:txBody>
      </p:sp>
      <p:pic>
        <p:nvPicPr>
          <p:cNvPr id="237" name="Picture 18" descr="ООО Оценочная фирма "/>
          <p:cNvPicPr/>
          <p:nvPr/>
        </p:nvPicPr>
        <p:blipFill>
          <a:blip r:embed="rId7"/>
          <a:stretch/>
        </p:blipFill>
        <p:spPr>
          <a:xfrm>
            <a:off x="2607120" y="3441240"/>
            <a:ext cx="817920" cy="389520"/>
          </a:xfrm>
          <a:prstGeom prst="rect">
            <a:avLst/>
          </a:prstGeom>
          <a:ln w="0">
            <a:noFill/>
          </a:ln>
        </p:spPr>
      </p:pic>
      <p:pic>
        <p:nvPicPr>
          <p:cNvPr id="238" name="Picture 20" descr="https://rukon.ru/assets/images/participants/02_vertical1.png"/>
          <p:cNvPicPr/>
          <p:nvPr/>
        </p:nvPicPr>
        <p:blipFill>
          <a:blip r:embed="rId8"/>
          <a:stretch/>
        </p:blipFill>
        <p:spPr>
          <a:xfrm>
            <a:off x="2662920" y="3865680"/>
            <a:ext cx="1168920" cy="340200"/>
          </a:xfrm>
          <a:prstGeom prst="rect">
            <a:avLst/>
          </a:prstGeom>
          <a:ln w="0">
            <a:noFill/>
          </a:ln>
        </p:spPr>
      </p:pic>
      <p:pic>
        <p:nvPicPr>
          <p:cNvPr id="239" name="Picture 30" descr="ООО "/>
          <p:cNvPicPr/>
          <p:nvPr/>
        </p:nvPicPr>
        <p:blipFill>
          <a:blip r:embed="rId9"/>
          <a:stretch/>
        </p:blipFill>
        <p:spPr>
          <a:xfrm>
            <a:off x="4114440" y="3471840"/>
            <a:ext cx="1123920" cy="358920"/>
          </a:xfrm>
          <a:prstGeom prst="rect">
            <a:avLst/>
          </a:prstGeom>
          <a:ln w="0">
            <a:noFill/>
          </a:ln>
        </p:spPr>
      </p:pic>
      <p:pic>
        <p:nvPicPr>
          <p:cNvPr id="240" name="Picture 35" descr="https://audit.ludidela.ru/upload/iblock/50d/logo_audit.png"/>
          <p:cNvPicPr/>
          <p:nvPr/>
        </p:nvPicPr>
        <p:blipFill>
          <a:blip r:embed="rId10"/>
          <a:stretch/>
        </p:blipFill>
        <p:spPr>
          <a:xfrm>
            <a:off x="5616720" y="3438000"/>
            <a:ext cx="972000" cy="437760"/>
          </a:xfrm>
          <a:prstGeom prst="rect">
            <a:avLst/>
          </a:prstGeom>
          <a:ln w="0">
            <a:noFill/>
          </a:ln>
        </p:spPr>
      </p:pic>
      <p:pic>
        <p:nvPicPr>
          <p:cNvPr id="241" name="Picture 42" descr=""/>
          <p:cNvPicPr/>
          <p:nvPr/>
        </p:nvPicPr>
        <p:blipFill>
          <a:blip r:embed="rId11"/>
          <a:stretch/>
        </p:blipFill>
        <p:spPr>
          <a:xfrm>
            <a:off x="1159920" y="3206520"/>
            <a:ext cx="1160640" cy="1119240"/>
          </a:xfrm>
          <a:prstGeom prst="rect">
            <a:avLst/>
          </a:prstGeom>
          <a:ln w="9525">
            <a:noFill/>
          </a:ln>
        </p:spPr>
      </p:pic>
      <p:pic>
        <p:nvPicPr>
          <p:cNvPr id="242" name="Picture 20" descr="https://rukon.ru/assets/images/participants/02_vertical1.png"/>
          <p:cNvPicPr/>
          <p:nvPr/>
        </p:nvPicPr>
        <p:blipFill>
          <a:blip r:embed="rId12"/>
          <a:stretch/>
        </p:blipFill>
        <p:spPr>
          <a:xfrm>
            <a:off x="4114440" y="3876840"/>
            <a:ext cx="1168920" cy="340200"/>
          </a:xfrm>
          <a:prstGeom prst="rect">
            <a:avLst/>
          </a:prstGeom>
          <a:ln w="0">
            <a:noFill/>
          </a:ln>
        </p:spPr>
      </p:pic>
      <p:pic>
        <p:nvPicPr>
          <p:cNvPr id="243" name="Picture 20" descr="https://rukon.ru/assets/images/participants/02_vertical1.png"/>
          <p:cNvPicPr/>
          <p:nvPr/>
        </p:nvPicPr>
        <p:blipFill>
          <a:blip r:embed="rId13"/>
          <a:stretch/>
        </p:blipFill>
        <p:spPr>
          <a:xfrm>
            <a:off x="5577840" y="3876840"/>
            <a:ext cx="1168920" cy="340200"/>
          </a:xfrm>
          <a:prstGeom prst="rect">
            <a:avLst/>
          </a:prstGeom>
          <a:ln w="0">
            <a:noFill/>
          </a:ln>
        </p:spPr>
      </p:pic>
      <p:sp>
        <p:nvSpPr>
          <p:cNvPr id="244" name="TextBox 28"/>
          <p:cNvSpPr/>
          <p:nvPr/>
        </p:nvSpPr>
        <p:spPr>
          <a:xfrm>
            <a:off x="3132000" y="3012480"/>
            <a:ext cx="26992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Ассоциированные члены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45" name="Рисунок 2" descr=""/>
          <p:cNvPicPr/>
          <p:nvPr/>
        </p:nvPicPr>
        <p:blipFill>
          <a:blip r:embed="rId14"/>
          <a:stretch/>
        </p:blipFill>
        <p:spPr>
          <a:xfrm>
            <a:off x="7129440" y="3434760"/>
            <a:ext cx="1108800" cy="362520"/>
          </a:xfrm>
          <a:prstGeom prst="rect">
            <a:avLst/>
          </a:prstGeom>
          <a:ln w="0">
            <a:noFill/>
          </a:ln>
        </p:spPr>
      </p:pic>
      <p:pic>
        <p:nvPicPr>
          <p:cNvPr id="246" name="Picture 20" descr="https://rukon.ru/assets/images/participants/02_vertical1.png"/>
          <p:cNvPicPr/>
          <p:nvPr/>
        </p:nvPicPr>
        <p:blipFill>
          <a:blip r:embed="rId15"/>
          <a:stretch/>
        </p:blipFill>
        <p:spPr>
          <a:xfrm>
            <a:off x="7092000" y="3868920"/>
            <a:ext cx="1168920" cy="340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Title 1"/>
          <p:cNvSpPr/>
          <p:nvPr/>
        </p:nvSpPr>
        <p:spPr>
          <a:xfrm>
            <a:off x="349200" y="771480"/>
            <a:ext cx="8601840" cy="385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ru-RU" sz="2000" spc="-1" strike="noStrike">
              <a:solidFill>
                <a:srgbClr val="4a4a4e"/>
              </a:solidFill>
              <a:latin typeface="Tahoma"/>
              <a:ea typeface="Tahoma"/>
            </a:endParaRPr>
          </a:p>
        </p:txBody>
      </p:sp>
      <p:sp>
        <p:nvSpPr>
          <p:cNvPr id="248" name="Title 1"/>
          <p:cNvSpPr/>
          <p:nvPr/>
        </p:nvSpPr>
        <p:spPr>
          <a:xfrm>
            <a:off x="379800" y="1285560"/>
            <a:ext cx="8601840" cy="385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ru-RU" sz="2000" spc="-1" strike="noStrike">
              <a:solidFill>
                <a:srgbClr val="4a4a4e"/>
              </a:solidFill>
              <a:latin typeface="Tahoma"/>
              <a:ea typeface="Tahoma"/>
            </a:endParaRPr>
          </a:p>
        </p:txBody>
      </p:sp>
      <p:pic>
        <p:nvPicPr>
          <p:cNvPr id="249" name="Picture 3" descr=""/>
          <p:cNvPicPr/>
          <p:nvPr/>
        </p:nvPicPr>
        <p:blipFill>
          <a:blip r:embed="rId1"/>
          <a:stretch/>
        </p:blipFill>
        <p:spPr>
          <a:xfrm>
            <a:off x="7407360" y="4506840"/>
            <a:ext cx="1385640" cy="461160"/>
          </a:xfrm>
          <a:prstGeom prst="rect">
            <a:avLst/>
          </a:prstGeom>
          <a:ln w="0">
            <a:noFill/>
          </a:ln>
        </p:spPr>
      </p:pic>
      <p:sp>
        <p:nvSpPr>
          <p:cNvPr id="250" name="Прямоугольник 6"/>
          <p:cNvSpPr/>
          <p:nvPr/>
        </p:nvSpPr>
        <p:spPr>
          <a:xfrm>
            <a:off x="226440" y="164520"/>
            <a:ext cx="677484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i="1" lang="ru-RU" sz="2000" spc="52" strike="noStrike" cap="all">
                <a:solidFill>
                  <a:srgbClr val="595959"/>
                </a:solidFill>
                <a:latin typeface="Segoe UI"/>
                <a:ea typeface="DejaVu Sans"/>
              </a:rPr>
              <a:t>Новый подход к партнерству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Прямоугольник 7"/>
          <p:cNvSpPr/>
          <p:nvPr/>
        </p:nvSpPr>
        <p:spPr>
          <a:xfrm>
            <a:off x="206640" y="636480"/>
            <a:ext cx="5694480" cy="403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b="1" lang="ru-RU" sz="1700" spc="-1" strike="noStrike">
                <a:solidFill>
                  <a:srgbClr val="f6ae2a"/>
                </a:solidFill>
                <a:latin typeface="Segoe UI"/>
                <a:ea typeface="Calibri"/>
              </a:rPr>
              <a:t>КРИТЕРИИ:</a:t>
            </a:r>
            <a:endParaRPr b="0" lang="ru-RU" sz="17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ff9d00"/>
              </a:buClr>
              <a:buSzPct val="90000"/>
              <a:buFont typeface="Wingdings 3" charset="2"/>
              <a:buChar char=""/>
            </a:pPr>
            <a:r>
              <a:rPr b="0" lang="ru-RU" sz="1600" spc="-1" strike="noStrike">
                <a:solidFill>
                  <a:srgbClr val="262626"/>
                </a:solidFill>
                <a:latin typeface="Segoe UI"/>
                <a:ea typeface="Calibri"/>
              </a:rPr>
              <a:t>Единство ценностей и принципов ведения бизнеса у лидеров компаний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f6ae2a"/>
              </a:buClr>
              <a:buSzPct val="90000"/>
              <a:buFont typeface="Wingdings 3" charset="2"/>
              <a:buChar char=""/>
            </a:pPr>
            <a:r>
              <a:rPr b="0" lang="ru-RU" sz="1600" spc="-1" strike="noStrike">
                <a:solidFill>
                  <a:srgbClr val="262626"/>
                </a:solidFill>
                <a:latin typeface="Segoe UI"/>
                <a:ea typeface="Calibri"/>
              </a:rPr>
              <a:t>Ориентация на долгосрочную стратегию и готовность отказываться ради нее от мимолетной выгоды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ff9d00"/>
              </a:buClr>
              <a:buSzPct val="90000"/>
              <a:buFont typeface="Wingdings 3" charset="2"/>
              <a:buChar char=""/>
            </a:pPr>
            <a:r>
              <a:rPr b="0" lang="ru-RU" sz="1600" spc="-1" strike="noStrike">
                <a:solidFill>
                  <a:srgbClr val="262626"/>
                </a:solidFill>
                <a:latin typeface="Segoe UI"/>
                <a:ea typeface="Calibri"/>
              </a:rPr>
              <a:t>Готовность направлять согласованную часть ресурсов на создание и развитие единой бизнес-платформы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ff9d00"/>
              </a:buClr>
              <a:buSzPct val="90000"/>
              <a:buFont typeface="Wingdings 3" charset="2"/>
              <a:buChar char=""/>
            </a:pPr>
            <a:r>
              <a:rPr b="0" lang="ru-RU" sz="1600" spc="-1" strike="noStrike">
                <a:solidFill>
                  <a:srgbClr val="262626"/>
                </a:solidFill>
                <a:latin typeface="Segoe UI"/>
                <a:ea typeface="Calibri"/>
              </a:rPr>
              <a:t>Готовность к трансформации своего бизнеса в различных аспектах: стратегия и система управления, кадры и бизнес-процессы, имя и позиционирование и др.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ff9d00"/>
              </a:buClr>
              <a:buSzPct val="90000"/>
              <a:buFont typeface="Wingdings 3" charset="2"/>
              <a:buChar char=""/>
            </a:pPr>
            <a:r>
              <a:rPr b="0" lang="ru-RU" sz="1600" spc="-1" strike="noStrike">
                <a:solidFill>
                  <a:srgbClr val="262626"/>
                </a:solidFill>
                <a:latin typeface="Segoe UI"/>
                <a:ea typeface="ＭＳ Ｐゴシック"/>
              </a:rPr>
              <a:t>Открытость для новых партнеров и вовлеченность в реализацию общей стратегии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TextBox 11"/>
          <p:cNvSpPr/>
          <p:nvPr/>
        </p:nvSpPr>
        <p:spPr>
          <a:xfrm>
            <a:off x="6327360" y="681480"/>
            <a:ext cx="2815560" cy="1580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6ae2a"/>
                </a:solidFill>
                <a:latin typeface="Segoe UI"/>
                <a:ea typeface="DejaVu Sans"/>
              </a:rPr>
              <a:t>ОСНОВНЫЕ ПРИНЦИПЫ СОВМЕСТНОГО ОРГАНИЗАЦИОННОГО РАЗВИТИЯ КОМПАНИЙ-ПАРТНЕРОВ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Прямоугольник 14"/>
          <p:cNvSpPr/>
          <p:nvPr/>
        </p:nvSpPr>
        <p:spPr>
          <a:xfrm>
            <a:off x="6507360" y="2030400"/>
            <a:ext cx="2580480" cy="2408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343080" indent="-34308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f6ae2a"/>
              </a:buClr>
              <a:buSzPct val="90000"/>
              <a:buFont typeface="Wingdings 3" charset="2"/>
              <a:buChar char=""/>
            </a:pPr>
            <a:r>
              <a:rPr b="1" lang="ru-RU" sz="1700" spc="-1" strike="noStrike">
                <a:solidFill>
                  <a:srgbClr val="595959"/>
                </a:solidFill>
                <a:latin typeface="Segoe UI"/>
                <a:ea typeface="ＭＳ Ｐゴシック"/>
              </a:rPr>
              <a:t>ПАРТНЕРСТВО</a:t>
            </a:r>
            <a:endParaRPr b="0" lang="ru-RU" sz="17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ff9d00"/>
              </a:buClr>
              <a:buSzPct val="90000"/>
              <a:buFont typeface="Wingdings 3" charset="2"/>
              <a:buChar char=""/>
            </a:pPr>
            <a:r>
              <a:rPr b="1" lang="ru-RU" sz="1700" spc="-1" strike="noStrike">
                <a:solidFill>
                  <a:srgbClr val="595959"/>
                </a:solidFill>
                <a:latin typeface="Segoe UI"/>
                <a:ea typeface="ＭＳ Ｐゴシック"/>
              </a:rPr>
              <a:t>СПЕЦИАЛИЗАЦИЯ</a:t>
            </a:r>
            <a:endParaRPr b="0" lang="ru-RU" sz="17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ff9d00"/>
              </a:buClr>
              <a:buSzPct val="90000"/>
              <a:buFont typeface="Wingdings 3" charset="2"/>
              <a:buChar char=""/>
            </a:pPr>
            <a:r>
              <a:rPr b="1" lang="ru-RU" sz="1700" spc="-1" strike="noStrike">
                <a:solidFill>
                  <a:srgbClr val="595959"/>
                </a:solidFill>
                <a:latin typeface="Segoe UI"/>
                <a:ea typeface="ＭＳ Ｐゴシック"/>
              </a:rPr>
              <a:t>КООПЕРАЦИЯ</a:t>
            </a:r>
            <a:endParaRPr b="0" lang="ru-RU" sz="17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ff9d00"/>
              </a:buClr>
              <a:buSzPct val="90000"/>
              <a:buFont typeface="Wingdings 3" charset="2"/>
              <a:buChar char=""/>
            </a:pPr>
            <a:r>
              <a:rPr b="1" lang="ru-RU" sz="1700" spc="-1" strike="noStrike">
                <a:solidFill>
                  <a:srgbClr val="595959"/>
                </a:solidFill>
                <a:latin typeface="Segoe UI"/>
                <a:ea typeface="ＭＳ Ｐゴシック"/>
              </a:rPr>
              <a:t>ЭТАПНОСТЬ</a:t>
            </a:r>
            <a:endParaRPr b="0" lang="ru-RU" sz="17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tabLst>
                <a:tab algn="l" pos="0"/>
              </a:tabLst>
            </a:pPr>
            <a:endParaRPr b="0" lang="ru-RU" sz="17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tabLst>
                <a:tab algn="l" pos="0"/>
              </a:tabLst>
            </a:pPr>
            <a:endParaRPr b="0" lang="ru-RU" sz="17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itle 1"/>
          <p:cNvSpPr/>
          <p:nvPr/>
        </p:nvSpPr>
        <p:spPr>
          <a:xfrm>
            <a:off x="349200" y="771480"/>
            <a:ext cx="8601840" cy="385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ru-RU" sz="2000" spc="-1" strike="noStrike">
              <a:solidFill>
                <a:srgbClr val="4a4a4e"/>
              </a:solidFill>
              <a:latin typeface="Tahoma"/>
              <a:ea typeface="Tahoma"/>
            </a:endParaRPr>
          </a:p>
        </p:txBody>
      </p:sp>
      <p:pic>
        <p:nvPicPr>
          <p:cNvPr id="255" name="Picture 3" descr=""/>
          <p:cNvPicPr/>
          <p:nvPr/>
        </p:nvPicPr>
        <p:blipFill>
          <a:blip r:embed="rId1"/>
          <a:stretch/>
        </p:blipFill>
        <p:spPr>
          <a:xfrm>
            <a:off x="7407360" y="4506840"/>
            <a:ext cx="1385640" cy="461160"/>
          </a:xfrm>
          <a:prstGeom prst="rect">
            <a:avLst/>
          </a:prstGeom>
          <a:ln w="0">
            <a:noFill/>
          </a:ln>
        </p:spPr>
      </p:pic>
      <p:sp>
        <p:nvSpPr>
          <p:cNvPr id="256" name="AutoShape 2"/>
          <p:cNvSpPr/>
          <p:nvPr/>
        </p:nvSpPr>
        <p:spPr>
          <a:xfrm>
            <a:off x="155520" y="-182520"/>
            <a:ext cx="817920" cy="38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257" name="AutoShape 4"/>
          <p:cNvSpPr/>
          <p:nvPr/>
        </p:nvSpPr>
        <p:spPr>
          <a:xfrm>
            <a:off x="155520" y="-144360"/>
            <a:ext cx="303840" cy="30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258" name="AutoShape 6"/>
          <p:cNvSpPr/>
          <p:nvPr/>
        </p:nvSpPr>
        <p:spPr>
          <a:xfrm>
            <a:off x="155520" y="-182520"/>
            <a:ext cx="817920" cy="38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259" name="TextBox 11"/>
          <p:cNvSpPr/>
          <p:nvPr/>
        </p:nvSpPr>
        <p:spPr>
          <a:xfrm>
            <a:off x="137160" y="304920"/>
            <a:ext cx="987516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i="1" lang="ru-RU" sz="2000" spc="-1" strike="noStrike">
                <a:solidFill>
                  <a:srgbClr val="595959"/>
                </a:solidFill>
                <a:latin typeface="Segoe UI"/>
                <a:ea typeface="DejaVu Sans"/>
              </a:rPr>
              <a:t>ЮРИДИЧЕСКИЕ АСПЕКТЫ СОЗДАНИЯ СЕТИ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0" name="TextBox 14"/>
          <p:cNvSpPr/>
          <p:nvPr/>
        </p:nvSpPr>
        <p:spPr>
          <a:xfrm>
            <a:off x="266760" y="951480"/>
            <a:ext cx="560916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f6ae2a"/>
                </a:solidFill>
                <a:latin typeface="Segoe UI"/>
                <a:ea typeface="DejaVu Sans"/>
              </a:rPr>
              <a:t>ОРГАНИЗАЦИОННО-ПРАВОВАЯ ФОРМА: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61" name="Рисунок 15" descr=""/>
          <p:cNvPicPr/>
          <p:nvPr/>
        </p:nvPicPr>
        <p:blipFill>
          <a:blip r:embed="rId2"/>
          <a:stretch/>
        </p:blipFill>
        <p:spPr>
          <a:xfrm>
            <a:off x="116640" y="1221480"/>
            <a:ext cx="4750920" cy="1898280"/>
          </a:xfrm>
          <a:prstGeom prst="rect">
            <a:avLst/>
          </a:prstGeom>
          <a:ln w="0">
            <a:noFill/>
          </a:ln>
        </p:spPr>
      </p:pic>
      <p:sp>
        <p:nvSpPr>
          <p:cNvPr id="262" name="Прямоугольник 16"/>
          <p:cNvSpPr/>
          <p:nvPr/>
        </p:nvSpPr>
        <p:spPr>
          <a:xfrm>
            <a:off x="341640" y="1806840"/>
            <a:ext cx="4069800" cy="72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343080" indent="-343080"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f6ae2a"/>
              </a:buClr>
              <a:buSzPct val="90000"/>
              <a:buFont typeface="Wingdings 3" charset="2"/>
              <a:buChar char=""/>
            </a:pPr>
            <a:r>
              <a:rPr b="1" i="1" lang="ru-RU" sz="1600" spc="-1" strike="noStrike">
                <a:solidFill>
                  <a:srgbClr val="404040"/>
                </a:solidFill>
                <a:latin typeface="Segoe UI"/>
                <a:ea typeface="DejaVu Sans"/>
              </a:rPr>
              <a:t>НЕКОММЕРЧЕСКАЯ ОРГАНИЗАЦИЯ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f6ae2a"/>
              </a:buClr>
              <a:buSzPct val="90000"/>
              <a:buFont typeface="Wingdings 3" charset="2"/>
              <a:buChar char=""/>
            </a:pPr>
            <a:r>
              <a:rPr b="1" i="1" lang="ru-RU" sz="1600" spc="-1" strike="noStrike">
                <a:solidFill>
                  <a:srgbClr val="404040"/>
                </a:solidFill>
                <a:latin typeface="Segoe UI"/>
                <a:ea typeface="DejaVu Sans"/>
              </a:rPr>
              <a:t>АССОЦИАЦИЯ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63" name="Группа 17"/>
          <p:cNvGrpSpPr/>
          <p:nvPr/>
        </p:nvGrpSpPr>
        <p:grpSpPr>
          <a:xfrm>
            <a:off x="4887000" y="1671480"/>
            <a:ext cx="4249080" cy="3104280"/>
            <a:chOff x="4887000" y="1671480"/>
            <a:chExt cx="4249080" cy="3104280"/>
          </a:xfrm>
        </p:grpSpPr>
        <p:pic>
          <p:nvPicPr>
            <p:cNvPr id="264" name="Рисунок 18" descr=""/>
            <p:cNvPicPr/>
            <p:nvPr/>
          </p:nvPicPr>
          <p:blipFill>
            <a:blip r:embed="rId3"/>
            <a:stretch/>
          </p:blipFill>
          <p:spPr>
            <a:xfrm>
              <a:off x="4887000" y="1671480"/>
              <a:ext cx="4249080" cy="31042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65" name="Прямоугольник 19"/>
            <p:cNvSpPr/>
            <p:nvPr/>
          </p:nvSpPr>
          <p:spPr>
            <a:xfrm>
              <a:off x="5104800" y="2113200"/>
              <a:ext cx="3696480" cy="20984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marL="343080" indent="-343080" algn="just">
                <a:lnSpc>
                  <a:spcPct val="100000"/>
                </a:lnSpc>
                <a:spcBef>
                  <a:spcPts val="601"/>
                </a:spcBef>
                <a:spcAft>
                  <a:spcPts val="601"/>
                </a:spcAft>
                <a:buClr>
                  <a:srgbClr val="f6ae2a"/>
                </a:buClr>
                <a:buSzPct val="90000"/>
                <a:buFont typeface="Wingdings 3" charset="2"/>
                <a:buChar char=""/>
              </a:pPr>
              <a:r>
                <a:rPr b="1" i="1" lang="ru-RU" sz="1600" spc="-1" strike="noStrike">
                  <a:solidFill>
                    <a:srgbClr val="404040"/>
                  </a:solidFill>
                  <a:latin typeface="Segoe UI"/>
                  <a:ea typeface="DejaVu Sans"/>
                </a:rPr>
                <a:t>ОТСУТСТВИЕ НЕОБХОДИМОСТИ УЧАСТИЯ В КАПИТАЛЕ ЧЛЕНОВ</a:t>
              </a:r>
              <a:endParaRPr b="0" lang="ru-RU" sz="1600" spc="-1" strike="noStrike">
                <a:solidFill>
                  <a:srgbClr val="000000"/>
                </a:solidFill>
                <a:latin typeface="Arial"/>
              </a:endParaRPr>
            </a:p>
            <a:p>
              <a:pPr marL="343080" indent="-343080" algn="just">
                <a:lnSpc>
                  <a:spcPct val="100000"/>
                </a:lnSpc>
                <a:spcBef>
                  <a:spcPts val="601"/>
                </a:spcBef>
                <a:spcAft>
                  <a:spcPts val="601"/>
                </a:spcAft>
                <a:buClr>
                  <a:srgbClr val="f6ae2a"/>
                </a:buClr>
                <a:buSzPct val="90000"/>
                <a:buFont typeface="Wingdings 3" charset="2"/>
                <a:buChar char=""/>
              </a:pPr>
              <a:r>
                <a:rPr b="1" i="1" lang="ru-RU" sz="1600" spc="-1" strike="noStrike">
                  <a:solidFill>
                    <a:srgbClr val="404040"/>
                  </a:solidFill>
                  <a:latin typeface="Segoe UI"/>
                  <a:ea typeface="DejaVu Sans"/>
                </a:rPr>
                <a:t>РАВНОПРАВИЕ ГОЛОСОВ (ОДИН ЧЛЕН, ОДИН ГОЛОС) </a:t>
              </a:r>
              <a:endParaRPr b="0" lang="ru-RU" sz="1600" spc="-1" strike="noStrike">
                <a:solidFill>
                  <a:srgbClr val="000000"/>
                </a:solidFill>
                <a:latin typeface="Arial"/>
              </a:endParaRPr>
            </a:p>
            <a:p>
              <a:pPr marL="343080" indent="-343080" algn="just">
                <a:lnSpc>
                  <a:spcPct val="100000"/>
                </a:lnSpc>
                <a:spcBef>
                  <a:spcPts val="601"/>
                </a:spcBef>
                <a:spcAft>
                  <a:spcPts val="601"/>
                </a:spcAft>
                <a:buClr>
                  <a:srgbClr val="f6ae2a"/>
                </a:buClr>
                <a:buSzPct val="90000"/>
                <a:buFont typeface="Wingdings 3" charset="2"/>
                <a:buChar char=""/>
              </a:pPr>
              <a:r>
                <a:rPr b="1" i="1" lang="ru-RU" sz="1600" spc="-1" strike="noStrike">
                  <a:solidFill>
                    <a:srgbClr val="404040"/>
                  </a:solidFill>
                  <a:latin typeface="Segoe UI"/>
                  <a:ea typeface="ＭＳ Ｐゴシック"/>
                </a:rPr>
                <a:t>ВОЗМОЖНОСТЬ ДЛЯ ВХОДА И ВЫХОДА УЧАСТНИКОВ</a:t>
              </a:r>
              <a:endParaRPr b="0" lang="ru-RU" sz="16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66" name="TextBox 20"/>
          <p:cNvSpPr/>
          <p:nvPr/>
        </p:nvSpPr>
        <p:spPr>
          <a:xfrm>
            <a:off x="5608080" y="1671480"/>
            <a:ext cx="341856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f6ae2a"/>
                </a:solidFill>
                <a:latin typeface="Segoe UI"/>
                <a:ea typeface="DejaVu Sans"/>
              </a:rPr>
              <a:t>ПРЕИМУЩЕСТВА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Прямоугольник 3"/>
          <p:cNvSpPr/>
          <p:nvPr/>
        </p:nvSpPr>
        <p:spPr>
          <a:xfrm>
            <a:off x="314280" y="1407240"/>
            <a:ext cx="8457120" cy="379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8760" rIns="68760" tIns="34200" bIns="34200" anchor="t">
            <a:spAutoFit/>
          </a:bodyPr>
          <a:p>
            <a:pPr marL="216000" indent="-135000" algn="just">
              <a:lnSpc>
                <a:spcPct val="100000"/>
              </a:lnSpc>
              <a:buClr>
                <a:srgbClr val="ff9d00"/>
              </a:buClr>
              <a:buSzPct val="90000"/>
              <a:buFont typeface="Wingdings 3" charset="2"/>
              <a:buChar char=""/>
            </a:pPr>
            <a:r>
              <a:rPr b="1" lang="ru-RU" sz="1200" spc="-1" strike="noStrike">
                <a:solidFill>
                  <a:srgbClr val="000000"/>
                </a:solidFill>
                <a:latin typeface="Segoe UI"/>
                <a:ea typeface="DejaVu Sans"/>
              </a:rPr>
              <a:t>имеют единую систему управления качеством</a:t>
            </a:r>
            <a:r>
              <a:rPr b="0" lang="ru-RU" sz="1200" spc="-1" strike="noStrike">
                <a:solidFill>
                  <a:srgbClr val="000000"/>
                </a:solidFill>
                <a:latin typeface="Segoe UI"/>
                <a:ea typeface="DejaVu Sans"/>
              </a:rPr>
              <a:t>, включающую единые подходы и процедуры (пункт 1.24.П4.);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Segoe UI"/>
                <a:ea typeface="DejaVu Sans"/>
              </a:rPr>
              <a:t>Под общей системой управления качеством понимаются те подходы и процедуры, которые разрабатываются, внедряются и обеспечиваются мониторингом в рамках всего объединения организаций.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16000" indent="-135000" algn="just">
              <a:lnSpc>
                <a:spcPct val="100000"/>
              </a:lnSpc>
              <a:buClr>
                <a:srgbClr val="ff9d00"/>
              </a:buClr>
              <a:buSzPct val="90000"/>
              <a:buFont typeface="Wingdings 3" charset="2"/>
              <a:buChar char=""/>
              <a:tabLst>
                <a:tab algn="l" pos="0"/>
              </a:tabLst>
            </a:pPr>
            <a:r>
              <a:rPr b="1" lang="ru-RU" sz="1200" spc="-1" strike="noStrike">
                <a:solidFill>
                  <a:srgbClr val="000000"/>
                </a:solidFill>
                <a:latin typeface="Segoe UI"/>
                <a:ea typeface="DejaVu Sans"/>
              </a:rPr>
              <a:t>разделяют общую стратегию ведения деятельности </a:t>
            </a:r>
            <a:r>
              <a:rPr b="0" lang="ru-RU" sz="1200" spc="-1" strike="noStrike">
                <a:solidFill>
                  <a:srgbClr val="000000"/>
                </a:solidFill>
                <a:latin typeface="Segoe UI"/>
                <a:ea typeface="DejaVu Sans"/>
              </a:rPr>
              <a:t>(пункт 1.24.П5.);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Segoe UI"/>
                <a:ea typeface="DejaVu Sans"/>
              </a:rPr>
              <a:t>Общая стратегия деятельности предполагает наличие договоренности между организациями стремиться к достижению общих стратегических целей. Организация не считается сетевой организацией, если она взаимодействует с другой организацией лишь для того, чтобы выступить на рынке с единым предложением оказания аудиторских и прочих, связанных с аудиторской деятельностью услуг.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16000" indent="-135000" algn="just">
              <a:lnSpc>
                <a:spcPct val="100000"/>
              </a:lnSpc>
              <a:buClr>
                <a:srgbClr val="ff9d00"/>
              </a:buClr>
              <a:buSzPct val="90000"/>
              <a:buFont typeface="Wingdings 3" charset="2"/>
              <a:buChar char=""/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Segoe UI"/>
                <a:ea typeface="DejaVu Sans"/>
              </a:rPr>
              <a:t>с) </a:t>
            </a:r>
            <a:r>
              <a:rPr b="1" lang="ru-RU" sz="1200" spc="-1" strike="noStrike">
                <a:solidFill>
                  <a:srgbClr val="000000"/>
                </a:solidFill>
                <a:latin typeface="Segoe UI"/>
                <a:ea typeface="DejaVu Sans"/>
              </a:rPr>
              <a:t>использует единый товарный знак, единые элементы фирменного наименования </a:t>
            </a:r>
            <a:r>
              <a:rPr b="0" lang="ru-RU" sz="1200" spc="-1" strike="noStrike">
                <a:solidFill>
                  <a:srgbClr val="000000"/>
                </a:solidFill>
                <a:latin typeface="Segoe UI"/>
                <a:ea typeface="DejaVu Sans"/>
              </a:rPr>
              <a:t>(1.24.П6. и 1.24.П7.);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16000" indent="-135000" algn="just">
              <a:lnSpc>
                <a:spcPct val="100000"/>
              </a:lnSpc>
              <a:buClr>
                <a:srgbClr val="ff9d00"/>
              </a:buClr>
              <a:buSzPct val="90000"/>
              <a:buFont typeface="Wingdings 3" charset="2"/>
              <a:buChar char=""/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Segoe UI"/>
                <a:ea typeface="DejaVu Sans"/>
              </a:rPr>
              <a:t>д) </a:t>
            </a:r>
            <a:r>
              <a:rPr b="1" lang="ru-RU" sz="1200" spc="-1" strike="noStrike">
                <a:solidFill>
                  <a:srgbClr val="000000"/>
                </a:solidFill>
                <a:latin typeface="Segoe UI"/>
                <a:ea typeface="DejaVu Sans"/>
              </a:rPr>
              <a:t>совместно используют значительные профессиональные ресурсы </a:t>
            </a:r>
            <a:r>
              <a:rPr b="0" lang="ru-RU" sz="1200" spc="-1" strike="noStrike">
                <a:solidFill>
                  <a:srgbClr val="000000"/>
                </a:solidFill>
                <a:latin typeface="Segoe UI"/>
                <a:ea typeface="DejaVu Sans"/>
              </a:rPr>
              <a:t>( см. пункты 1.24.П8. и 1.24.П9.)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16000" indent="-135000" algn="just">
              <a:lnSpc>
                <a:spcPct val="100000"/>
              </a:lnSpc>
              <a:buClr>
                <a:srgbClr val="f6ae2a"/>
              </a:buClr>
              <a:buFont typeface="Wingdings" charset="2"/>
              <a:buChar char=""/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Segoe UI"/>
                <a:ea typeface="DejaVu Sans"/>
              </a:rPr>
              <a:t>общие системы ,которые дают возможность организациям обмениваться информацией, такой как клиентская база, учетные данные и данные временных трудозатратах;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16000" indent="-135000" algn="just">
              <a:lnSpc>
                <a:spcPct val="100000"/>
              </a:lnSpc>
              <a:buClr>
                <a:srgbClr val="f6ae2a"/>
              </a:buClr>
              <a:buFont typeface="Wingdings" charset="2"/>
              <a:buChar char=""/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Segoe UI"/>
                <a:ea typeface="DejaVu Sans"/>
              </a:rPr>
              <a:t>специалистов, участвующих в оказании услуг;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16000" indent="-135000" algn="just">
              <a:lnSpc>
                <a:spcPct val="100000"/>
              </a:lnSpc>
              <a:buClr>
                <a:srgbClr val="f6ae2a"/>
              </a:buClr>
              <a:buFont typeface="Wingdings" charset="2"/>
              <a:buChar char=""/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Segoe UI"/>
                <a:ea typeface="DejaVu Sans"/>
              </a:rPr>
              <a:t>подразделения по методологии, которые оказывают консультационную поддержку для заданий, обеспечивающих уверенность, по вопросам методики и (или) отраслевым особенностям учета;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16000" indent="-135000" algn="just">
              <a:lnSpc>
                <a:spcPct val="100000"/>
              </a:lnSpc>
              <a:buClr>
                <a:srgbClr val="f6ae2a"/>
              </a:buClr>
              <a:buFont typeface="Wingdings" charset="2"/>
              <a:buChar char=""/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Segoe UI"/>
                <a:ea typeface="DejaVu Sans"/>
              </a:rPr>
              <a:t>методика аудита и (или) методические документы по аудиту</a:t>
            </a:r>
            <a:r>
              <a:rPr b="0" lang="en-US" sz="1200" spc="-1" strike="noStrike">
                <a:solidFill>
                  <a:srgbClr val="000000"/>
                </a:solidFill>
                <a:latin typeface="Segoe UI"/>
                <a:ea typeface="DejaVu Sans"/>
              </a:rPr>
              <a:t>.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51"/>
              </a:spcBef>
              <a:spcAft>
                <a:spcPts val="451"/>
              </a:spcAft>
              <a:tabLst>
                <a:tab algn="l" pos="0"/>
              </a:tabLst>
            </a:pPr>
            <a:endParaRPr b="0" lang="ru-RU" sz="1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8" name="TextBox 4"/>
          <p:cNvSpPr/>
          <p:nvPr/>
        </p:nvSpPr>
        <p:spPr>
          <a:xfrm>
            <a:off x="363960" y="862920"/>
            <a:ext cx="8490960" cy="616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8760" rIns="68760" tIns="34200" bIns="342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Segoe UI"/>
                <a:ea typeface="DejaVu Sans"/>
              </a:rPr>
              <a:t>Целями создания Партнерской сети является взаимодействие входящих в него организаций, а также входящие в объединение  организации: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9" name="Заголовок 1"/>
          <p:cNvSpPr/>
          <p:nvPr/>
        </p:nvSpPr>
        <p:spPr>
          <a:xfrm>
            <a:off x="357120" y="0"/>
            <a:ext cx="8271360" cy="921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8760" rIns="68760" tIns="34200" bIns="34200" anchor="ctr">
            <a:noAutofit/>
          </a:bodyPr>
          <a:p>
            <a:pPr>
              <a:lnSpc>
                <a:spcPct val="90000"/>
              </a:lnSpc>
            </a:pPr>
            <a:r>
              <a:rPr b="1" i="1" lang="ru-RU" sz="2100" spc="-1" strike="noStrike">
                <a:solidFill>
                  <a:srgbClr val="595959"/>
                </a:solidFill>
                <a:latin typeface="Segoe UI"/>
                <a:ea typeface="DejaVu Sans"/>
              </a:rPr>
              <a:t>ВЫБРАННЫЕ ЦЕЛИ СОЗДАНИЯ СЕТИ</a:t>
            </a:r>
            <a:br>
              <a:rPr sz="1500"/>
            </a:br>
            <a:r>
              <a:rPr b="0" lang="ru-RU" sz="1500" spc="-1" strike="noStrike">
                <a:solidFill>
                  <a:srgbClr val="595959"/>
                </a:solidFill>
                <a:latin typeface="Segoe UI"/>
                <a:ea typeface="DejaVu Sans"/>
              </a:rPr>
              <a:t>( в соответствии с Правилам независимости аудиторов и аудиторских организаций)</a:t>
            </a:r>
            <a:endParaRPr b="0" lang="ru-RU" sz="15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70" name="Прямая соединительная линия 7"/>
          <p:cNvCxnSpPr/>
          <p:nvPr/>
        </p:nvCxnSpPr>
        <p:spPr>
          <a:xfrm>
            <a:off x="390240" y="799920"/>
            <a:ext cx="8297640" cy="1080"/>
          </a:xfrm>
          <a:prstGeom prst="straightConnector1">
            <a:avLst/>
          </a:prstGeom>
          <a:ln w="0">
            <a:solidFill>
              <a:srgbClr val="f6ae2a"/>
            </a:solidFill>
          </a:ln>
        </p:spPr>
      </p:cxnSp>
      <p:pic>
        <p:nvPicPr>
          <p:cNvPr id="271" name="Picture 3" descr=""/>
          <p:cNvPicPr/>
          <p:nvPr/>
        </p:nvPicPr>
        <p:blipFill>
          <a:blip r:embed="rId1"/>
          <a:stretch/>
        </p:blipFill>
        <p:spPr>
          <a:xfrm>
            <a:off x="7407360" y="4584600"/>
            <a:ext cx="1385640" cy="46116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406393A-D2BC-4B3E-A354-830F5BEAC5C3}" type="slidenum">
              <a:t>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" name="Рисунок 6" descr=""/>
          <p:cNvPicPr/>
          <p:nvPr/>
        </p:nvPicPr>
        <p:blipFill>
          <a:blip r:embed="rId1"/>
          <a:stretch/>
        </p:blipFill>
        <p:spPr>
          <a:xfrm>
            <a:off x="-185760" y="771480"/>
            <a:ext cx="9071640" cy="1149120"/>
          </a:xfrm>
          <a:prstGeom prst="rect">
            <a:avLst/>
          </a:prstGeom>
          <a:ln w="0">
            <a:noFill/>
          </a:ln>
        </p:spPr>
      </p:pic>
      <p:pic>
        <p:nvPicPr>
          <p:cNvPr id="273" name="Рисунок 11" descr=""/>
          <p:cNvPicPr/>
          <p:nvPr/>
        </p:nvPicPr>
        <p:blipFill>
          <a:blip r:embed="rId2"/>
          <a:stretch/>
        </p:blipFill>
        <p:spPr>
          <a:xfrm>
            <a:off x="-185760" y="3521880"/>
            <a:ext cx="9085680" cy="941760"/>
          </a:xfrm>
          <a:prstGeom prst="rect">
            <a:avLst/>
          </a:prstGeom>
          <a:ln w="0">
            <a:noFill/>
          </a:ln>
        </p:spPr>
      </p:pic>
      <p:pic>
        <p:nvPicPr>
          <p:cNvPr id="274" name="Рисунок 10" descr=""/>
          <p:cNvPicPr/>
          <p:nvPr/>
        </p:nvPicPr>
        <p:blipFill>
          <a:blip r:embed="rId3"/>
          <a:stretch/>
        </p:blipFill>
        <p:spPr>
          <a:xfrm>
            <a:off x="-171360" y="2925360"/>
            <a:ext cx="9057240" cy="824040"/>
          </a:xfrm>
          <a:prstGeom prst="rect">
            <a:avLst/>
          </a:prstGeom>
          <a:ln w="0">
            <a:noFill/>
          </a:ln>
        </p:spPr>
      </p:pic>
      <p:pic>
        <p:nvPicPr>
          <p:cNvPr id="275" name="Рисунок 7" descr=""/>
          <p:cNvPicPr/>
          <p:nvPr/>
        </p:nvPicPr>
        <p:blipFill>
          <a:blip r:embed="rId4"/>
          <a:stretch/>
        </p:blipFill>
        <p:spPr>
          <a:xfrm>
            <a:off x="-171360" y="1585800"/>
            <a:ext cx="9057240" cy="1449000"/>
          </a:xfrm>
          <a:prstGeom prst="rect">
            <a:avLst/>
          </a:prstGeom>
          <a:ln w="0">
            <a:noFill/>
          </a:ln>
        </p:spPr>
      </p:pic>
      <p:sp>
        <p:nvSpPr>
          <p:cNvPr id="276" name="Заголовок 1"/>
          <p:cNvSpPr/>
          <p:nvPr/>
        </p:nvSpPr>
        <p:spPr>
          <a:xfrm>
            <a:off x="214200" y="114480"/>
            <a:ext cx="7815240" cy="506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8760" rIns="68760" tIns="34200" bIns="34200" anchor="b">
            <a:normAutofit/>
          </a:bodyPr>
          <a:p>
            <a:pPr>
              <a:lnSpc>
                <a:spcPct val="90000"/>
              </a:lnSpc>
            </a:pPr>
            <a:r>
              <a:rPr b="1" i="1" lang="ru-RU" sz="2200" spc="-1" strike="noStrike">
                <a:solidFill>
                  <a:srgbClr val="595959"/>
                </a:solidFill>
                <a:latin typeface="Segoe UI"/>
                <a:ea typeface="DejaVu Sans"/>
              </a:rPr>
              <a:t>СОБЛЮДЕНИЕ</a:t>
            </a:r>
            <a:r>
              <a:rPr b="1" i="1" lang="ru-RU" sz="2100" spc="-1" strike="noStrike">
                <a:solidFill>
                  <a:srgbClr val="595959"/>
                </a:solidFill>
                <a:latin typeface="Segoe UI"/>
                <a:ea typeface="DejaVu Sans"/>
              </a:rPr>
              <a:t> ТРЕБОВАНИЙ НЕЗАВИСИМОСТИ</a:t>
            </a:r>
            <a:endParaRPr b="0" lang="ru-RU" sz="21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77" name="Прямая соединительная линия 5"/>
          <p:cNvCxnSpPr/>
          <p:nvPr/>
        </p:nvCxnSpPr>
        <p:spPr>
          <a:xfrm>
            <a:off x="228600" y="599760"/>
            <a:ext cx="6394680" cy="8280"/>
          </a:xfrm>
          <a:prstGeom prst="straightConnector1">
            <a:avLst/>
          </a:prstGeom>
          <a:ln w="0">
            <a:solidFill>
              <a:srgbClr val="f6ae2a"/>
            </a:solidFill>
          </a:ln>
        </p:spPr>
      </p:cxnSp>
      <p:sp>
        <p:nvSpPr>
          <p:cNvPr id="278" name="TextBox 8"/>
          <p:cNvSpPr/>
          <p:nvPr/>
        </p:nvSpPr>
        <p:spPr>
          <a:xfrm>
            <a:off x="307080" y="928800"/>
            <a:ext cx="7814160" cy="3175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8760" rIns="68760" tIns="34200" bIns="34200" anchor="t">
            <a:spAutoFit/>
          </a:bodyPr>
          <a:p>
            <a:pPr marL="216000" indent="-216000" algn="just">
              <a:lnSpc>
                <a:spcPct val="100000"/>
              </a:lnSpc>
              <a:buClr>
                <a:srgbClr val="f6ae2a"/>
              </a:buClr>
              <a:buFont typeface="Wingdings" charset="2"/>
              <a:buChar char="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0" lang="ru-RU" sz="1200" spc="-1" strike="noStrike">
                <a:solidFill>
                  <a:srgbClr val="262626"/>
                </a:solidFill>
                <a:latin typeface="Segoe UI"/>
                <a:ea typeface="DejaVu Sans"/>
              </a:rPr>
              <a:t>Организации, являющиеся членами сети, должны быть независимы от аудируемых лиц других аудиторских организаций, входящих в сеть в соответствии с требованиями «Правил независимости аудиторов и аудиторских организаций» действующих на территории Российской Федерации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f6ae2a"/>
              </a:buClr>
              <a:buFont typeface="Wingdings" charset="2"/>
              <a:buChar char=""/>
            </a:pPr>
            <a:r>
              <a:rPr b="0" lang="ru-RU" sz="1800" spc="-1" strike="noStrike">
                <a:solidFill>
                  <a:srgbClr val="262626"/>
                </a:solidFill>
                <a:latin typeface="Calibri"/>
                <a:ea typeface="DejaVu Sans"/>
              </a:rPr>
              <a:t> </a:t>
            </a:r>
            <a:r>
              <a:rPr b="0" lang="ru-RU" sz="1200" spc="-1" strike="noStrike">
                <a:solidFill>
                  <a:srgbClr val="262626"/>
                </a:solidFill>
                <a:latin typeface="Segoe UI"/>
                <a:ea typeface="DejaVu Sans"/>
              </a:rPr>
              <a:t>Требования к независимости, содержащиеся в Правилах независимости и относящиеся к сетевым организациям, применяются к любой организации, входящей в сеть вне зависимости от того, является ли такая организация аудиторской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262626"/>
                </a:solidFill>
                <a:latin typeface="Calibri"/>
                <a:ea typeface="DejaVu Sans"/>
              </a:rPr>
              <a:t> 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f6ae2a"/>
              </a:buClr>
              <a:buFont typeface="Wingdings" charset="2"/>
              <a:buChar char=""/>
            </a:pPr>
            <a:r>
              <a:rPr b="0" lang="ru-RU" sz="1800" spc="-1" strike="noStrike">
                <a:solidFill>
                  <a:srgbClr val="262626"/>
                </a:solidFill>
                <a:latin typeface="Calibri"/>
                <a:ea typeface="DejaVu Sans"/>
              </a:rPr>
              <a:t> </a:t>
            </a:r>
            <a:r>
              <a:rPr b="0" lang="ru-RU" sz="1200" spc="-1" strike="noStrike">
                <a:solidFill>
                  <a:srgbClr val="262626"/>
                </a:solidFill>
                <a:latin typeface="Segoe UI"/>
                <a:ea typeface="DejaVu Sans"/>
              </a:rPr>
              <a:t>Единая информационная база клиентов членов сети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f6ae2a"/>
              </a:buClr>
              <a:buFont typeface="Wingdings" charset="2"/>
              <a:buChar char=""/>
            </a:pPr>
            <a:r>
              <a:rPr b="0" lang="ru-RU" sz="1800" spc="-1" strike="noStrike">
                <a:solidFill>
                  <a:srgbClr val="262626"/>
                </a:solidFill>
                <a:latin typeface="Calibri"/>
                <a:ea typeface="DejaVu Sans"/>
              </a:rPr>
              <a:t> </a:t>
            </a:r>
            <a:r>
              <a:rPr b="0" lang="ru-RU" sz="1200" spc="-1" strike="noStrike">
                <a:solidFill>
                  <a:srgbClr val="262626"/>
                </a:solidFill>
                <a:latin typeface="Segoe UI"/>
                <a:ea typeface="DejaVu Sans"/>
              </a:rPr>
              <a:t>Проверка на соблюдение требования независимости в отношении всех членов сети, в соответствии с утвержденным единым порядком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9" name="TextBox 9"/>
          <p:cNvSpPr/>
          <p:nvPr/>
        </p:nvSpPr>
        <p:spPr>
          <a:xfrm>
            <a:off x="228600" y="657360"/>
            <a:ext cx="186696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8760" rIns="68760" tIns="34200" bIns="34200" anchor="t">
            <a:spAutoFit/>
          </a:bodyPr>
          <a:p>
            <a:pPr>
              <a:lnSpc>
                <a:spcPct val="100000"/>
              </a:lnSpc>
            </a:pPr>
            <a:r>
              <a:rPr b="1" i="1" lang="ru-RU" sz="1800" spc="-1" strike="noStrike">
                <a:solidFill>
                  <a:srgbClr val="f6ae2a"/>
                </a:solidFill>
                <a:latin typeface="Segoe UI"/>
                <a:ea typeface="DejaVu Sans"/>
              </a:rPr>
              <a:t>ТРЕБОВАНИЯ :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0" name="TextBox 12"/>
          <p:cNvSpPr/>
          <p:nvPr/>
        </p:nvSpPr>
        <p:spPr>
          <a:xfrm>
            <a:off x="228600" y="2771640"/>
            <a:ext cx="452232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8760" rIns="68760" tIns="34200" bIns="34200" anchor="t">
            <a:spAutoFit/>
          </a:bodyPr>
          <a:p>
            <a:pPr>
              <a:lnSpc>
                <a:spcPct val="100000"/>
              </a:lnSpc>
            </a:pPr>
            <a:r>
              <a:rPr b="1" i="1" lang="ru-RU" sz="1800" spc="-1" strike="noStrike">
                <a:solidFill>
                  <a:srgbClr val="f6ae2a"/>
                </a:solidFill>
                <a:latin typeface="Segoe UI"/>
                <a:ea typeface="DejaVu Sans"/>
              </a:rPr>
              <a:t>ВЫПОЛНЕНИЕ ТРЕБОВАНИЙ :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81" name="Picture 3" descr=""/>
          <p:cNvPicPr/>
          <p:nvPr/>
        </p:nvPicPr>
        <p:blipFill>
          <a:blip r:embed="rId5"/>
          <a:stretch/>
        </p:blipFill>
        <p:spPr>
          <a:xfrm>
            <a:off x="7407360" y="4506840"/>
            <a:ext cx="1385640" cy="46116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E6627708-944C-4DB2-A676-B499D5ABEC90}" type="slidenum">
              <a:t>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" name="Рисунок 13" descr=""/>
          <p:cNvPicPr/>
          <p:nvPr/>
        </p:nvPicPr>
        <p:blipFill>
          <a:blip r:embed="rId1"/>
          <a:stretch/>
        </p:blipFill>
        <p:spPr>
          <a:xfrm>
            <a:off x="-100080" y="3871800"/>
            <a:ext cx="8985600" cy="713160"/>
          </a:xfrm>
          <a:prstGeom prst="rect">
            <a:avLst/>
          </a:prstGeom>
          <a:ln w="0">
            <a:noFill/>
          </a:ln>
        </p:spPr>
      </p:pic>
      <p:pic>
        <p:nvPicPr>
          <p:cNvPr id="283" name="Рисунок 12" descr=""/>
          <p:cNvPicPr/>
          <p:nvPr/>
        </p:nvPicPr>
        <p:blipFill>
          <a:blip r:embed="rId2"/>
          <a:stretch/>
        </p:blipFill>
        <p:spPr>
          <a:xfrm>
            <a:off x="-100080" y="3321720"/>
            <a:ext cx="8985600" cy="663120"/>
          </a:xfrm>
          <a:prstGeom prst="rect">
            <a:avLst/>
          </a:prstGeom>
          <a:ln w="0">
            <a:noFill/>
          </a:ln>
        </p:spPr>
      </p:pic>
      <p:pic>
        <p:nvPicPr>
          <p:cNvPr id="284" name="Рисунок 10" descr=""/>
          <p:cNvPicPr/>
          <p:nvPr/>
        </p:nvPicPr>
        <p:blipFill>
          <a:blip r:embed="rId3"/>
          <a:stretch/>
        </p:blipFill>
        <p:spPr>
          <a:xfrm>
            <a:off x="-85680" y="2700360"/>
            <a:ext cx="8949960" cy="684720"/>
          </a:xfrm>
          <a:prstGeom prst="rect">
            <a:avLst/>
          </a:prstGeom>
          <a:ln w="0">
            <a:noFill/>
          </a:ln>
        </p:spPr>
      </p:pic>
      <p:pic>
        <p:nvPicPr>
          <p:cNvPr id="285" name="Рисунок 8" descr=""/>
          <p:cNvPicPr/>
          <p:nvPr/>
        </p:nvPicPr>
        <p:blipFill>
          <a:blip r:embed="rId4"/>
          <a:stretch/>
        </p:blipFill>
        <p:spPr>
          <a:xfrm>
            <a:off x="-85680" y="2121840"/>
            <a:ext cx="8942760" cy="606240"/>
          </a:xfrm>
          <a:prstGeom prst="rect">
            <a:avLst/>
          </a:prstGeom>
          <a:ln w="0">
            <a:noFill/>
          </a:ln>
        </p:spPr>
      </p:pic>
      <p:pic>
        <p:nvPicPr>
          <p:cNvPr id="286" name="Рисунок 7" descr=""/>
          <p:cNvPicPr/>
          <p:nvPr/>
        </p:nvPicPr>
        <p:blipFill>
          <a:blip r:embed="rId5"/>
          <a:stretch/>
        </p:blipFill>
        <p:spPr>
          <a:xfrm>
            <a:off x="-85680" y="1471680"/>
            <a:ext cx="8942760" cy="691920"/>
          </a:xfrm>
          <a:prstGeom prst="rect">
            <a:avLst/>
          </a:prstGeom>
          <a:ln w="0">
            <a:noFill/>
          </a:ln>
        </p:spPr>
      </p:pic>
      <p:pic>
        <p:nvPicPr>
          <p:cNvPr id="287" name="Рисунок 15" descr=""/>
          <p:cNvPicPr/>
          <p:nvPr/>
        </p:nvPicPr>
        <p:blipFill>
          <a:blip r:embed="rId6"/>
          <a:stretch/>
        </p:blipFill>
        <p:spPr>
          <a:xfrm>
            <a:off x="-107280" y="793080"/>
            <a:ext cx="8978760" cy="656280"/>
          </a:xfrm>
          <a:prstGeom prst="rect">
            <a:avLst/>
          </a:prstGeom>
          <a:ln w="0">
            <a:noFill/>
          </a:ln>
        </p:spPr>
      </p:pic>
      <p:sp>
        <p:nvSpPr>
          <p:cNvPr id="288" name="TextBox 9"/>
          <p:cNvSpPr/>
          <p:nvPr/>
        </p:nvSpPr>
        <p:spPr>
          <a:xfrm>
            <a:off x="307080" y="164160"/>
            <a:ext cx="4592520" cy="388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8760" rIns="68760" tIns="34200" bIns="34200" anchor="t">
            <a:spAutoFit/>
          </a:bodyPr>
          <a:p>
            <a:pPr>
              <a:lnSpc>
                <a:spcPct val="100000"/>
              </a:lnSpc>
            </a:pPr>
            <a:r>
              <a:rPr b="1" i="1" lang="ru-RU" sz="2100" spc="-1" strike="noStrike">
                <a:solidFill>
                  <a:srgbClr val="595959"/>
                </a:solidFill>
                <a:latin typeface="Segoe UI"/>
                <a:ea typeface="DejaVu Sans"/>
              </a:rPr>
              <a:t>ПРЕИМУЩЕСТВА</a:t>
            </a:r>
            <a:r>
              <a:rPr b="1" i="1" lang="ru-RU" sz="1800" spc="-1" strike="noStrike">
                <a:solidFill>
                  <a:srgbClr val="595959"/>
                </a:solidFill>
                <a:latin typeface="Segoe UI"/>
                <a:ea typeface="DejaVu Sans"/>
              </a:rPr>
              <a:t> </a:t>
            </a:r>
            <a:r>
              <a:rPr b="1" i="1" lang="ru-RU" sz="2100" spc="-1" strike="noStrike">
                <a:solidFill>
                  <a:srgbClr val="595959"/>
                </a:solidFill>
                <a:latin typeface="Segoe UI"/>
                <a:ea typeface="DejaVu Sans"/>
              </a:rPr>
              <a:t>ЧЛЕНСТВА СЕТИ</a:t>
            </a:r>
            <a:endParaRPr b="0" lang="ru-RU" sz="21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89" name="Прямая соединительная линия 11"/>
          <p:cNvCxnSpPr/>
          <p:nvPr/>
        </p:nvCxnSpPr>
        <p:spPr>
          <a:xfrm flipV="1">
            <a:off x="357120" y="528480"/>
            <a:ext cx="4573080" cy="8280"/>
          </a:xfrm>
          <a:prstGeom prst="straightConnector1">
            <a:avLst/>
          </a:prstGeom>
          <a:ln w="0">
            <a:solidFill>
              <a:srgbClr val="f6ae2a"/>
            </a:solidFill>
          </a:ln>
        </p:spPr>
      </p:cxnSp>
      <p:sp>
        <p:nvSpPr>
          <p:cNvPr id="290" name="Прямоугольник 14"/>
          <p:cNvSpPr/>
          <p:nvPr/>
        </p:nvSpPr>
        <p:spPr>
          <a:xfrm>
            <a:off x="476640" y="861480"/>
            <a:ext cx="7254000" cy="399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8760" rIns="68760" tIns="34200" bIns="34200" anchor="t">
            <a:spAutoFit/>
          </a:bodyPr>
          <a:p>
            <a:pPr marL="257040" indent="-257040" algn="just">
              <a:lnSpc>
                <a:spcPct val="100000"/>
              </a:lnSpc>
              <a:spcBef>
                <a:spcPts val="451"/>
              </a:spcBef>
              <a:spcAft>
                <a:spcPts val="451"/>
              </a:spcAft>
              <a:buClr>
                <a:srgbClr val="f6ae2a"/>
              </a:buClr>
              <a:buSzPct val="90000"/>
              <a:buFont typeface="Wingdings 3" charset="2"/>
              <a:buChar char=""/>
            </a:pPr>
            <a:r>
              <a:rPr b="1" i="1" lang="ru-RU" sz="1200" spc="-1" strike="noStrike">
                <a:solidFill>
                  <a:srgbClr val="262626"/>
                </a:solidFill>
                <a:latin typeface="Segoe UI"/>
                <a:ea typeface="DejaVu Sans"/>
              </a:rPr>
              <a:t>ВОЗМОЖНОСТЬ КОНЦЕНТРАЦИИ ПАРТНЕРА НА ВЫБРАННОМ НАПРАВЛЕНИИ ДЕЯТЕЛЬНОСТИ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51"/>
              </a:spcBef>
              <a:spcAft>
                <a:spcPts val="451"/>
              </a:spcAft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57040" indent="-257040" algn="just">
              <a:lnSpc>
                <a:spcPct val="100000"/>
              </a:lnSpc>
              <a:spcBef>
                <a:spcPts val="451"/>
              </a:spcBef>
              <a:spcAft>
                <a:spcPts val="451"/>
              </a:spcAft>
              <a:buClr>
                <a:srgbClr val="f6ae2a"/>
              </a:buClr>
              <a:buSzPct val="90000"/>
              <a:buFont typeface="Wingdings 3" charset="2"/>
              <a:buChar char=""/>
            </a:pPr>
            <a:r>
              <a:rPr b="1" i="1" lang="ru-RU" sz="1200" spc="-1" strike="noStrike">
                <a:solidFill>
                  <a:srgbClr val="262626"/>
                </a:solidFill>
                <a:latin typeface="Segoe UI"/>
                <a:ea typeface="DejaVu Sans"/>
              </a:rPr>
              <a:t>РАСШИРЕНИЕ ЛИНЕЙКИ ПРЕДЛАГАЕМЫХ УСЛУГ ДЛЯ КЛИЕНТОВ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51"/>
              </a:spcBef>
              <a:spcAft>
                <a:spcPts val="451"/>
              </a:spcAft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57040" indent="-257040" algn="just">
              <a:lnSpc>
                <a:spcPct val="100000"/>
              </a:lnSpc>
              <a:spcBef>
                <a:spcPts val="451"/>
              </a:spcBef>
              <a:spcAft>
                <a:spcPts val="451"/>
              </a:spcAft>
              <a:buClr>
                <a:srgbClr val="f6ae2a"/>
              </a:buClr>
              <a:buSzPct val="90000"/>
              <a:buFont typeface="Wingdings 3" charset="2"/>
              <a:buChar char=""/>
            </a:pPr>
            <a:r>
              <a:rPr b="1" i="1" lang="ru-RU" sz="1200" spc="-1" strike="noStrike">
                <a:solidFill>
                  <a:srgbClr val="262626"/>
                </a:solidFill>
                <a:latin typeface="Segoe UI"/>
                <a:ea typeface="DejaVu Sans"/>
              </a:rPr>
              <a:t>ВОЗМОЖНОСТЬ ОБЪЕДИНЕНИЯ РЕСУРСОВ ДЛЯ ВЫПОЛНЕНИЯ КРУПНЫХ ПРОЕКТОВ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51"/>
              </a:spcBef>
              <a:spcAft>
                <a:spcPts val="451"/>
              </a:spcAft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57040" indent="-257040" algn="just">
              <a:lnSpc>
                <a:spcPct val="100000"/>
              </a:lnSpc>
              <a:spcBef>
                <a:spcPts val="451"/>
              </a:spcBef>
              <a:spcAft>
                <a:spcPts val="451"/>
              </a:spcAft>
              <a:buClr>
                <a:srgbClr val="f6ae2a"/>
              </a:buClr>
              <a:buSzPct val="90000"/>
              <a:buFont typeface="Wingdings 3" charset="2"/>
              <a:buChar char=""/>
            </a:pPr>
            <a:r>
              <a:rPr b="1" i="1" lang="ru-RU" sz="1200" spc="-1" strike="noStrike">
                <a:solidFill>
                  <a:srgbClr val="262626"/>
                </a:solidFill>
                <a:latin typeface="Segoe UI"/>
                <a:ea typeface="DejaVu Sans"/>
              </a:rPr>
              <a:t>ЭФФЕКТИВНАЯ РЕАЛИЗАЦИЯ ОБЩИХ ВНУТРЕННИХ «БИЗНЕС-ПРОЦЕССОВ»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57040" indent="-257040" algn="just">
              <a:lnSpc>
                <a:spcPct val="100000"/>
              </a:lnSpc>
              <a:spcBef>
                <a:spcPts val="451"/>
              </a:spcBef>
              <a:spcAft>
                <a:spcPts val="451"/>
              </a:spcAft>
              <a:tabLst>
                <a:tab algn="l" pos="0"/>
              </a:tabLst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57040" indent="-257040" algn="just">
              <a:lnSpc>
                <a:spcPct val="100000"/>
              </a:lnSpc>
              <a:spcBef>
                <a:spcPts val="451"/>
              </a:spcBef>
              <a:spcAft>
                <a:spcPts val="451"/>
              </a:spcAft>
              <a:buClr>
                <a:srgbClr val="f6ae2a"/>
              </a:buClr>
              <a:buSzPct val="90000"/>
              <a:buFont typeface="Wingdings 3" charset="2"/>
              <a:buChar char=""/>
              <a:tabLst>
                <a:tab algn="l" pos="0"/>
              </a:tabLst>
            </a:pPr>
            <a:r>
              <a:rPr b="1" i="1" lang="ru-RU" sz="1200" spc="-1" strike="noStrike">
                <a:solidFill>
                  <a:srgbClr val="262626"/>
                </a:solidFill>
                <a:latin typeface="Segoe UI"/>
                <a:ea typeface="DejaVu Sans"/>
              </a:rPr>
              <a:t>ВЫХОД НА РЫНОК ЕДИНОГО БРЕНДА ФЕДЕРАЛЬНОГО МАСШТАБА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51"/>
              </a:spcBef>
              <a:spcAft>
                <a:spcPts val="451"/>
              </a:spcAft>
              <a:tabLst>
                <a:tab algn="l" pos="0"/>
              </a:tabLst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57040" indent="-257040" algn="just">
              <a:lnSpc>
                <a:spcPct val="100000"/>
              </a:lnSpc>
              <a:spcBef>
                <a:spcPts val="451"/>
              </a:spcBef>
              <a:spcAft>
                <a:spcPts val="451"/>
              </a:spcAft>
              <a:buClr>
                <a:srgbClr val="f6ae2a"/>
              </a:buClr>
              <a:buSzPct val="90000"/>
              <a:buFont typeface="Wingdings 3" charset="2"/>
              <a:buChar char=""/>
              <a:tabLst>
                <a:tab algn="l" pos="0"/>
              </a:tabLst>
            </a:pPr>
            <a:r>
              <a:rPr b="1" i="1" lang="ru-RU" sz="1200" spc="-1" strike="noStrike">
                <a:solidFill>
                  <a:srgbClr val="262626"/>
                </a:solidFill>
                <a:latin typeface="Segoe UI"/>
                <a:ea typeface="DejaVu Sans"/>
              </a:rPr>
              <a:t>СОЗДАНИЕ ДОБРОСОВЕСТНОЙ ВНУТРЕННЕЙ КОНКУРЕНЦИИ МЕЖДУ ЧЛЕНАМИ СЕТИ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51"/>
              </a:spcBef>
              <a:spcAft>
                <a:spcPts val="451"/>
              </a:spcAft>
              <a:tabLst>
                <a:tab algn="l" pos="0"/>
              </a:tabLst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57040" indent="-257040" algn="just">
              <a:lnSpc>
                <a:spcPct val="100000"/>
              </a:lnSpc>
              <a:spcBef>
                <a:spcPts val="451"/>
              </a:spcBef>
              <a:spcAft>
                <a:spcPts val="451"/>
              </a:spcAft>
              <a:tabLst>
                <a:tab algn="l" pos="0"/>
              </a:tabLst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1" name="PlaceHolder 1"/>
          <p:cNvSpPr>
            <a:spLocks noGrp="1"/>
          </p:cNvSpPr>
          <p:nvPr>
            <p:ph type="sldNum" idx="14"/>
          </p:nvPr>
        </p:nvSpPr>
        <p:spPr>
          <a:xfrm>
            <a:off x="6553080" y="4767120"/>
            <a:ext cx="2132640" cy="27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>
              <a:buNone/>
            </a:pPr>
            <a:endParaRPr b="0" lang="ru-RU" sz="1200" spc="-1" strike="noStrike">
              <a:solidFill>
                <a:srgbClr val="8b8b8b"/>
              </a:solidFill>
              <a:latin typeface="Calibri"/>
              <a:ea typeface="DejaVu Sans"/>
            </a:endParaRPr>
          </a:p>
        </p:txBody>
      </p:sp>
      <p:pic>
        <p:nvPicPr>
          <p:cNvPr id="292" name="Picture 3" descr=""/>
          <p:cNvPicPr/>
          <p:nvPr/>
        </p:nvPicPr>
        <p:blipFill>
          <a:blip r:embed="rId7"/>
          <a:stretch/>
        </p:blipFill>
        <p:spPr>
          <a:xfrm>
            <a:off x="7182360" y="4596840"/>
            <a:ext cx="1385640" cy="461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TextBox 4"/>
          <p:cNvSpPr/>
          <p:nvPr/>
        </p:nvSpPr>
        <p:spPr>
          <a:xfrm>
            <a:off x="791640" y="4329000"/>
            <a:ext cx="1310760" cy="372240"/>
          </a:xfrm>
          <a:prstGeom prst="rect">
            <a:avLst/>
          </a:prstGeom>
          <a:noFill/>
          <a:ln w="0">
            <a:solidFill>
              <a:srgbClr val="000000">
                <a:alpha val="0"/>
              </a:srgbClr>
            </a:solidFill>
          </a:ln>
        </p:spPr>
        <p:style>
          <a:lnRef idx="0"/>
          <a:fillRef idx="0"/>
          <a:effectRef idx="0"/>
          <a:fontRef idx="minor"/>
        </p:style>
        <p:txBody>
          <a:bodyPr lIns="68760" rIns="68760" tIns="34200" bIns="34200" anchor="ctr">
            <a:spAutoFit/>
          </a:bodyPr>
          <a:p>
            <a:pPr algn="ctr">
              <a:lnSpc>
                <a:spcPct val="100000"/>
              </a:lnSpc>
            </a:pPr>
            <a:r>
              <a:rPr b="0" lang="ru-RU" sz="1000" spc="-1" strike="noStrike">
                <a:solidFill>
                  <a:srgbClr val="4a4a4e"/>
                </a:solidFill>
                <a:latin typeface="Arial"/>
                <a:ea typeface="DejaVu Sans"/>
              </a:rPr>
              <a:t>11 июля 2024</a:t>
            </a:r>
            <a:r>
              <a:rPr b="0" lang="en-US" sz="1000" spc="-1" strike="noStrike">
                <a:solidFill>
                  <a:srgbClr val="4a4a4e"/>
                </a:solidFill>
                <a:latin typeface="Arial"/>
                <a:ea typeface="DejaVu Sans"/>
              </a:rPr>
              <a:t> 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000" spc="-1" strike="noStrike">
                <a:solidFill>
                  <a:srgbClr val="4a4a4e"/>
                </a:solidFill>
                <a:latin typeface="Arial"/>
                <a:ea typeface="DejaVu Sans"/>
              </a:rPr>
              <a:t>Якутск 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94" name="Straight Connector 13"/>
          <p:cNvCxnSpPr/>
          <p:nvPr/>
        </p:nvCxnSpPr>
        <p:spPr>
          <a:xfrm flipH="1">
            <a:off x="3395160" y="2590920"/>
            <a:ext cx="2572920" cy="2572920"/>
          </a:xfrm>
          <a:prstGeom prst="straightConnector1">
            <a:avLst/>
          </a:prstGeom>
          <a:ln w="0">
            <a:solidFill>
              <a:srgbClr val="d9d9d9"/>
            </a:solidFill>
          </a:ln>
        </p:spPr>
      </p:cxnSp>
      <p:pic>
        <p:nvPicPr>
          <p:cNvPr id="295" name="Picture 5" descr=""/>
          <p:cNvPicPr/>
          <p:nvPr/>
        </p:nvPicPr>
        <p:blipFill>
          <a:blip r:embed="rId1"/>
          <a:stretch/>
        </p:blipFill>
        <p:spPr>
          <a:xfrm>
            <a:off x="5982480" y="0"/>
            <a:ext cx="3178800" cy="5142600"/>
          </a:xfrm>
          <a:prstGeom prst="rect">
            <a:avLst/>
          </a:prstGeom>
          <a:ln w="0">
            <a:noFill/>
          </a:ln>
        </p:spPr>
      </p:pic>
      <p:sp>
        <p:nvSpPr>
          <p:cNvPr id="296" name="Rectangle 2"/>
          <p:cNvSpPr/>
          <p:nvPr/>
        </p:nvSpPr>
        <p:spPr>
          <a:xfrm>
            <a:off x="3267000" y="2125800"/>
            <a:ext cx="2683440" cy="57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8760" rIns="68760" tIns="34200" bIns="34200" anchor="ctr">
            <a:normAutofit/>
          </a:bodyPr>
          <a:p>
            <a:pPr algn="ctr">
              <a:lnSpc>
                <a:spcPct val="90000"/>
              </a:lnSpc>
            </a:pPr>
            <a:r>
              <a:rPr b="1" lang="ru-RU" sz="1600" spc="-1" strike="noStrike">
                <a:solidFill>
                  <a:srgbClr val="4a4a4e"/>
                </a:solidFill>
                <a:latin typeface="Arial"/>
                <a:ea typeface="Tahoma"/>
              </a:rPr>
              <a:t>Спасибо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b="1" lang="ru-RU" sz="1600" spc="-1" strike="noStrike">
                <a:solidFill>
                  <a:srgbClr val="4a4a4e"/>
                </a:solidFill>
                <a:latin typeface="Arial"/>
                <a:ea typeface="Tahoma"/>
              </a:rPr>
              <a:t>за внимание!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97" name="Picture 3" descr=""/>
          <p:cNvPicPr/>
          <p:nvPr/>
        </p:nvPicPr>
        <p:blipFill>
          <a:blip r:embed="rId2"/>
          <a:stretch/>
        </p:blipFill>
        <p:spPr>
          <a:xfrm>
            <a:off x="476640" y="276480"/>
            <a:ext cx="1483920" cy="493920"/>
          </a:xfrm>
          <a:prstGeom prst="rect">
            <a:avLst/>
          </a:prstGeom>
          <a:ln w="0">
            <a:noFill/>
          </a:ln>
        </p:spPr>
      </p:pic>
      <p:sp>
        <p:nvSpPr>
          <p:cNvPr id="298" name="Прямоугольник 7"/>
          <p:cNvSpPr/>
          <p:nvPr/>
        </p:nvSpPr>
        <p:spPr>
          <a:xfrm>
            <a:off x="386640" y="726480"/>
            <a:ext cx="2339280" cy="3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1400" spc="-1" strike="noStrike">
                <a:solidFill>
                  <a:srgbClr val="ff0000"/>
                </a:solidFill>
                <a:latin typeface="Calibri"/>
                <a:ea typeface="DejaVu Sans"/>
              </a:rPr>
              <a:t>Честные. Надежные. Свои.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5456</TotalTime>
  <Application>LibreOffice/7.4.2.3$Windows_X86_64 LibreOffice_project/382eef1f22670f7f4118c8c2dd222ec7ad009daf</Application>
  <AppVersion>15.0000</AppVersion>
  <Words>598</Words>
  <Paragraphs>83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2016-04-19T13:55:21Z</dcterms:created>
  <dc:creator>User</dc:creator>
  <dc:description/>
  <dc:language>ru-RU</dc:language>
  <cp:lastModifiedBy/>
  <cp:lastPrinted>2024-07-07T12:12:19Z</cp:lastPrinted>
  <dcterms:modified xsi:type="dcterms:W3CDTF">2024-07-07T12:53:59Z</dcterms:modified>
  <cp:revision>983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(16:9)</vt:lpwstr>
  </property>
  <property fmtid="{D5CDD505-2E9C-101B-9397-08002B2CF9AE}" pid="3" name="Slides">
    <vt:i4>9</vt:i4>
  </property>
</Properties>
</file>