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5"/>
  </p:notesMasterIdLst>
  <p:handoutMasterIdLst>
    <p:handoutMasterId r:id="rId26"/>
  </p:handoutMasterIdLst>
  <p:sldIdLst>
    <p:sldId id="315" r:id="rId2"/>
    <p:sldId id="366" r:id="rId3"/>
    <p:sldId id="385" r:id="rId4"/>
    <p:sldId id="386" r:id="rId5"/>
    <p:sldId id="387" r:id="rId6"/>
    <p:sldId id="388" r:id="rId7"/>
    <p:sldId id="389" r:id="rId8"/>
    <p:sldId id="390" r:id="rId9"/>
    <p:sldId id="391" r:id="rId10"/>
    <p:sldId id="392" r:id="rId11"/>
    <p:sldId id="393" r:id="rId12"/>
    <p:sldId id="394" r:id="rId13"/>
    <p:sldId id="395" r:id="rId14"/>
    <p:sldId id="396" r:id="rId15"/>
    <p:sldId id="397" r:id="rId16"/>
    <p:sldId id="398" r:id="rId17"/>
    <p:sldId id="399" r:id="rId18"/>
    <p:sldId id="400" r:id="rId19"/>
    <p:sldId id="401" r:id="rId20"/>
    <p:sldId id="402" r:id="rId21"/>
    <p:sldId id="403" r:id="rId22"/>
    <p:sldId id="404" r:id="rId23"/>
    <p:sldId id="326" r:id="rId2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1586C-D009-4850-A17F-3D7295707F71}" type="datetimeFigureOut">
              <a:rPr lang="ru-RU" smtClean="0"/>
              <a:t>29.05.2024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4143F-4B12-472A-89C7-3716E946D57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885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B1D41-E2D4-4462-BD86-13AB2A5F0AE0}" type="datetimeFigureOut">
              <a:rPr lang="ru-RU" smtClean="0"/>
              <a:t>29.05.2024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10874-566E-45AA-8EDC-6EFEE7E0F33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3627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5F65F1-693A-4AA0-A89B-0CAF968D391E}" type="datetimeFigureOut">
              <a:rPr lang="ru-RU" smtClean="0"/>
              <a:t>29.05.2024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AF4BF8-2DF7-4841-A30F-58EB1D53DD4D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34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5F1-693A-4AA0-A89B-0CAF968D391E}" type="datetimeFigureOut">
              <a:rPr lang="ru-RU" smtClean="0"/>
              <a:t>29.05.2024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4BF8-2DF7-4841-A30F-58EB1D53DD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11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5F1-693A-4AA0-A89B-0CAF968D391E}" type="datetimeFigureOut">
              <a:rPr lang="ru-RU" smtClean="0"/>
              <a:t>29.05.2024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4BF8-2DF7-4841-A30F-58EB1D53DD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55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5F1-693A-4AA0-A89B-0CAF968D391E}" type="datetimeFigureOut">
              <a:rPr lang="ru-RU" smtClean="0"/>
              <a:t>29.05.2024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4BF8-2DF7-4841-A30F-58EB1D53DD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36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5F1-693A-4AA0-A89B-0CAF968D391E}" type="datetimeFigureOut">
              <a:rPr lang="ru-RU" smtClean="0"/>
              <a:t>29.05.2024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4BF8-2DF7-4841-A30F-58EB1D53DD4D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26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5F1-693A-4AA0-A89B-0CAF968D391E}" type="datetimeFigureOut">
              <a:rPr lang="ru-RU" smtClean="0"/>
              <a:t>29.05.2024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4BF8-2DF7-4841-A30F-58EB1D53DD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44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5F1-693A-4AA0-A89B-0CAF968D391E}" type="datetimeFigureOut">
              <a:rPr lang="ru-RU" smtClean="0"/>
              <a:t>29.05.2024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4BF8-2DF7-4841-A30F-58EB1D53DD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61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5F1-693A-4AA0-A89B-0CAF968D391E}" type="datetimeFigureOut">
              <a:rPr lang="ru-RU" smtClean="0"/>
              <a:t>29.05.2024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4BF8-2DF7-4841-A30F-58EB1D53DD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13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5F1-693A-4AA0-A89B-0CAF968D391E}" type="datetimeFigureOut">
              <a:rPr lang="ru-RU" smtClean="0"/>
              <a:t>29.05.2024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4BF8-2DF7-4841-A30F-58EB1D53DD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8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5F1-693A-4AA0-A89B-0CAF968D391E}" type="datetimeFigureOut">
              <a:rPr lang="ru-RU" smtClean="0"/>
              <a:t>29.05.2024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4BF8-2DF7-4841-A30F-58EB1D53DD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44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5F1-693A-4AA0-A89B-0CAF968D391E}" type="datetimeFigureOut">
              <a:rPr lang="ru-RU" smtClean="0"/>
              <a:t>29.05.2024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4BF8-2DF7-4841-A30F-58EB1D53DD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62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A5F65F1-693A-4AA0-A89B-0CAF968D391E}" type="datetimeFigureOut">
              <a:rPr lang="ru-RU" smtClean="0"/>
              <a:t>29.05.2024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67AF4BF8-2DF7-4841-A30F-58EB1D53DD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241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2808312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Bahnschrift Light" panose="020B0502040204020203" pitchFamily="34" charset="0"/>
              </a:rPr>
              <a:t>Дисциплинарная ответственность в аудиторской деятельности. Пора учиться на чужих ошибках</a:t>
            </a:r>
            <a:br>
              <a:rPr lang="ru-RU" sz="3600" dirty="0">
                <a:latin typeface="Bahnschrift Light" panose="020B0502040204020203" pitchFamily="34" charset="0"/>
              </a:rPr>
            </a:br>
            <a:r>
              <a:rPr lang="ru-RU" sz="3600" dirty="0">
                <a:latin typeface="Bahnschrift Light" panose="020B0502040204020203" pitchFamily="34" charset="0"/>
              </a:rPr>
              <a:t>2024</a:t>
            </a:r>
            <a:br>
              <a:rPr lang="ru-RU" sz="3600" dirty="0">
                <a:latin typeface="Bahnschrift Light" panose="020B0502040204020203" pitchFamily="34" charset="0"/>
              </a:rPr>
            </a:br>
            <a:endParaRPr lang="ru-RU" sz="3600" dirty="0">
              <a:latin typeface="Bahnschrift Light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4077072"/>
            <a:ext cx="75608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Bahnschrift Light" panose="020B0502040204020203" pitchFamily="34" charset="0"/>
              </a:rPr>
              <a:t>Черкасова Наталья Владимировна</a:t>
            </a:r>
          </a:p>
          <a:p>
            <a:endParaRPr lang="ru-RU" sz="2400" b="1" dirty="0">
              <a:latin typeface="Bahnschrift Light" panose="020B0502040204020203" pitchFamily="34" charset="0"/>
            </a:endParaRPr>
          </a:p>
          <a:p>
            <a:r>
              <a:rPr lang="ru-RU" sz="2000" b="1" dirty="0">
                <a:latin typeface="Bahnschrift Light" panose="020B0502040204020203" pitchFamily="34" charset="0"/>
              </a:rPr>
              <a:t>Председа</a:t>
            </a:r>
            <a:r>
              <a:rPr lang="ru-RU" sz="2000" dirty="0">
                <a:latin typeface="Bahnschrift Light" panose="020B0502040204020203" pitchFamily="34" charset="0"/>
              </a:rPr>
              <a:t>т</a:t>
            </a:r>
            <a:r>
              <a:rPr lang="ru-RU" sz="2000" b="1" dirty="0">
                <a:latin typeface="Bahnschrift Light" panose="020B0502040204020203" pitchFamily="34" charset="0"/>
              </a:rPr>
              <a:t>ель Дисциплинарной комиссии СРО ААС, </a:t>
            </a:r>
            <a:r>
              <a:rPr lang="ru-RU" sz="2000" b="1" dirty="0" err="1">
                <a:latin typeface="Bahnschrift Light" panose="020B0502040204020203" pitchFamily="34" charset="0"/>
              </a:rPr>
              <a:t>кэн</a:t>
            </a:r>
            <a:endParaRPr lang="ru-RU" sz="2000" b="1" dirty="0"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18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Дисциплинарный кодекс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8" cy="4680520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Меры дисциплинарного воздействия и порядок их применения</a:t>
            </a:r>
          </a:p>
          <a:p>
            <a:pPr algn="l"/>
            <a:endParaRPr lang="ru-RU" dirty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Мера дисциплинарного воздействия </a:t>
            </a: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– установленная Кодексом мера дисциплинарной </a:t>
            </a:r>
            <a:r>
              <a:rPr lang="ru-RU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ответственности</a:t>
            </a: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, применяемая СРО ААС в отношении члена СРО ААС, совершившего дисциплинарное нарушение, направленная на устранение дисциплинарного нарушения, предупреждение совершения новых дисциплинарных нарушений как самим нарушителем, так и другими членами СРО ААС</a:t>
            </a:r>
          </a:p>
        </p:txBody>
      </p:sp>
    </p:spTree>
    <p:extLst>
      <p:ext uri="{BB962C8B-B14F-4D97-AF65-F5344CB8AC3E}">
        <p14:creationId xmlns:p14="http://schemas.microsoft.com/office/powerpoint/2010/main" val="925478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Дисциплинарный кодекс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8" cy="468052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Меры дисциплинарного воздействия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Замечание;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Предупреждение о недопустимости нарушения;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Предписание об устранении выявленного нарушения;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Штраф;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Приостановление членства в СРО ААС;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Исключение из членов СРО ААС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Меры могут быть основными и дополнительными. Каждая из вышеперечисленных мер может быть основной. Штраф может являться дополнительной мерой дисциплинарного воздействия.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За одно дисциплинарное нарушение может быть применена только одна основная мера дисциплинарного воздействия.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Исключение из членов СРО ААС не может сопровождаться дополнительной мерой воздействия.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1505360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Дисциплинарный кодекс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8" cy="4680520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Несколько</a:t>
            </a: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 дисциплинарных </a:t>
            </a:r>
            <a:r>
              <a:rPr lang="ru-RU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нарушений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Мера дисциплинарного воздействия назначается </a:t>
            </a:r>
            <a:r>
              <a:rPr lang="ru-RU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за каждое </a:t>
            </a: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совершенное нарушение, кроме случаев, предусмотренных Кодексом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Одна мера дисциплинарного воздействия за несколько нарушений применяется а отношении одного лица в случае, если такой мерой является </a:t>
            </a:r>
            <a:r>
              <a:rPr lang="ru-RU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ИСКЛЮЧЕНИЕ</a:t>
            </a: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 из членов СРО ААС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Мера дисциплинарного воздействия может быть применена не позднее </a:t>
            </a:r>
            <a:r>
              <a:rPr lang="ru-RU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1 года </a:t>
            </a: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со дня возбуждения дисциплинарного производства. В этот срок не включаются периоды приостановления дисциплинарного производства, период рассмотрения Правлением СРО ААС жалобы на решение ДК, а также периоды, на которые рассмотрение ДД откладывалось по ходатайству участника</a:t>
            </a:r>
          </a:p>
        </p:txBody>
      </p:sp>
    </p:spTree>
    <p:extLst>
      <p:ext uri="{BB962C8B-B14F-4D97-AF65-F5344CB8AC3E}">
        <p14:creationId xmlns:p14="http://schemas.microsoft.com/office/powerpoint/2010/main" val="697603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Дисциплинарный кодекс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8" cy="468052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Срок, в течение которого член СРО ААС считается подвергнутым взысканию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956432"/>
              </p:ext>
            </p:extLst>
          </p:nvPr>
        </p:nvGraphicFramePr>
        <p:xfrm>
          <a:off x="467544" y="2665720"/>
          <a:ext cx="8208912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Мера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Срок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замечание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  месяцев со дня вступления в силу</a:t>
                      </a:r>
                      <a:r>
                        <a:rPr lang="ru-RU" baseline="0" dirty="0"/>
                        <a:t> решения ДК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предупреждение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 года со дня вступления в силу</a:t>
                      </a:r>
                      <a:r>
                        <a:rPr lang="ru-RU" baseline="0" dirty="0"/>
                        <a:t> решения ДК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Предписание,</a:t>
                      </a:r>
                      <a:r>
                        <a:rPr lang="ru-RU" baseline="0" dirty="0"/>
                        <a:t> штраф, приостановление членства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 дня вступления в силу решения ДО</a:t>
                      </a:r>
                      <a:r>
                        <a:rPr lang="ru-RU" baseline="0" dirty="0"/>
                        <a:t> и до истечения 2 лет со дня окончания исполнения данного решения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231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Дисциплинарное производство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8" cy="4680520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	Задачи, решение которых осуществляется в рамках 	дисциплинарного производства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Установление всех обстоятельств по делу о дисциплинарном нарушении;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Оценка этих обстоятельств на предмет соответствия действий (бездействия) членов СРО ААС требованиям, установленным к членам СРО ААС;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Вынесения решения по результатам рассмотрения дисциплинарного дела.</a:t>
            </a:r>
          </a:p>
        </p:txBody>
      </p:sp>
    </p:spTree>
    <p:extLst>
      <p:ext uri="{BB962C8B-B14F-4D97-AF65-F5344CB8AC3E}">
        <p14:creationId xmlns:p14="http://schemas.microsoft.com/office/powerpoint/2010/main" val="966221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Дисциплинарное производство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8" cy="4680520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Принципы дисциплинарного производства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Законность;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Объективность;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Полнота и всесторонность исследования обстоятельств дела;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Справедливость (соразмерность наказания совершенному нарушению).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Все неустранимые сомнения, противоречия, неясности применяемых нормативных правовых актов и локальных нормативных актов СРО ААС толкуются в </a:t>
            </a:r>
            <a:r>
              <a:rPr lang="ru-RU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пользу члена СРО ААС</a:t>
            </a:r>
          </a:p>
        </p:txBody>
      </p:sp>
    </p:spTree>
    <p:extLst>
      <p:ext uri="{BB962C8B-B14F-4D97-AF65-F5344CB8AC3E}">
        <p14:creationId xmlns:p14="http://schemas.microsoft.com/office/powerpoint/2010/main" val="2849647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Дисциплинарное производство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8" cy="4680520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	Возбуждение дисциплинарного дела</a:t>
            </a:r>
          </a:p>
          <a:p>
            <a:pPr algn="l"/>
            <a:r>
              <a:rPr lang="ru-RU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	Срок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По нарушениям в части требования по обеспечению хранения документов, представления отчетности, уплаты членских взносов – не позднее 1 года со дня совершения соответствующего нарушения;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Остальные нарушения – не позднее 6 месяцев со дня, когда о соответствующем нарушении стало известно СРО ААС, но не позднее 6 лет с момента совершения нарушения</a:t>
            </a:r>
          </a:p>
        </p:txBody>
      </p:sp>
    </p:spTree>
    <p:extLst>
      <p:ext uri="{BB962C8B-B14F-4D97-AF65-F5344CB8AC3E}">
        <p14:creationId xmlns:p14="http://schemas.microsoft.com/office/powerpoint/2010/main" val="918370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Дисциплинарное производство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8" cy="4680520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	Возбуждение дисциплинарного дела</a:t>
            </a:r>
          </a:p>
          <a:p>
            <a:pPr algn="l"/>
            <a:r>
              <a:rPr lang="ru-RU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	Основания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Жалоба на действие (бездействие) члена СРО ААС;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Письменное уведомление (сообщение, акт, заключение) уполномоченного органа или должностного лица СРО ААС о совершении членом СРО ААС нарушения, предусмотренного Кодексом;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Решение Правления СРО ААС о направлении материалов о дисциплинарном нарушении на рассмотрение ДК.</a:t>
            </a:r>
          </a:p>
        </p:txBody>
      </p:sp>
    </p:spTree>
    <p:extLst>
      <p:ext uri="{BB962C8B-B14F-4D97-AF65-F5344CB8AC3E}">
        <p14:creationId xmlns:p14="http://schemas.microsoft.com/office/powerpoint/2010/main" val="85643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Дисциплинарное производство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91072" y="2112224"/>
            <a:ext cx="8352928" cy="4680520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	Возбуждение дисциплинарного дела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	В результате рассмотрения поступивших материалов может быть 	принято решение:</a:t>
            </a:r>
          </a:p>
          <a:p>
            <a:pPr marL="722376" lvl="1" indent="-342900" algn="l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о возбуждении дисциплинарного производства;</a:t>
            </a:r>
          </a:p>
          <a:p>
            <a:pPr marL="722376" lvl="1" indent="-342900" algn="l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об отказе в возбуждении дисциплинарного производства – при наличии обстоятельств, исключающих дисциплинарное производство.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	Определение об отказе в возбуждении дисциплинарного 	производства может быть обжаловано!</a:t>
            </a:r>
          </a:p>
        </p:txBody>
      </p:sp>
    </p:spTree>
    <p:extLst>
      <p:ext uri="{BB962C8B-B14F-4D97-AF65-F5344CB8AC3E}">
        <p14:creationId xmlns:p14="http://schemas.microsoft.com/office/powerpoint/2010/main" val="2690966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Дисциплинарное производство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8" cy="4680520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Рассмотрение дисциплинарного дела</a:t>
            </a:r>
          </a:p>
          <a:p>
            <a:pPr algn="l"/>
            <a:endParaRPr lang="ru-RU" dirty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Рассмотрение дисциплинарного дела осуществляется в рамках очного заседания (заседаний) ДК, проводимого в форме совместного присутствия, с обязательным приглашением участников дисциплинарного производства</a:t>
            </a:r>
          </a:p>
          <a:p>
            <a:pPr algn="l"/>
            <a:endParaRPr lang="ru-RU" dirty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Срок рассмотрения – 1 год. С учетом приостановления не может быть больше 2 лет со дня возбуждения дисциплинарного производства.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47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Дисциплинарный кодекс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352928" cy="2808312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Решением Правления СРО ААС  от 27.01.2023 (протокол № 604) утвержден и введен в действие с 03.04.2023 </a:t>
            </a:r>
            <a:r>
              <a:rPr lang="ru-RU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Дисциплинарный кодекс</a:t>
            </a: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Соответственно с 03.04.2023 утратил силу </a:t>
            </a:r>
            <a:r>
              <a:rPr lang="ru-RU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Порядок применения мер </a:t>
            </a: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дисциплинарного воздействия к членам Саморегулируемой организации аудиторов Ассоциации «Содружество»</a:t>
            </a:r>
          </a:p>
        </p:txBody>
      </p:sp>
    </p:spTree>
    <p:extLst>
      <p:ext uri="{BB962C8B-B14F-4D97-AF65-F5344CB8AC3E}">
        <p14:creationId xmlns:p14="http://schemas.microsoft.com/office/powerpoint/2010/main" val="3540414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Дисциплинарное производство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8" cy="4680520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Решение ДК по дисциплинарному делу</a:t>
            </a:r>
          </a:p>
          <a:p>
            <a:pPr algn="l"/>
            <a:endParaRPr lang="ru-RU" dirty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Может быть принято одно из следующих решений: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О применении (о рекомендации применения) одной или нескольких мер дисциплинарного воздействия;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Об освобождении от дисциплинарной ответственности;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О прекращении дисциплинарного производства при наличии обстоятельств, исключающих дисциплинарное производство.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Решения вступают в силу по истечение установленного срока их обжалования или с момента принятия Правлением решения по жалобе.</a:t>
            </a:r>
          </a:p>
        </p:txBody>
      </p:sp>
    </p:spTree>
    <p:extLst>
      <p:ext uri="{BB962C8B-B14F-4D97-AF65-F5344CB8AC3E}">
        <p14:creationId xmlns:p14="http://schemas.microsoft.com/office/powerpoint/2010/main" val="2393801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Дисциплинарное производство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8" cy="4680520"/>
          </a:xfrm>
        </p:spPr>
        <p:txBody>
          <a:bodyPr>
            <a:normAutofit/>
          </a:bodyPr>
          <a:lstStyle/>
          <a:p>
            <a:pPr algn="l"/>
            <a:endParaRPr lang="ru-RU" dirty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Обжалование актов ДК</a:t>
            </a:r>
          </a:p>
          <a:p>
            <a:pPr algn="l"/>
            <a:endParaRPr lang="ru-RU" dirty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Решение ДК о применении мер дисциплинарного воздействия (замечание, предупреждение, предписание, штраф), а также определение ДК может быть обжаловано в течение 10 рабочих дней со дня получения соответствующего акта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Предварительное рассмотрение поступающих в Правление СРО ААС жалоб на акты ДК осуществляет Апелляционный комитет СРО ААС.</a:t>
            </a:r>
          </a:p>
        </p:txBody>
      </p:sp>
    </p:spTree>
    <p:extLst>
      <p:ext uri="{BB962C8B-B14F-4D97-AF65-F5344CB8AC3E}">
        <p14:creationId xmlns:p14="http://schemas.microsoft.com/office/powerpoint/2010/main" val="32290396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Дисциплинарное производство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8" cy="4680520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Обжалование актов ДК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Правление СРО ААС по результатам рассмотрения жалобы вправе принять одно из следующих решений: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Оставить решение ДК без изменения, жалобу без удовлетворения;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Отменить решение ДК полностью или в части и принять новое решение;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Отменить решение ДК и направить дело на новое рассмотрение;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Отменить решение ДК и прекратить дисциплинарное производство.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Решение Правления о применении меры дисциплинарного воздействия, а также решение, принятое по результатам рассмотрения жалобы на решение ДК, могут быть оспорены в судебном порядке.</a:t>
            </a:r>
          </a:p>
        </p:txBody>
      </p:sp>
    </p:spTree>
    <p:extLst>
      <p:ext uri="{BB962C8B-B14F-4D97-AF65-F5344CB8AC3E}">
        <p14:creationId xmlns:p14="http://schemas.microsoft.com/office/powerpoint/2010/main" val="1791040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 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680520"/>
          </a:xfrm>
        </p:spPr>
        <p:txBody>
          <a:bodyPr>
            <a:normAutofit/>
          </a:bodyPr>
          <a:lstStyle/>
          <a:p>
            <a:pPr algn="ctr"/>
            <a:endParaRPr lang="ru-RU" sz="4000" dirty="0">
              <a:solidFill>
                <a:schemeClr val="tx1"/>
              </a:solidFill>
            </a:endParaRPr>
          </a:p>
          <a:p>
            <a:pPr algn="ctr"/>
            <a:r>
              <a:rPr lang="ru-RU" sz="4000" dirty="0">
                <a:solidFill>
                  <a:schemeClr val="tx1"/>
                </a:solidFill>
                <a:latin typeface="Bahnschrift Light" panose="020B0502040204020203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64840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Дисциплинарный кодекс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8" cy="4680520"/>
          </a:xfrm>
        </p:spPr>
        <p:txBody>
          <a:bodyPr>
            <a:normAutofit/>
          </a:bodyPr>
          <a:lstStyle/>
          <a:p>
            <a:pPr algn="l"/>
            <a:endParaRPr lang="ru-RU" dirty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Кодекс определяет меры дисциплинарного воздействия, порядок и основания их применения к членам СРО ААС за нарушение ими требований, установленных Федеральным законом «Об аудиторской деятельности», другими федеральными законами и принятыми в соответствии с ними иными нормативными правовыми актами и нормативными актам Банка России, стандартами аудиторской деятельности, Правилами независимости аудиторов и аудиторских организаций, Кодексом профессиональной этики аудиторов, уставом СРО ААС, локальными нормативными актами СРО ААС.</a:t>
            </a:r>
          </a:p>
        </p:txBody>
      </p:sp>
    </p:spTree>
    <p:extLst>
      <p:ext uri="{BB962C8B-B14F-4D97-AF65-F5344CB8AC3E}">
        <p14:creationId xmlns:p14="http://schemas.microsoft.com/office/powerpoint/2010/main" val="3967369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Дисциплинарный кодекс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8" cy="4680520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		</a:t>
            </a: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Основные принципы (статья 3 Действие Кодекса)</a:t>
            </a:r>
          </a:p>
          <a:p>
            <a:pPr marL="493776" indent="-457200" algn="just">
              <a:buAutoNum type="arabicPeriod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Действие Кодекса распространяется на членов СРО ААС, а также других участников дисциплинарного производства;</a:t>
            </a:r>
          </a:p>
          <a:p>
            <a:pPr marL="493776" indent="-457200" algn="just">
              <a:buAutoNum type="arabicPeriod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Дисциплинарное производство осуществляется по процессуальным нормам, действующим во время дисциплинарного производства;</a:t>
            </a:r>
          </a:p>
          <a:p>
            <a:pPr marL="493776" indent="-457200" algn="just">
              <a:buAutoNum type="arabicPeriod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Наказуемость деяния (действия, бездействия) определяется по нормам, действовавшим во время совершения этого деяния. Временем совершения деяния признается время совершения действия (бездействия) независимо от времени наступления последствий и / или обнаружения деяния;</a:t>
            </a:r>
          </a:p>
          <a:p>
            <a:pPr marL="493776" indent="-457200" algn="l">
              <a:buAutoNum type="arabicPeriod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35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Дисциплинарный кодекс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8" cy="4680520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Основные принципы (статья 3 Действие Кодекса)</a:t>
            </a:r>
          </a:p>
          <a:p>
            <a:pPr marL="493776" indent="-457200" algn="l">
              <a:buFont typeface="+mj-lt"/>
              <a:buAutoNum type="arabicPeriod" startAt="4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Нормы Кодекса, смягчающие или отменяющие ответственность за дисциплинарные нарушения, имеют обратную силу в отношении лиц, совершивших дисциплинарные нарушения до вступления Кодекса в силу;</a:t>
            </a:r>
          </a:p>
          <a:p>
            <a:pPr marL="493776" indent="-457200" algn="l">
              <a:buFont typeface="+mj-lt"/>
              <a:buAutoNum type="arabicPeriod" startAt="4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Нормы Кодекса, вводящие или отягчающие ответственность за дисциплинарные нарушения, не имеют обратной силы в отношении лиц, совершивших дисциплинарные нарушения до вступления Кодекса в силу;</a:t>
            </a:r>
          </a:p>
          <a:p>
            <a:pPr marL="493776" indent="-457200" algn="l">
              <a:buFont typeface="+mj-lt"/>
              <a:buAutoNum type="arabicPeriod" startAt="4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Изменения и дополнения к Кодексу, отягчающие ответственность за дисциплинарные нарушения, не могут иметь обратной силы;</a:t>
            </a:r>
          </a:p>
          <a:p>
            <a:pPr marL="493776" indent="-457200" algn="l">
              <a:buFont typeface="+mj-lt"/>
              <a:buAutoNum type="arabicPeriod" startAt="4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Член СРО ААС может быть привлечен к дисциплинарной ответственности не иначе как в  порядке и по основаниям, предусмотренным Кодексом.</a:t>
            </a:r>
          </a:p>
          <a:p>
            <a:pPr marL="493776" indent="-457200" algn="l">
              <a:buAutoNum type="arabicPeriod" startAt="4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854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Дисциплинарный кодекс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8" cy="4680520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chemeClr val="tx1"/>
                </a:solidFill>
              </a:rPr>
              <a:t>	</a:t>
            </a:r>
            <a:r>
              <a:rPr lang="ru-RU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Цели</a:t>
            </a: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 Кодекса</a:t>
            </a:r>
          </a:p>
          <a:p>
            <a:pPr marL="379476" indent="-342900" algn="l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Защита экономических интересов физических и юридических лиц, общества и государства от нарушения требований, установленных к членам СРО ААС;</a:t>
            </a:r>
          </a:p>
          <a:p>
            <a:pPr marL="379476" indent="-342900" algn="l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Защита членов СРО ААС от недобросовестной конкуренции на рынке аудиторских услуг;</a:t>
            </a:r>
          </a:p>
          <a:p>
            <a:pPr marL="379476" indent="-342900" algn="l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Обеспечение гарантии членам СРО ААС на защиту их права на объективное и справедливое дисциплинарное производство.</a:t>
            </a:r>
          </a:p>
          <a:p>
            <a:pPr marL="493776" indent="-457200" algn="l">
              <a:buAutoNum type="arabicPeriod" startAt="4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054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Дисциплинарный кодекс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8" cy="4680520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Дисциплинарное нарушение</a:t>
            </a:r>
          </a:p>
          <a:p>
            <a:pPr algn="l"/>
            <a:r>
              <a:rPr lang="ru-RU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Дисциплинарное нарушение </a:t>
            </a: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– виновно совершенное действие (бездействие), выразившееся в неисполнении членом СРО ААС требований, установленных к членам СРО ААС, за которые ДК предусмотрена дисциплинарная ответственность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Классификация нарушений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4149080"/>
            <a:ext cx="25922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Длящееся нарушение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4149080"/>
            <a:ext cx="25922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 длящееся нарушение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5157192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Продолжаемое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5157192"/>
            <a:ext cx="20882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Однородное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5174322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повторное</a:t>
            </a:r>
          </a:p>
        </p:txBody>
      </p:sp>
    </p:spTree>
    <p:extLst>
      <p:ext uri="{BB962C8B-B14F-4D97-AF65-F5344CB8AC3E}">
        <p14:creationId xmlns:p14="http://schemas.microsoft.com/office/powerpoint/2010/main" val="450234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Дисциплинарный кодекс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8" cy="4680520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	Дисциплинарная ответственность</a:t>
            </a:r>
          </a:p>
          <a:p>
            <a:pPr algn="l"/>
            <a:r>
              <a:rPr lang="ru-RU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	Дисциплинарная ответственность </a:t>
            </a: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– ответственность членов СРО 	ААС, предусмотренная Дисциплинарным кодексом за совершение 	дисциплинарного нарушения.</a:t>
            </a:r>
          </a:p>
          <a:p>
            <a:pPr algn="l"/>
            <a:r>
              <a:rPr lang="ru-RU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	Субъекты</a:t>
            </a: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 дисциплинарной ответственности</a:t>
            </a:r>
          </a:p>
          <a:p>
            <a:pPr marL="379476" lvl="1" algn="l"/>
            <a:endParaRPr lang="ru-RU" dirty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marL="379476" lvl="1"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	Члены СРО ААС;</a:t>
            </a:r>
          </a:p>
          <a:p>
            <a:pPr marL="379476" lvl="1"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	В случаях, предусмотренных Кодексом – единоличный 	исполнительный орган</a:t>
            </a:r>
          </a:p>
        </p:txBody>
      </p:sp>
    </p:spTree>
    <p:extLst>
      <p:ext uri="{BB962C8B-B14F-4D97-AF65-F5344CB8AC3E}">
        <p14:creationId xmlns:p14="http://schemas.microsoft.com/office/powerpoint/2010/main" val="2990737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Дисциплинарный кодекс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8" cy="4680520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	Дисциплинарным кодексом определены: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обстоятельства, </a:t>
            </a:r>
            <a:r>
              <a:rPr lang="ru-RU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исключающие вину </a:t>
            </a: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лица в совершении дисциплинарного нарушения;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Основания для </a:t>
            </a:r>
            <a:r>
              <a:rPr lang="ru-RU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освобождения</a:t>
            </a: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 от дисциплинарной ответственности;</a:t>
            </a:r>
          </a:p>
          <a:p>
            <a:pPr marL="493776" indent="-457200" algn="l">
              <a:buAutoNum type="arabicParenR"/>
            </a:pP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Обстоятельства, </a:t>
            </a:r>
            <a:r>
              <a:rPr lang="ru-RU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смягчающие</a:t>
            </a: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 и </a:t>
            </a:r>
            <a:r>
              <a:rPr lang="ru-RU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отягчающие</a:t>
            </a:r>
            <a:r>
              <a:rPr lang="ru-RU" dirty="0">
                <a:solidFill>
                  <a:schemeClr val="tx1"/>
                </a:solidFill>
                <a:latin typeface="Bahnschrift Light" panose="020B0502040204020203" pitchFamily="34" charset="0"/>
              </a:rPr>
              <a:t> ответственность.</a:t>
            </a:r>
          </a:p>
        </p:txBody>
      </p:sp>
    </p:spTree>
    <p:extLst>
      <p:ext uri="{BB962C8B-B14F-4D97-AF65-F5344CB8AC3E}">
        <p14:creationId xmlns:p14="http://schemas.microsoft.com/office/powerpoint/2010/main" val="1963319414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5341</TotalTime>
  <Words>1313</Words>
  <Application>Microsoft Office PowerPoint</Application>
  <PresentationFormat>Экран (4:3)</PresentationFormat>
  <Paragraphs>137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Bahnschrift Light</vt:lpstr>
      <vt:lpstr>Calibri</vt:lpstr>
      <vt:lpstr>Corbel</vt:lpstr>
      <vt:lpstr>Базис</vt:lpstr>
      <vt:lpstr>Дисциплинарная ответственность в аудиторской деятельности. Пора учиться на чужих ошибках 2024 </vt:lpstr>
      <vt:lpstr>Дисциплинарный кодекс</vt:lpstr>
      <vt:lpstr>Дисциплинарный кодекс</vt:lpstr>
      <vt:lpstr>Дисциплинарный кодекс</vt:lpstr>
      <vt:lpstr>Дисциплинарный кодекс</vt:lpstr>
      <vt:lpstr>Дисциплинарный кодекс</vt:lpstr>
      <vt:lpstr>Дисциплинарный кодекс</vt:lpstr>
      <vt:lpstr>Дисциплинарный кодекс</vt:lpstr>
      <vt:lpstr>Дисциплинарный кодекс</vt:lpstr>
      <vt:lpstr>Дисциплинарный кодекс</vt:lpstr>
      <vt:lpstr>Дисциплинарный кодекс</vt:lpstr>
      <vt:lpstr>Дисциплинарный кодекс</vt:lpstr>
      <vt:lpstr>Дисциплинарный кодекс</vt:lpstr>
      <vt:lpstr>Дисциплинарное производство</vt:lpstr>
      <vt:lpstr>Дисциплинарное производство</vt:lpstr>
      <vt:lpstr>Дисциплинарное производство</vt:lpstr>
      <vt:lpstr>Дисциплинарное производство</vt:lpstr>
      <vt:lpstr>Дисциплинарное производство</vt:lpstr>
      <vt:lpstr>Дисциплинарное производство</vt:lpstr>
      <vt:lpstr>Дисциплинарное производство</vt:lpstr>
      <vt:lpstr>Дисциплинарное производство</vt:lpstr>
      <vt:lpstr>Дисциплинарное производство</vt:lpstr>
      <vt:lpstr>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Постных Е.С., 58292, 9-63-16</dc:creator>
  <cp:lastModifiedBy>Наталья</cp:lastModifiedBy>
  <cp:revision>165</cp:revision>
  <cp:lastPrinted>2022-12-19T10:27:57Z</cp:lastPrinted>
  <dcterms:created xsi:type="dcterms:W3CDTF">2012-11-28T09:13:11Z</dcterms:created>
  <dcterms:modified xsi:type="dcterms:W3CDTF">2024-05-29T08:27:13Z</dcterms:modified>
</cp:coreProperties>
</file>