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2" r:id="rId2"/>
    <p:sldId id="461" r:id="rId3"/>
    <p:sldId id="452" r:id="rId4"/>
    <p:sldId id="468" r:id="rId5"/>
    <p:sldId id="469" r:id="rId6"/>
    <p:sldId id="470" r:id="rId7"/>
    <p:sldId id="471" r:id="rId8"/>
    <p:sldId id="472" r:id="rId9"/>
    <p:sldId id="451" r:id="rId10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6B22"/>
    <a:srgbClr val="FF3E32"/>
    <a:srgbClr val="C53E32"/>
    <a:srgbClr val="C53E1E"/>
    <a:srgbClr val="FFC20E"/>
    <a:srgbClr val="4A4A4E"/>
    <a:srgbClr val="00B2A9"/>
    <a:srgbClr val="0D52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8818" autoAdjust="0"/>
  </p:normalViewPr>
  <p:slideViewPr>
    <p:cSldViewPr>
      <p:cViewPr>
        <p:scale>
          <a:sx n="100" d="100"/>
          <a:sy n="100" d="100"/>
        </p:scale>
        <p:origin x="-802" y="-365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984" cy="496011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069" y="2"/>
            <a:ext cx="2945984" cy="496011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F5AD7DD1-C908-4799-83B3-FA398EFD6BFC}" type="datetimeFigureOut">
              <a:rPr lang="ru-RU" smtClean="0"/>
              <a:pPr/>
              <a:t>29.06.2024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615"/>
            <a:ext cx="2945984" cy="496011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069" y="9430615"/>
            <a:ext cx="2945984" cy="496011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30C3FD48-C139-4A6F-BC3A-ACBC1FF9A59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9747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B9F84F8-058F-4A20-86C5-EC1025398A98}" type="datetimeFigureOut">
              <a:rPr lang="ru-RU" smtClean="0"/>
              <a:pPr/>
              <a:t>29.06.2024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9440AD7-9C30-47BD-89F7-4B2CD11E92B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50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83" y="159944"/>
            <a:ext cx="8602836" cy="386159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0B2A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85" y="1163836"/>
            <a:ext cx="8602837" cy="3263504"/>
          </a:xfrm>
        </p:spPr>
        <p:txBody>
          <a:bodyPr/>
          <a:lstStyle>
            <a:lvl1pPr>
              <a:defRPr sz="2000">
                <a:solidFill>
                  <a:srgbClr val="00B2A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265113" y="596504"/>
            <a:ext cx="8602306" cy="361950"/>
          </a:xfrm>
        </p:spPr>
        <p:txBody>
          <a:bodyPr>
            <a:normAutofit/>
          </a:bodyPr>
          <a:lstStyle>
            <a:lvl1pPr marL="0" indent="0">
              <a:buNone/>
              <a:defRPr sz="2200" b="0">
                <a:solidFill>
                  <a:srgbClr val="0D525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3875" y="4664484"/>
            <a:ext cx="2133600" cy="273844"/>
          </a:xfrm>
        </p:spPr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672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5A79-3F24-41DB-980F-8009A414C6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C5243A-6A5D-A048-B7DF-780553D2504F}"/>
              </a:ext>
            </a:extLst>
          </p:cNvPr>
          <p:cNvSpPr txBox="1"/>
          <p:nvPr/>
        </p:nvSpPr>
        <p:spPr>
          <a:xfrm>
            <a:off x="521550" y="1470561"/>
            <a:ext cx="5670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применения </a:t>
            </a:r>
          </a:p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стоимостных 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нестоимостных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критериев </a:t>
            </a:r>
          </a:p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организаторами конкурсов по отбору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аудиторских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CCEF91-8B88-0948-AAF6-BFA73B81834B}"/>
              </a:ext>
            </a:extLst>
          </p:cNvPr>
          <p:cNvSpPr txBox="1"/>
          <p:nvPr/>
        </p:nvSpPr>
        <p:spPr>
          <a:xfrm>
            <a:off x="631548" y="4480102"/>
            <a:ext cx="1086806" cy="338554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800" dirty="0" smtClean="0">
                <a:solidFill>
                  <a:srgbClr val="4A4A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июля 2024</a:t>
            </a:r>
            <a:endParaRPr lang="ru-RU" sz="800" dirty="0" smtClean="0">
              <a:solidFill>
                <a:srgbClr val="4A4A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800" dirty="0" smtClean="0">
                <a:solidFill>
                  <a:srgbClr val="4A4A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Якутск</a:t>
            </a:r>
            <a:endParaRPr lang="ru-RU" sz="800" dirty="0">
              <a:solidFill>
                <a:srgbClr val="4A4A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E896D806-C9A3-B846-B118-A44DA146C093}"/>
              </a:ext>
            </a:extLst>
          </p:cNvPr>
          <p:cNvCxnSpPr>
            <a:cxnSpLocks/>
          </p:cNvCxnSpPr>
          <p:nvPr/>
        </p:nvCxnSpPr>
        <p:spPr>
          <a:xfrm flipH="1">
            <a:off x="2940522" y="2571750"/>
            <a:ext cx="2571750" cy="25717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D1E9B35-F47C-D842-970A-DFC9540104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2275" y="0"/>
            <a:ext cx="3634807" cy="5143500"/>
          </a:xfrm>
          <a:prstGeom prst="rect">
            <a:avLst/>
          </a:prstGeom>
        </p:spPr>
      </p:pic>
      <p:pic>
        <p:nvPicPr>
          <p:cNvPr id="11268" name="Picture 4" descr="https://misba.ru/netcat_files/userfiles/Yuzhnoe_TO/large_-_kop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575" y="3156815"/>
            <a:ext cx="1478735" cy="1035115"/>
          </a:xfrm>
          <a:prstGeom prst="rect">
            <a:avLst/>
          </a:prstGeom>
          <a:noFill/>
        </p:spPr>
      </p:pic>
      <p:pic>
        <p:nvPicPr>
          <p:cNvPr id="9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6545" y="276495"/>
            <a:ext cx="1485165" cy="49505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86535" y="726545"/>
            <a:ext cx="23402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Честные. Надежные. Свои.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3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7761315"/>
              </p:ext>
            </p:extLst>
          </p:nvPr>
        </p:nvGraphicFramePr>
        <p:xfrm>
          <a:off x="701570" y="1416050"/>
          <a:ext cx="8098636" cy="1422400"/>
        </p:xfrm>
        <a:graphic>
          <a:graphicData uri="http://schemas.openxmlformats.org/drawingml/2006/table">
            <a:tbl>
              <a:tblPr firstRow="1" firstCol="1" bandRow="1"/>
              <a:tblGrid>
                <a:gridCol w="8098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999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Нормативно-правовые</a:t>
                      </a:r>
                      <a:r>
                        <a:rPr lang="ru-RU" sz="1400" b="1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акты</a:t>
                      </a:r>
                      <a:endParaRPr lang="ru-RU" sz="1400" b="1" dirty="0" smtClean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1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2609850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Федеральный закон № 307-ФЗ, п.4 статьи 5.1</a:t>
                      </a:r>
                      <a:endParaRPr lang="ru-RU" sz="1400" kern="1200" baseline="0" dirty="0" smtClean="0">
                        <a:solidFill>
                          <a:srgbClr val="4A4A4E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2609850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Федеральный закон № 44-ФЗ и Постановление Правительства РФ от 31.12.2021 № 2604</a:t>
                      </a:r>
                      <a:endParaRPr lang="ru-RU" sz="1400" kern="1200" baseline="0" dirty="0" smtClean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2609850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Федеральный закон № 223-ФЗ*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17">
            <a:extLst>
              <a:ext uri="{FF2B5EF4-FFF2-40B4-BE49-F238E27FC236}">
                <a16:creationId xmlns="" xmlns:a16="http://schemas.microsoft.com/office/drawing/2014/main" id="{BCC10F22-CA62-A441-B513-3DC8AD53DAED}"/>
              </a:ext>
            </a:extLst>
          </p:cNvPr>
          <p:cNvCxnSpPr>
            <a:cxnSpLocks/>
          </p:cNvCxnSpPr>
          <p:nvPr/>
        </p:nvCxnSpPr>
        <p:spPr>
          <a:xfrm>
            <a:off x="0" y="1696558"/>
            <a:ext cx="6138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9"/>
          <p:cNvSpPr txBox="1">
            <a:spLocks/>
          </p:cNvSpPr>
          <p:nvPr/>
        </p:nvSpPr>
        <p:spPr>
          <a:xfrm>
            <a:off x="161510" y="1401620"/>
            <a:ext cx="40504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115A79-3F24-41DB-980F-8009A414C629}" type="slidenum">
              <a:rPr kumimoji="0" lang="ru-RU" sz="1200" b="0" i="0" u="none" strike="noStrike" kern="1200" cap="none" spc="0" normalizeH="0" noProof="0" smtClean="0">
                <a:ln>
                  <a:noFill/>
                </a:ln>
                <a:solidFill>
                  <a:srgbClr val="FF3E3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noProof="0" dirty="0">
              <a:ln>
                <a:noFill/>
              </a:ln>
              <a:solidFill>
                <a:srgbClr val="FF3E3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49250" y="771550"/>
            <a:ext cx="86028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Нормативное регулирование конкурсов по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отбору аудиторских организаций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07315" y="4506965"/>
            <a:ext cx="1386867" cy="462289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591964" y="2927350"/>
            <a:ext cx="80694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*) Хотя п.4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статьи 1 Закона исключает аудиторские услуги из сферы его применения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615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5051652"/>
              </p:ext>
            </p:extLst>
          </p:nvPr>
        </p:nvGraphicFramePr>
        <p:xfrm>
          <a:off x="836586" y="1345266"/>
          <a:ext cx="7558114" cy="2426634"/>
        </p:xfrm>
        <a:graphic>
          <a:graphicData uri="http://schemas.openxmlformats.org/drawingml/2006/table">
            <a:tbl>
              <a:tblPr firstRow="1" firstCol="1" bandRow="1"/>
              <a:tblGrid>
                <a:gridCol w="2153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2343"/>
                <a:gridCol w="2702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80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Удельный вес стоимостного критерия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Допустимость и частота применения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</a:tr>
              <a:tr h="288368"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44-ФЗ и 2604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223-ФЗ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40%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30%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 применим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50 % *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60 % *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редко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редко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Свыше 60% *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xmlns="" id="{BCC10F22-CA62-A441-B513-3DC8AD53DAED}"/>
              </a:ext>
            </a:extLst>
          </p:cNvPr>
          <p:cNvCxnSpPr>
            <a:cxnSpLocks/>
          </p:cNvCxnSpPr>
          <p:nvPr/>
        </p:nvCxnSpPr>
        <p:spPr>
          <a:xfrm>
            <a:off x="0" y="1696558"/>
            <a:ext cx="6138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61510" y="1401620"/>
            <a:ext cx="405045" cy="273844"/>
          </a:xfrm>
        </p:spPr>
        <p:txBody>
          <a:bodyPr/>
          <a:lstStyle/>
          <a:p>
            <a:fld id="{48115A79-3F24-41DB-980F-8009A414C629}" type="slidenum">
              <a:rPr lang="ru-RU" smtClean="0">
                <a:solidFill>
                  <a:srgbClr val="FF3E32"/>
                </a:solidFill>
              </a:rPr>
              <a:pPr/>
              <a:t>3</a:t>
            </a:fld>
            <a:endParaRPr lang="ru-RU" dirty="0">
              <a:solidFill>
                <a:srgbClr val="FF3E32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49250" y="681540"/>
            <a:ext cx="86028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sz="2000" dirty="0" smtClean="0">
                <a:solidFill>
                  <a:srgbClr val="4A4A4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Стоимостной критерий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315" y="4506965"/>
            <a:ext cx="1386867" cy="462289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749300" y="3816350"/>
            <a:ext cx="80694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*) При удельном весе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50% </a:t>
            </a:r>
            <a:r>
              <a:rPr kumimoji="0" lang="ru-RU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нестоимостные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критерии оказывают слабое влияние на итоговый результат отбора, а при удельном весе в 60 % </a:t>
            </a:r>
            <a:r>
              <a:rPr lang="ru-RU" sz="1200" dirty="0" smtClean="0">
                <a:solidFill>
                  <a:srgbClr val="4A4A4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они не имеют практического значения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5051652"/>
              </p:ext>
            </p:extLst>
          </p:nvPr>
        </p:nvGraphicFramePr>
        <p:xfrm>
          <a:off x="836586" y="1345266"/>
          <a:ext cx="7558115" cy="3094180"/>
        </p:xfrm>
        <a:graphic>
          <a:graphicData uri="http://schemas.openxmlformats.org/drawingml/2006/table">
            <a:tbl>
              <a:tblPr firstRow="1" firstCol="1" bandRow="1"/>
              <a:tblGrid>
                <a:gridCol w="2979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/>
                <a:gridCol w="125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0615"/>
              </a:tblGrid>
              <a:tr h="30780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Содержание показателя оценки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Допустимость и частота применения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Комментарий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</a:tr>
              <a:tr h="288368"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44-ФЗ и 2604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223-ФЗ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Общее количество исполненных договоров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Без предельного верхнего лимита перегружает работу комиссии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Общая цена исполненных договоров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Редко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Набольшая цена исполненного договора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Как правило, не превышает НМЦ или ее долю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</a:t>
                      </a:r>
                      <a:r>
                        <a:rPr lang="ru-RU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оличество/цена исполненных договоров организаций данной отрасли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Недопустимо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</a:t>
                      </a:r>
                      <a:r>
                        <a:rPr lang="ru-RU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ОКВЭД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Количество/цена исполненных договоров организаций с сопоставимым объемом выручки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Недопустимо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 более выручки организатора закупки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xmlns="" id="{BCC10F22-CA62-A441-B513-3DC8AD53DAED}"/>
              </a:ext>
            </a:extLst>
          </p:cNvPr>
          <p:cNvCxnSpPr>
            <a:cxnSpLocks/>
          </p:cNvCxnSpPr>
          <p:nvPr/>
        </p:nvCxnSpPr>
        <p:spPr>
          <a:xfrm>
            <a:off x="0" y="1696558"/>
            <a:ext cx="6138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61510" y="1401620"/>
            <a:ext cx="405045" cy="273844"/>
          </a:xfrm>
        </p:spPr>
        <p:txBody>
          <a:bodyPr/>
          <a:lstStyle/>
          <a:p>
            <a:fld id="{48115A79-3F24-41DB-980F-8009A414C629}" type="slidenum">
              <a:rPr lang="ru-RU" smtClean="0">
                <a:solidFill>
                  <a:srgbClr val="FF3E32"/>
                </a:solidFill>
              </a:rPr>
              <a:pPr/>
              <a:t>4</a:t>
            </a:fld>
            <a:endParaRPr lang="ru-RU" dirty="0">
              <a:solidFill>
                <a:srgbClr val="FF3E32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315" y="4506965"/>
            <a:ext cx="1386867" cy="46228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49250" y="681540"/>
            <a:ext cx="86028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Нестоимостной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критерий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«Опыт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оказания аналогичных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услуг»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5051652"/>
              </p:ext>
            </p:extLst>
          </p:nvPr>
        </p:nvGraphicFramePr>
        <p:xfrm>
          <a:off x="836586" y="1345266"/>
          <a:ext cx="7558115" cy="2629106"/>
        </p:xfrm>
        <a:graphic>
          <a:graphicData uri="http://schemas.openxmlformats.org/drawingml/2006/table">
            <a:tbl>
              <a:tblPr firstRow="1" firstCol="1" bandRow="1"/>
              <a:tblGrid>
                <a:gridCol w="2979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/>
                <a:gridCol w="125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0615"/>
              </a:tblGrid>
              <a:tr h="30780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Содержание показателя оценки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Допустимость и частота применения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Комментарий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</a:tr>
              <a:tr h="288368"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44-ФЗ и 2604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223-ФЗ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Выручка аудиторской организации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Разные подтверждающие документы для ТСНО и УСНО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6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Сумма страхового полиса</a:t>
                      </a:r>
                      <a:r>
                        <a:rPr lang="ru-RU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профессиональной ответственности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Почти не оказывает влияние на результат оценки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Величина уставного капитала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редко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Чистая прибыль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Разовые</a:t>
                      </a:r>
                      <a:r>
                        <a:rPr lang="ru-RU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случаи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xmlns="" id="{BCC10F22-CA62-A441-B513-3DC8AD53DAED}"/>
              </a:ext>
            </a:extLst>
          </p:cNvPr>
          <p:cNvCxnSpPr>
            <a:cxnSpLocks/>
          </p:cNvCxnSpPr>
          <p:nvPr/>
        </p:nvCxnSpPr>
        <p:spPr>
          <a:xfrm>
            <a:off x="0" y="1696558"/>
            <a:ext cx="6138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61510" y="1401620"/>
            <a:ext cx="405045" cy="273844"/>
          </a:xfrm>
        </p:spPr>
        <p:txBody>
          <a:bodyPr/>
          <a:lstStyle/>
          <a:p>
            <a:fld id="{48115A79-3F24-41DB-980F-8009A414C629}" type="slidenum">
              <a:rPr lang="ru-RU" smtClean="0">
                <a:solidFill>
                  <a:srgbClr val="FF3E32"/>
                </a:solidFill>
              </a:rPr>
              <a:pPr/>
              <a:t>5</a:t>
            </a:fld>
            <a:endParaRPr lang="ru-RU" dirty="0">
              <a:solidFill>
                <a:srgbClr val="FF3E32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315" y="4506965"/>
            <a:ext cx="1386867" cy="462289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49250" y="681540"/>
            <a:ext cx="86028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4A4A4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Нестоимостной критерий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«Наличие финансовых ресурсов»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5051652"/>
              </p:ext>
            </p:extLst>
          </p:nvPr>
        </p:nvGraphicFramePr>
        <p:xfrm>
          <a:off x="836586" y="1345266"/>
          <a:ext cx="7558115" cy="2449114"/>
        </p:xfrm>
        <a:graphic>
          <a:graphicData uri="http://schemas.openxmlformats.org/drawingml/2006/table">
            <a:tbl>
              <a:tblPr firstRow="1" firstCol="1" bandRow="1"/>
              <a:tblGrid>
                <a:gridCol w="2979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/>
                <a:gridCol w="125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0615"/>
              </a:tblGrid>
              <a:tr h="30780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Содержание показателя оценки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Допустимость и частота применения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Комментарий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</a:tr>
              <a:tr h="288368"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44-ФЗ и 2604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223-ФЗ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аудиторов с аттестатами, выданными после 01.01.2011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Очень 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260985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аудиторов с аттестатами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Неприменим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2609850" algn="l"/>
                        </a:tabLst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аудиторов по основному месту работы с аттестатами, выданными после 01.01.2011</a:t>
                      </a:r>
                      <a:endParaRPr lang="en-GB" sz="1200" kern="1200" baseline="0" dirty="0" smtClean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Неприменим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260985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Количество аудиторов с аттестатами по основному месту работы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Неприменим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xmlns="" id="{BCC10F22-CA62-A441-B513-3DC8AD53DAED}"/>
              </a:ext>
            </a:extLst>
          </p:cNvPr>
          <p:cNvCxnSpPr>
            <a:cxnSpLocks/>
          </p:cNvCxnSpPr>
          <p:nvPr/>
        </p:nvCxnSpPr>
        <p:spPr>
          <a:xfrm>
            <a:off x="0" y="1696558"/>
            <a:ext cx="6138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61510" y="1401620"/>
            <a:ext cx="405045" cy="273844"/>
          </a:xfrm>
        </p:spPr>
        <p:txBody>
          <a:bodyPr/>
          <a:lstStyle/>
          <a:p>
            <a:fld id="{48115A79-3F24-41DB-980F-8009A414C629}" type="slidenum">
              <a:rPr lang="ru-RU" smtClean="0">
                <a:solidFill>
                  <a:srgbClr val="FF3E32"/>
                </a:solidFill>
              </a:rPr>
              <a:pPr/>
              <a:t>6</a:t>
            </a:fld>
            <a:endParaRPr lang="ru-RU" dirty="0">
              <a:solidFill>
                <a:srgbClr val="FF3E32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315" y="4506965"/>
            <a:ext cx="1386867" cy="462289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49250" y="681540"/>
            <a:ext cx="86028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4A4A4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Нестоимостной критерий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«Наличие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специалистов определенного уровня квалификации»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5051652"/>
              </p:ext>
            </p:extLst>
          </p:nvPr>
        </p:nvGraphicFramePr>
        <p:xfrm>
          <a:off x="836586" y="1345266"/>
          <a:ext cx="7558115" cy="1670984"/>
        </p:xfrm>
        <a:graphic>
          <a:graphicData uri="http://schemas.openxmlformats.org/drawingml/2006/table">
            <a:tbl>
              <a:tblPr firstRow="1" firstCol="1" bandRow="1"/>
              <a:tblGrid>
                <a:gridCol w="2979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/>
                <a:gridCol w="125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0615"/>
              </a:tblGrid>
              <a:tr h="30780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Содержание показателя оценки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Допустимость и частота применения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Комментарий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</a:tr>
              <a:tr h="288368"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44-ФЗ и 2604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223-ФЗ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Индекс деловой репутации участника в соответствии с сертификатом по ГОСТ Р 66.00.01 - 2017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 оказывает влияние на результат оценки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  <a:tab pos="260985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Результаты ВККД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Неприменим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Часто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B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xmlns="" id="{BCC10F22-CA62-A441-B513-3DC8AD53DAED}"/>
              </a:ext>
            </a:extLst>
          </p:cNvPr>
          <p:cNvCxnSpPr>
            <a:cxnSpLocks/>
          </p:cNvCxnSpPr>
          <p:nvPr/>
        </p:nvCxnSpPr>
        <p:spPr>
          <a:xfrm>
            <a:off x="0" y="1696558"/>
            <a:ext cx="6138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61510" y="1401620"/>
            <a:ext cx="405045" cy="273844"/>
          </a:xfrm>
        </p:spPr>
        <p:txBody>
          <a:bodyPr/>
          <a:lstStyle/>
          <a:p>
            <a:fld id="{48115A79-3F24-41DB-980F-8009A414C629}" type="slidenum">
              <a:rPr lang="ru-RU" smtClean="0">
                <a:solidFill>
                  <a:srgbClr val="FF3E32"/>
                </a:solidFill>
              </a:rPr>
              <a:pPr/>
              <a:t>7</a:t>
            </a:fld>
            <a:endParaRPr lang="ru-RU" dirty="0">
              <a:solidFill>
                <a:srgbClr val="FF3E32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315" y="4506965"/>
            <a:ext cx="1386867" cy="462289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49250" y="681540"/>
            <a:ext cx="86028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Нестоимостной критерий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«Деловая репутация»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5051652"/>
              </p:ext>
            </p:extLst>
          </p:nvPr>
        </p:nvGraphicFramePr>
        <p:xfrm>
          <a:off x="836586" y="1345266"/>
          <a:ext cx="7558115" cy="1495376"/>
        </p:xfrm>
        <a:graphic>
          <a:graphicData uri="http://schemas.openxmlformats.org/drawingml/2006/table">
            <a:tbl>
              <a:tblPr firstRow="1" firstCol="1" bandRow="1"/>
              <a:tblGrid>
                <a:gridCol w="2979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/>
                <a:gridCol w="125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0615"/>
              </a:tblGrid>
              <a:tr h="30780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Содержание показателя оценки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Допустимость и частота применения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Комментарий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</a:tr>
              <a:tr h="288368"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44-ФЗ и 2604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223-ФЗ</a:t>
                      </a: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endParaRPr lang="en-GB" sz="1200" b="1" kern="1200" baseline="0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3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  <a:tab pos="2609850" algn="l"/>
                        </a:tabLs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Наличие методики, плана аудита, образец письменной информации и аудиторского заключения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Разовые случаи*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baseline="0" dirty="0" smtClean="0">
                          <a:solidFill>
                            <a:srgbClr val="4A4A4E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Критерий невозможен к объективной оценке членами конкурсной комиссии</a:t>
                      </a:r>
                      <a:endParaRPr lang="en-GB" sz="1200" kern="1200" baseline="0" dirty="0">
                        <a:solidFill>
                          <a:srgbClr val="4A4A4E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xmlns="" id="{BCC10F22-CA62-A441-B513-3DC8AD53DAED}"/>
              </a:ext>
            </a:extLst>
          </p:cNvPr>
          <p:cNvCxnSpPr>
            <a:cxnSpLocks/>
          </p:cNvCxnSpPr>
          <p:nvPr/>
        </p:nvCxnSpPr>
        <p:spPr>
          <a:xfrm>
            <a:off x="0" y="1696558"/>
            <a:ext cx="6138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61510" y="1401620"/>
            <a:ext cx="405045" cy="273844"/>
          </a:xfrm>
        </p:spPr>
        <p:txBody>
          <a:bodyPr/>
          <a:lstStyle/>
          <a:p>
            <a:fld id="{48115A79-3F24-41DB-980F-8009A414C629}" type="slidenum">
              <a:rPr lang="ru-RU" smtClean="0">
                <a:solidFill>
                  <a:srgbClr val="FF3E32"/>
                </a:solidFill>
              </a:rPr>
              <a:pPr/>
              <a:t>8</a:t>
            </a:fld>
            <a:endParaRPr lang="ru-RU" dirty="0">
              <a:solidFill>
                <a:srgbClr val="FF3E32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315" y="4506965"/>
            <a:ext cx="1386867" cy="462289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49250" y="681540"/>
            <a:ext cx="86028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Нестоимостной критерий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«Характеристики объекта закупки»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49300" y="2927350"/>
            <a:ext cx="8069436" cy="386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*) Два случая. Все участники в обоих случаях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rgbClr val="4A4A4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получили максимальное количество баллов по критерию (20 баллов)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4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CCEF91-8B88-0948-AAF6-BFA73B81834B}"/>
              </a:ext>
            </a:extLst>
          </p:cNvPr>
          <p:cNvSpPr txBox="1"/>
          <p:nvPr/>
        </p:nvSpPr>
        <p:spPr>
          <a:xfrm>
            <a:off x="791580" y="4326945"/>
            <a:ext cx="1311831" cy="37702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68580" tIns="34290" rIns="68580" bIns="34290" rtlCol="0" anchor="ctr">
            <a:spAutoFit/>
          </a:bodyPr>
          <a:lstStyle/>
          <a:p>
            <a:pPr algn="ctr"/>
            <a:r>
              <a:rPr lang="ru-RU" sz="1000" dirty="0" smtClean="0">
                <a:solidFill>
                  <a:srgbClr val="4A4A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июля 2024</a:t>
            </a:r>
            <a:r>
              <a:rPr lang="en-US" sz="1000" dirty="0" smtClean="0">
                <a:solidFill>
                  <a:srgbClr val="4A4A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" dirty="0">
              <a:solidFill>
                <a:srgbClr val="4A4A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4A4A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Якутск</a:t>
            </a:r>
            <a:endParaRPr lang="ru-RU" sz="1000" dirty="0">
              <a:solidFill>
                <a:srgbClr val="4A4A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E896D806-C9A3-B846-B118-A44DA146C093}"/>
              </a:ext>
            </a:extLst>
          </p:cNvPr>
          <p:cNvCxnSpPr>
            <a:cxnSpLocks/>
          </p:cNvCxnSpPr>
          <p:nvPr/>
        </p:nvCxnSpPr>
        <p:spPr>
          <a:xfrm flipH="1">
            <a:off x="3395405" y="2591020"/>
            <a:ext cx="2571750" cy="25717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D1E9B35-F47C-D842-970A-DFC9540104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82586" y="0"/>
            <a:ext cx="3179924" cy="5143500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266855" y="2125753"/>
            <a:ext cx="2684562" cy="58101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 defTabSz="68461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600" b="1" dirty="0">
                <a:solidFill>
                  <a:srgbClr val="4A4A4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Спасибо </a:t>
            </a:r>
          </a:p>
          <a:p>
            <a:pPr algn="ctr" defTabSz="68461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600" b="1" dirty="0">
                <a:solidFill>
                  <a:srgbClr val="4A4A4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за внимание!</a:t>
            </a:r>
            <a:endParaRPr lang="en-GB" sz="1600" b="1" dirty="0">
              <a:solidFill>
                <a:srgbClr val="4A4A4E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3C403194-0B8D-F847-A252-5F1989A4692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545" y="276495"/>
            <a:ext cx="1485165" cy="49505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6535" y="726545"/>
            <a:ext cx="23402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Честные. Надежные. Свои.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386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5335</TotalTime>
  <Words>483</Words>
  <Application>Microsoft Office PowerPoint</Application>
  <PresentationFormat>Экран (16:9)</PresentationFormat>
  <Paragraphs>132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</cp:lastModifiedBy>
  <cp:revision>978</cp:revision>
  <cp:lastPrinted>2022-02-24T12:31:39Z</cp:lastPrinted>
  <dcterms:created xsi:type="dcterms:W3CDTF">2016-04-19T13:55:21Z</dcterms:created>
  <dcterms:modified xsi:type="dcterms:W3CDTF">2024-06-29T12:30:14Z</dcterms:modified>
</cp:coreProperties>
</file>