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55"/>
  </p:notesMasterIdLst>
  <p:sldIdLst>
    <p:sldId id="327" r:id="rId2"/>
    <p:sldId id="330" r:id="rId3"/>
    <p:sldId id="331" r:id="rId4"/>
    <p:sldId id="332" r:id="rId5"/>
    <p:sldId id="333" r:id="rId6"/>
    <p:sldId id="334" r:id="rId7"/>
    <p:sldId id="345" r:id="rId8"/>
    <p:sldId id="346" r:id="rId9"/>
    <p:sldId id="348" r:id="rId10"/>
    <p:sldId id="266" r:id="rId11"/>
    <p:sldId id="360" r:id="rId12"/>
    <p:sldId id="267" r:id="rId13"/>
    <p:sldId id="268" r:id="rId14"/>
    <p:sldId id="269" r:id="rId15"/>
    <p:sldId id="270" r:id="rId16"/>
    <p:sldId id="313" r:id="rId17"/>
    <p:sldId id="314" r:id="rId18"/>
    <p:sldId id="354" r:id="rId19"/>
    <p:sldId id="355" r:id="rId20"/>
    <p:sldId id="326" r:id="rId21"/>
    <p:sldId id="315" r:id="rId22"/>
    <p:sldId id="286" r:id="rId23"/>
    <p:sldId id="287" r:id="rId24"/>
    <p:sldId id="288" r:id="rId25"/>
    <p:sldId id="290" r:id="rId26"/>
    <p:sldId id="358" r:id="rId27"/>
    <p:sldId id="359" r:id="rId28"/>
    <p:sldId id="291" r:id="rId29"/>
    <p:sldId id="349" r:id="rId30"/>
    <p:sldId id="292" r:id="rId31"/>
    <p:sldId id="293" r:id="rId32"/>
    <p:sldId id="264" r:id="rId33"/>
    <p:sldId id="265" r:id="rId34"/>
    <p:sldId id="281" r:id="rId35"/>
    <p:sldId id="282" r:id="rId36"/>
    <p:sldId id="283" r:id="rId37"/>
    <p:sldId id="351" r:id="rId38"/>
    <p:sldId id="294" r:id="rId39"/>
    <p:sldId id="295" r:id="rId40"/>
    <p:sldId id="296" r:id="rId41"/>
    <p:sldId id="297" r:id="rId42"/>
    <p:sldId id="298" r:id="rId43"/>
    <p:sldId id="322" r:id="rId44"/>
    <p:sldId id="353" r:id="rId45"/>
    <p:sldId id="323" r:id="rId46"/>
    <p:sldId id="299" r:id="rId47"/>
    <p:sldId id="300" r:id="rId48"/>
    <p:sldId id="301" r:id="rId49"/>
    <p:sldId id="316" r:id="rId50"/>
    <p:sldId id="317" r:id="rId51"/>
    <p:sldId id="318" r:id="rId52"/>
    <p:sldId id="357" r:id="rId53"/>
    <p:sldId id="356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/>
    <p:restoredTop sz="94614"/>
  </p:normalViewPr>
  <p:slideViewPr>
    <p:cSldViewPr snapToGrid="0" snapToObjects="1">
      <p:cViewPr varScale="1">
        <p:scale>
          <a:sx n="90" d="100"/>
          <a:sy n="90" d="100"/>
        </p:scale>
        <p:origin x="1656" y="184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3C22D-26E2-F947-BF8C-E39B84A334CD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DAF37-AAA9-9C4A-A15E-3BF04A950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1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DAF37-AAA9-9C4A-A15E-3BF04A950EE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1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DAF37-AAA9-9C4A-A15E-3BF04A950EED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6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DAF37-AAA9-9C4A-A15E-3BF04A950EED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8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DAF37-AAA9-9C4A-A15E-3BF04A950EED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89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DAF37-AAA9-9C4A-A15E-3BF04A950EED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1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5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0343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23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479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45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90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6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2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7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2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8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9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5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1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137C-0A59-518E-B726-8AA81E76C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2415" y="1457326"/>
            <a:ext cx="6600451" cy="2948582"/>
          </a:xfrm>
        </p:spPr>
        <p:txBody>
          <a:bodyPr>
            <a:normAutofit fontScale="90000"/>
          </a:bodyPr>
          <a:lstStyle/>
          <a:p>
            <a:r>
              <a:rPr lang="ru-RU" sz="49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на тему: «Цифровизация и аудит»</a:t>
            </a:r>
            <a:br>
              <a:rPr lang="ru-RU" sz="4900" b="1" i="0" dirty="0">
                <a:solidFill>
                  <a:schemeClr val="accent2"/>
                </a:solidFill>
                <a:effectLst/>
                <a:latin typeface="Roboto" panose="02000000000000000000" pitchFamily="2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7E3F7B-3B0B-5F2B-3A3F-388B72085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2414" y="4405908"/>
            <a:ext cx="6600451" cy="1126283"/>
          </a:xfrm>
        </p:spPr>
        <p:txBody>
          <a:bodyPr>
            <a:normAutofit lnSpcReduction="10000"/>
          </a:bodyPr>
          <a:lstStyle/>
          <a:p>
            <a:r>
              <a:rPr lang="ru-RU" sz="2000" b="1" i="0" dirty="0">
                <a:solidFill>
                  <a:srgbClr val="3B3B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Красикова Людмила Юрьевна </a:t>
            </a:r>
            <a:endParaRPr lang="ru-RU" sz="2000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>
                <a:solidFill>
                  <a:srgbClr val="3B3B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к.э.н. доцент кафедры Цифровая экономика, управление и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бизнес-технологии</a:t>
            </a:r>
            <a:r>
              <a:rPr lang="ru-RU" sz="2000" b="0" i="0" dirty="0">
                <a:solidFill>
                  <a:srgbClr val="3B3B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ведущий аудитор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«РАД»</a:t>
            </a:r>
          </a:p>
        </p:txBody>
      </p:sp>
    </p:spTree>
    <p:extLst>
      <p:ext uri="{BB962C8B-B14F-4D97-AF65-F5344CB8AC3E}">
        <p14:creationId xmlns:p14="http://schemas.microsoft.com/office/powerpoint/2010/main" val="198732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424085"/>
            <a:ext cx="7943849" cy="128089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интеллект в экономике и аудите: тенденции и примеры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2096770"/>
            <a:ext cx="8743950" cy="4614863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цифровой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влияющая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отраслях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2030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вывести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страну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уделяется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внедряются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инвестируют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ИИ-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наработки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сферах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роботизация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предиктивная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станков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беспилотного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7650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1962ED-3D84-66CE-9138-B67810609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" b="7025"/>
          <a:stretch/>
        </p:blipFill>
        <p:spPr>
          <a:xfrm>
            <a:off x="0" y="527944"/>
            <a:ext cx="9144000" cy="47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2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393702"/>
            <a:ext cx="7886700" cy="99377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 в экономике: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864098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выступает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Сбербанк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скоринга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госуправления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видеоаналитики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интернет-гиганты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вроде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Google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автопилота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AI-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транзакциях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отмывания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денег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11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13" y="624110"/>
            <a:ext cx="7177087" cy="128089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 в аудите: новые возможности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9" y="1371600"/>
            <a:ext cx="8701086" cy="5043488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выводов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рутинные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проводок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нетипичные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экспериментируют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чат-ботами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ИИ: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EY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лидер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KPMG,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интегрировал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генеративного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KPMG Clara,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тратить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рутинную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95409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13" y="495523"/>
            <a:ext cx="7529512" cy="128089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ИИ в аудите: российская практика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33524"/>
            <a:ext cx="8686799" cy="5324476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аудиторские компании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ИИ-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движутся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Счетная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контрольно-ревизионной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тоже накапливается практика цифрового аудита. Например, ряд аудиторских компаний используют платформы, разработанные на базе отечественных решений (1С, СКБ Контур,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подключают инструменты машинного обучения для проверки транзакций и соответствия требованиям законодательства.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отчету «Яков и Партнеры», 54% российских компаний в 2024 г. уже внедрили решения на базе генеративного ИИ в одну или несколько бизнес-функций, включая аудит и контроль.</a:t>
            </a:r>
          </a:p>
          <a:p>
            <a:pPr marL="0" indent="0" algn="just"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1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и перспективы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28750"/>
            <a:ext cx="8686799" cy="5429250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преимуществами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убеждаться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bias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исказить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утечки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обсуждается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Act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выгоды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сбора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высвобождает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трудозатрат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сосредоточиться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умный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912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и перспективы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371600"/>
            <a:ext cx="8715375" cy="453962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бдительност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–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Даже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подменять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недавнем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обзоре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PCAOB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(Совет по надзору за бухгалтерским учетом в публичных компаниях США)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отмечалось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фирмы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видят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заменять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машинами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ревью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выходов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94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13" y="624110"/>
            <a:ext cx="7177087" cy="128089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регулирование ИИ в аудите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8" y="2133599"/>
            <a:ext cx="8558211" cy="4481513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–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упоминают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опрос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PCAOB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(Совет по надзору за бухгалтерским учетом в публичных  компаниях США)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сообщили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Совета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PCAOB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выпустил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обзор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(Spotlight)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генеративного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озвучил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3868170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29D5B3-72CF-80B0-D471-0F3F21BCB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2265117"/>
            <a:ext cx="4640209" cy="2875622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51EE3D6B-9D9C-9739-2EF7-6EE396146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809" y="1308100"/>
            <a:ext cx="3944991" cy="5085722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 (8/10):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Генеративный ИИ может создавать ошибки, влияя на точность аудита. Требуется проверка и контроль.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 (7/10):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Потенциальные угрозы утечек данных, особенно в работе с конфиденциальной информацией.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(9/10):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должен быть инструментом поддержки, а не заменой экспертной оценки.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вопросы (6/10):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не всегда учитывает сложные моральные аспекты, важные для аудита.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960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62E6A2E-F346-1CCC-1C90-B18231BC9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914400"/>
            <a:ext cx="4064000" cy="53721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Выгоды (7/10):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Улучшение эффективности, автоматизация повторяющихся задач, помощь в анализе данных.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(6/10):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Потенциальные ошибки, утечка данных, необходимость в контроле и проверке.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между выгодами и рисками требует четкой регламентации и человеческого контроля.</a:t>
            </a:r>
          </a:p>
          <a:p>
            <a:endParaRPr lang="ru-RU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62E0F668-1F35-963E-3DF1-F4C16871F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0" y="1400176"/>
            <a:ext cx="4360725" cy="28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7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5888"/>
            <a:ext cx="8915400" cy="4525334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sz="2400" dirty="0"/>
          </a:p>
          <a:p>
            <a:pPr marL="0" indent="0" algn="just">
              <a:buNone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методологию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вступает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фазу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цифровой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растущего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претерпевает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5" y="624110"/>
            <a:ext cx="7077075" cy="128089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регулирование ИИ в аудите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785937"/>
            <a:ext cx="8601075" cy="471487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Евросоюзе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обсуждаются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ИИ-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(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Act),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затронуть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Кроме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IFAC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ACCA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публиковали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этичного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ожидать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появятся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frameworks (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рисками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271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475"/>
            <a:ext cx="8686800" cy="471941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удиторская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фирма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внедрила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ИИ-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онлайн-магазина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всплески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веб-аналитики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сопоставлять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сигнализировал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трафик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резко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упал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из-за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кибератаки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изменилась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нарисовал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восстановил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недостающую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ИИ-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смог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иначе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могли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возникнуть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доверять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сигналу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аудитору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пришлось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интерпретировала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исключила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сезонные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подтвердился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078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438373"/>
            <a:ext cx="7686675" cy="12808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аудиторских процессов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65275"/>
            <a:ext cx="8743950" cy="485435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ручного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казательств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даже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фирмы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внедряют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(RPA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Robotic Process Automation)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рутинные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транзакций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324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287" y="307977"/>
            <a:ext cx="7886700" cy="10318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 автоматизации</a:t>
            </a:r>
            <a:br>
              <a:rPr lang="ru-RU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9" y="1557337"/>
            <a:ext cx="8005762" cy="499268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ручной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ввод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Затем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сличение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книгой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выписок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реестром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сигнализировать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Формальные процедуры проверки.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аспекты аудита, ранее требовавшие много времени, автоматизируются. К примеру, получение подтверждений от третьих лиц (конфирмаций) теперь может осуществляться через электронные системы подтверждения – запросы и ответы обрабатываются онлайн, уменьшая сроки и риски подделки. Документы можно проверять с помощью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OCR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оптического распознавания символов) и искать в них ключевые фразы автоматически.</a:t>
            </a:r>
          </a:p>
          <a:p>
            <a:pPr marL="0" indent="0" algn="just"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74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13" y="624110"/>
            <a:ext cx="7177087" cy="12808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 автоматизации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657350"/>
            <a:ext cx="8529638" cy="481488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настроить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скрипты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генерироваться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подозрительных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проводках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и отчетность.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системы, которые помогают аудиторам формировать рабочие документы в стандартизированном виде, заполнять таблицы существенности, выбирать типовые формулировки заключений.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фирмы внедряют генераторы отчетов на основе шаблонов ИИ: аудитор вводит ключевые наблюдения, а система формирует черновик текста аудиторского заключения или письма руководству аудируемого  лица.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18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188" y="624110"/>
            <a:ext cx="6589199" cy="128089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практики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35074"/>
            <a:ext cx="8829675" cy="5437189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втоматизация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зачастую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сочетает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Яркий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дронов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беспилотных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летательных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аппаратов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PwC (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применила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дрон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ежегодном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подсчет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угольном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RWE.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Дрон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оснащенный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камерой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облета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тогда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обычная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потребовала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значительных затрат времени .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Кроме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~900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точек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кубометр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ручном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пришлось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подъем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0457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практики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320800"/>
            <a:ext cx="8672512" cy="55372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кардинально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оставаясь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надежным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чат-ботов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сбора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скажем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RPA-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сверяет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реестром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сигнализирует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9607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27" y="236537"/>
            <a:ext cx="7198799" cy="12808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и ограничения автоматизации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25" y="1314450"/>
            <a:ext cx="8560875" cy="554355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недряя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скрипте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пропущенному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нарушению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наоборот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ложному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срабатыванию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несет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даже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подчеркивают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следят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этим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PCAOB (США)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одобрил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орским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уточняющие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поддерживаемого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52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27" y="236537"/>
            <a:ext cx="7198799" cy="12808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и ограничения автоматизации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25" y="1314450"/>
            <a:ext cx="8560875" cy="554355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обновляются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расширяющееся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уточняются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включающих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выпустит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виду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недостаточные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Иными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ничто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фирмы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IT-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ужесточается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надлежащую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настройку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по-прежнему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надлежащие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8695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:a16="http://schemas.microsoft.com/office/drawing/2014/main" id="{82DF10A9-7698-FC4F-AEC0-5BC8BD231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59" y="184150"/>
            <a:ext cx="4326466" cy="64896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8BA149-4904-EF2E-60FE-283DB3BE6D43}"/>
              </a:ext>
            </a:extLst>
          </p:cNvPr>
          <p:cNvSpPr txBox="1"/>
          <p:nvPr/>
        </p:nvSpPr>
        <p:spPr>
          <a:xfrm>
            <a:off x="6029325" y="18415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автоматизированного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46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5" y="624110"/>
            <a:ext cx="7329488" cy="1280890"/>
          </a:xfrm>
        </p:spPr>
        <p:txBody>
          <a:bodyPr>
            <a:normAutofit/>
          </a:bodyPr>
          <a:lstStyle/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цифровой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6" y="1733549"/>
            <a:ext cx="8786814" cy="4810125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0" indent="0" algn="just">
              <a:buNone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экономика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экономика,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основными драйверами выступают цифровые технологии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фокус здесь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автоматизация, оцифровка процессов, развитие платформенных решений и онлайн-сервисов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стала базисом, на котором формируется следующий уровень — экономика данных.</a:t>
            </a:r>
          </a:p>
          <a:p>
            <a:pPr marL="0" indent="0" algn="just">
              <a:buNone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данных делает акцент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 самих технологиях, 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данных как на стратегическом ресурсе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данные — это товар, инструмент анализа и фактор производства. Они используются для оптимизации процессов, прогнозирования, автоматизации принятия решений.</a:t>
            </a:r>
          </a:p>
          <a:p>
            <a:pPr marL="0" indent="0" algn="just">
              <a:buNone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уровни экономики данных:</a:t>
            </a:r>
          </a:p>
          <a:p>
            <a:pPr algn="just">
              <a:buFont typeface="Courier New" panose="02070309020205020404" pitchFamily="49" charset="0"/>
              <a:buChar char="o"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(инфраструктура: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облака, API);</a:t>
            </a:r>
          </a:p>
          <a:p>
            <a:pPr algn="just">
              <a:buFont typeface="Courier New" panose="02070309020205020404" pitchFamily="49" charset="0"/>
              <a:buChar char="o"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Нормативно-институциональный (законодательство, стандарты, );</a:t>
            </a:r>
          </a:p>
          <a:p>
            <a:pPr algn="just">
              <a:buFont typeface="Courier New" panose="02070309020205020404" pitchFamily="49" charset="0"/>
              <a:buChar char="o"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Прикладной (индустрии: финансы, медицина, транспорт);</a:t>
            </a:r>
          </a:p>
          <a:p>
            <a:pPr algn="just">
              <a:buFont typeface="Courier New" panose="02070309020205020404" pitchFamily="49" charset="0"/>
              <a:buChar char="o"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Социально-экономический (влияние на ВВП, рабочие места, госуправление).</a:t>
            </a:r>
          </a:p>
          <a:p>
            <a:pPr algn="l">
              <a:defRPr sz="1800" b="0">
                <a:solidFill>
                  <a:srgbClr val="282828"/>
                </a:solidFill>
                <a:latin typeface="Calibri"/>
              </a:defRPr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3" y="292322"/>
            <a:ext cx="7041637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автоматизированного аудита</a:t>
            </a:r>
            <a:br>
              <a:rPr lang="ru-RU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9400"/>
            <a:ext cx="8515350" cy="46275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Входные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защищенное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человек-контролер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стекаются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панель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ИТ-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флаги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вмешивается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128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068" y="224060"/>
            <a:ext cx="7191375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 автоматизированного аудита:</a:t>
            </a:r>
            <a:br>
              <a:rPr lang="ru-RU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3" y="1400175"/>
            <a:ext cx="8472487" cy="500062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аудиторская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финальная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заменяет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освобождает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рутинных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обработкой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суждением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873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348" y="381222"/>
            <a:ext cx="6589199" cy="12808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аудит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453" y="1121679"/>
            <a:ext cx="8044547" cy="5593445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меняется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опирался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ограниченную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выборку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транзакций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big data.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автоматического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аномалий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несоответствий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подозрительных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пристального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финансовую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соблюдаются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искажаются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ФЗ «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локальному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хранению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подпадает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010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аудит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8515350" cy="5195888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нематериальных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потребоваться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традиционного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885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172" y="306333"/>
            <a:ext cx="7237228" cy="12808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и предоставление инсайтов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87223"/>
            <a:ext cx="8300483" cy="474978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превращать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дашборды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неэффективност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полученных  из процедур,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выходя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пример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8900"/>
            <a:ext cx="8515350" cy="5372100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нтегрир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ация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анализаторов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позволило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сопоставить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транзакций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заданными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профилями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разбивка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серию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указали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невозможен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ручном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десятков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Кроме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 mining –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бизнес-процессов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Celonis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соблюдаются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кейсов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сумел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 mining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обход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зафиксировала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учетная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инициировала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утверждала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цифровой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46310"/>
            <a:ext cx="7594600" cy="8871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регулирование и стандарты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5200" cy="49022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(МСА)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частности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пересмотренный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315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оценка рисков существенного искажения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учесть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(Exposure Draft, ISA 315 (Revised), Identifying and Assessing the Risks of Material Misstatement | IAASB).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аудитору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ИТ-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46310"/>
            <a:ext cx="7594600" cy="8871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регулирование и стандарты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5200" cy="52578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доказательстаа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PCAOB AS 1105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конвертации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регуляторы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ИТ-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аудит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ется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де-факто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опираются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IFAC, IAASB)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116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039" y="481235"/>
            <a:ext cx="7343774" cy="128089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кибербезопасности в аудите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9" y="1762125"/>
            <a:ext cx="8486774" cy="47244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сталкивает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Здесь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фирм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проверяемых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мнения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75" y="424085"/>
            <a:ext cx="7372350" cy="12808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Киберриски для аудиторов и аудиторских данных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63" y="1704974"/>
            <a:ext cx="8529637" cy="515302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уязвимость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прецеденты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хакерских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аудиторско-консалтинговые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обнаружилось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хакеры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Big Four – Deloitte,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обойдя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утечки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нанёс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подчеркнул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придерживаться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высочайших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5" y="624110"/>
            <a:ext cx="7472363" cy="1280890"/>
          </a:xfrm>
        </p:spPr>
        <p:txBody>
          <a:bodyPr>
            <a:normAutofit/>
          </a:bodyPr>
          <a:lstStyle/>
          <a:p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цифровой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2133600"/>
            <a:ext cx="8843962" cy="377762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 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смен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ившая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ИИ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ВВП.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+6% ВВП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2030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738" y="495522"/>
            <a:ext cx="6589199" cy="128089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Киберриски включают: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675" y="1414463"/>
            <a:ext cx="8672512" cy="512921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Утечка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взлом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фишинговые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атаки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компрометацию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несанкционированное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злоумышленник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файлам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угрозу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срыв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Атака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ransomware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вымогательское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ИТ-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парализовать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сорвать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сдачи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95523"/>
            <a:ext cx="6934200" cy="128089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включают: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443038"/>
            <a:ext cx="8529638" cy="507206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Компрометация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злоумышленник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сумеет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скрытые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скрипты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инвестировать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шифрование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многофакторную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аутентификацию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практикуются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кибер-аудиты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проникновение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624110"/>
            <a:ext cx="7600950" cy="128089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Киберриски в аудируемых компаниях (учет в аудите)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74838"/>
            <a:ext cx="8686801" cy="498316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внешних аудиторов важно оценивать, в какой степени кибератаки или недостатки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киберзащиты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клиента могут привести к существенным искажениям отчетности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(CAQ),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киберрисков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существенному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искажению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ИТ-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ИТ-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резервное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IT-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438372"/>
            <a:ext cx="7177087" cy="128089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Киберриски в аудируемых компаниях (учет в аудите)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8316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кибератака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взлом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ERP-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хищение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повлиять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ля.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фокус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ИБ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влияют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2888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438372"/>
            <a:ext cx="7177087" cy="128089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Киберриски в аудируемых компаниях (учет в аудите)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8316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интересовать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сохранность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расчётами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оценок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киберинциденте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ущерб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взлома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IT-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(GITC)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ИТ-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233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438373"/>
            <a:ext cx="7529512" cy="12808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и рекомендации по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киберрискам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19263"/>
            <a:ext cx="8558213" cy="5138737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Хотя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(ISA, PCAOB)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ИТ-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(ISA 315)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(ISA 330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 (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ценным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биржам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США)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публичным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компаниям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предписано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раскрывать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SEC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подчеркнула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пересматривать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бухгалтерские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эволюционирующих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киберрисков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5847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424085"/>
            <a:ext cx="7119937" cy="12808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и рекомендации по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киберрискам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704975"/>
            <a:ext cx="8558213" cy="496728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AICPA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опубликовал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отчётности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киберрисках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(Cybersecurity Risk Management Reporting Framework)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киберзащиты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ISACA, IIA,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описывающие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(IIA)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выпустил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Cybersecurity Topical Guidelines,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зрелости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киберуправления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Всё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интегрирует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6200"/>
            <a:ext cx="8515350" cy="536892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редположим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финансовую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ритейлера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узнаёт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попыток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взлома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(POS-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утечки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расследовании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недополученной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протестирует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ИТ-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ведутся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бухгалтерии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запросить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стандарту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 2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облачных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провайдеров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подорвали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3038"/>
            <a:ext cx="8801100" cy="46863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ибербезопасность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неотъемлемой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цифровую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эпоху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кибер-угрозы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компаниях-клиентах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биржевые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киберрисков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обязывают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фирмы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br>
              <a:rPr lang="ru-RU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343025"/>
            <a:ext cx="8843961" cy="520065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технологичной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динамичной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глубже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погружаться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убирая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рутину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снижая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ИИ-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открывают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умнее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подорвано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разбираться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8" y="624110"/>
            <a:ext cx="7586661" cy="1280890"/>
          </a:xfrm>
        </p:spPr>
        <p:txBody>
          <a:bodyPr>
            <a:noAutofit/>
          </a:bodyPr>
          <a:lstStyle/>
          <a:p>
            <a:r>
              <a:rPr sz="3600" dirty="0"/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Терминологическая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4" y="1785938"/>
            <a:ext cx="8829675" cy="4800600"/>
          </a:xfrm>
          <a:solidFill>
            <a:schemeClr val="bg2"/>
          </a:solidFill>
        </p:spPr>
        <p:txBody>
          <a:bodyPr>
            <a:normAutofit/>
          </a:bodyPr>
          <a:lstStyle/>
          <a:p>
            <a:endParaRPr dirty="0"/>
          </a:p>
          <a:p>
            <a:pPr marL="0" indent="0" algn="l">
              <a:buNone/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(ИИ)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оперируют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множеством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критично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аудиторской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цифровой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Ниже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(Big Data).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фактов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контексте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Big Data,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'3V':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(Volume),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(Velocity)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(Variety).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аудите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означать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миллионов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транзакций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традиционной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выборки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(Data Analytics)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извлечения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инсайтов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аудите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 (Audit Data Analytics) —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алгоритмов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выявляющих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r>
              <a:rPr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137" y="524098"/>
            <a:ext cx="6589199" cy="128089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br>
              <a:rPr lang="ru-RU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428750"/>
            <a:ext cx="8543925" cy="521493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реагируют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обновляются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ИТ-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IAASB),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применению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университетских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аудиторов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Audit Data Analytics,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обучаются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языками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инфобезопасности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276" y="481235"/>
            <a:ext cx="6589199" cy="128089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br>
              <a:rPr lang="ru-RU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471613"/>
            <a:ext cx="8301038" cy="5386387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изучающих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уже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опция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лекции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рассмотрели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ограничивается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блокчейн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подтверждению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транзакций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смарт-контракты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IoT-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дающие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мысль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цифровую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эпоху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верен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этой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иными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Залог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классические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скептицизм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тщательность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тогда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превратится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вызова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аудиторских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8D1742-8DC8-7D24-4F05-B02AF8457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14375"/>
            <a:ext cx="8686801" cy="5986464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Роль искусственного интеллекта в аудите: дополнение или замена аудитора?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Обсудите возможности и ограничения ИИ, риски смещения профессионального суждения, примеры применения.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Аудитор в эпоху данных: как изменились компетенции и ожидания?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Рассмотрите, какие новые навыки должен освоить аудитор: от анализа данных до кибербезопасности.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Генеративный ИИ в аудите: потенциал, риски и регуляторные подходы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Разберите примеры использования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GenAI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позицию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PCAOB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возможные направления регулирования.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Применение больших данных в аудите: переход от выборки к анализу всех транзакций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Проанализируйте, как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Data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 методологию аудита и какие преимущества это дает.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Киберриски как часть оценки существенного искажения: новая реальность аудита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Опишите, как аудиторы должны учитывать ИБ-риски клиентов и собственные цифровые угрозы.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796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8D1742-8DC8-7D24-4F05-B02AF8457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" y="700086"/>
            <a:ext cx="8758238" cy="597217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Автоматизация аудиторских процедур: от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RPA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непрерывного аудита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конкретные технологии, такие как дроны, чат-боты и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OCR,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роль в проверках.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Цифровизация в аудите: этические дилеммы и вызовы контроля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проблемы прозрачности алгоритмов, риск смещения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ответственность аудитора.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Аудит алгоритмов и данных как нового актива компании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данные или ИИ-модели становятся объектом аудита.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Развитие нормативного регулирования ИИ в аудите: международный и российский контекст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Проанализируйте тренды в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ISA, PCAOB, AI Act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подходы к формированию новых стандартов.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Цифровизация как фактор доверия: могут ли технологии повысить репутацию аудита?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Рассмотрите, как автоматизация, аналитика и визуализация делают аудит более прозрачным и понятным для пользователей отчетности.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30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624110"/>
            <a:ext cx="7458075" cy="1280890"/>
          </a:xfrm>
        </p:spPr>
        <p:txBody>
          <a:bodyPr>
            <a:normAutofit fontScale="90000"/>
          </a:bodyPr>
          <a:lstStyle/>
          <a:p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Терминологическая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4" y="1785938"/>
            <a:ext cx="8758236" cy="4800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l">
              <a:buNone/>
              <a:defRPr sz="1800" b="0">
                <a:solidFill>
                  <a:srgbClr val="282828"/>
                </a:solidFill>
                <a:latin typeface="Calibri"/>
              </a:defRPr>
            </a:pPr>
            <a:endParaRPr dirty="0"/>
          </a:p>
          <a:p>
            <a:pPr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интеллект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совокупность технологий, позволяющих компьютерам имитировать человеческий интеллект. Подмножество ИИ — машинное обучение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ML),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алгоритмы обучаются на данных. Применяется в классификации, прогнозировании, обнаружении мошенничества. Генеративный ИИ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Generative AI)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создавать тексты, изображения, аудио и пр., используется в составлении отчетов, автоматизации переписки, формировании описаний и аналитики.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(Cloud Computing).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дата-центрах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defRPr sz="1800" b="0">
                <a:solidFill>
                  <a:srgbClr val="282828"/>
                </a:solidFill>
                <a:latin typeface="Calibri"/>
              </a:defRPr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(RPA — Robotic Process Automation).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рутинных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однотипных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сверке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  <a:defRPr sz="1800" b="0">
                <a:solidFill>
                  <a:srgbClr val="282828"/>
                </a:solidFill>
                <a:latin typeface="Calibri"/>
              </a:defRPr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624110"/>
            <a:ext cx="7496175" cy="128089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больших данных в аудите</a:t>
            </a:r>
            <a:br>
              <a:rPr lang="ru-RU" dirty="0"/>
            </a:b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953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(Big Data)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скоростью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неструктурированных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соцсетей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проанализированы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анализу  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IAASB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международным стандартам аудита и подтверждения достоверности информации)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аудитo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рскую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аналитическую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процедуру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науку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шаблонов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полезной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относящихся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целях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Иными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чаще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analytics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глубины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398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365127"/>
            <a:ext cx="7086600" cy="113347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больших данных в аудите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498601"/>
            <a:ext cx="8701087" cy="515937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строился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сплошным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транзакции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выводах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аудитору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r>
              <a:rPr dirty="0"/>
              <a:t>.</a:t>
            </a:r>
            <a:endParaRPr lang="en-US" dirty="0"/>
          </a:p>
          <a:p>
            <a:pPr algn="just">
              <a:buFont typeface="+mj-lt"/>
              <a:buAutoNum type="arabicPeriod" startAt="2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скрытых закономерностей и аномалий.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специализированных программ (например, средств статистического анализа или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mining)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 может обнаруживать нетипичные операции, тренды или взаимосвязи в данных, которые трудно заметить вручную.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анализ миллионов операций может выявить повторяющиеся платежи одному контрагенту или аномальные временные схемы проведения транзакций, что может сигнализировать о мошенничестве или ошибках.</a:t>
            </a:r>
          </a:p>
          <a:p>
            <a:pPr marL="0" indent="0" algn="just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791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613" y="624110"/>
            <a:ext cx="7062787" cy="12808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больших данных в аудите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2133600"/>
            <a:ext cx="8786811" cy="377762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>
              <a:buFont typeface="+mj-lt"/>
              <a:buAutoNum type="arabicPeriod" startAt="3"/>
            </a:pP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бизнес-модель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аудируемого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точнее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идентифицирует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концентрирует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драйвером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аудита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существенного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искажения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87597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{F453B501-5829-4744-B737-41AF1CBB0C2A}tf10001069</Template>
  <TotalTime>3057</TotalTime>
  <Words>5608</Words>
  <Application>Microsoft Macintosh PowerPoint</Application>
  <PresentationFormat>Экран (4:3)</PresentationFormat>
  <Paragraphs>244</Paragraphs>
  <Slides>53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Arial</vt:lpstr>
      <vt:lpstr>Calibri</vt:lpstr>
      <vt:lpstr>Century Gothic</vt:lpstr>
      <vt:lpstr>Courier New</vt:lpstr>
      <vt:lpstr>Roboto</vt:lpstr>
      <vt:lpstr>Times New Roman</vt:lpstr>
      <vt:lpstr>Wingdings 3</vt:lpstr>
      <vt:lpstr>Легкий дым</vt:lpstr>
      <vt:lpstr>Мастер-класс на тему: «Цифровизация и аудит» </vt:lpstr>
      <vt:lpstr>Введение</vt:lpstr>
      <vt:lpstr>1. Переход от цифровой экономики к экономике данных</vt:lpstr>
      <vt:lpstr>Переход от цифровой экономики к экономике данных</vt:lpstr>
      <vt:lpstr> Терминологическая база экономики данных и искусственного интеллекта</vt:lpstr>
      <vt:lpstr>Терминологическая база экономики данных и искусственного интеллекта </vt:lpstr>
      <vt:lpstr>Использование больших данных в аудите </vt:lpstr>
      <vt:lpstr>Использование больших данных в аудите</vt:lpstr>
      <vt:lpstr>Использование больших данных в аудите</vt:lpstr>
      <vt:lpstr>Искусственный интеллект в экономике и аудите: тенденции и примеры </vt:lpstr>
      <vt:lpstr>Презентация PowerPoint</vt:lpstr>
      <vt:lpstr>ИИ в экономике: примеры</vt:lpstr>
      <vt:lpstr>ИИ в аудите: новые возможности</vt:lpstr>
      <vt:lpstr>ИИ в аудите: российская практика</vt:lpstr>
      <vt:lpstr>Вызовы и перспективы</vt:lpstr>
      <vt:lpstr>Вызовы и перспективы</vt:lpstr>
      <vt:lpstr>Нормативное регулирование ИИ в аудите</vt:lpstr>
      <vt:lpstr>Презентация PowerPoint</vt:lpstr>
      <vt:lpstr>Презентация PowerPoint</vt:lpstr>
      <vt:lpstr>Нормативное регулирование ИИ в аудите</vt:lpstr>
      <vt:lpstr>Пример</vt:lpstr>
      <vt:lpstr>Автоматизация аудиторских процессов</vt:lpstr>
      <vt:lpstr>Области применения автоматизации </vt:lpstr>
      <vt:lpstr>Области применения автоматизации </vt:lpstr>
      <vt:lpstr>Пример из практики</vt:lpstr>
      <vt:lpstr>Пример из практики</vt:lpstr>
      <vt:lpstr>Риски и ограничения автоматизации</vt:lpstr>
      <vt:lpstr>Риски и ограничения автоматизации</vt:lpstr>
      <vt:lpstr>Презентация PowerPoint</vt:lpstr>
      <vt:lpstr> Схема автоматизированного аудита </vt:lpstr>
      <vt:lpstr> Схема автоматизированного аудита: </vt:lpstr>
      <vt:lpstr>Влияние на аудит</vt:lpstr>
      <vt:lpstr>Влияние на аудит</vt:lpstr>
      <vt:lpstr>Визуализация и предоставление инсайтов</vt:lpstr>
      <vt:lpstr>Практический пример</vt:lpstr>
      <vt:lpstr>Нормативное регулирование и стандарты</vt:lpstr>
      <vt:lpstr>Нормативное регулирование и стандарты</vt:lpstr>
      <vt:lpstr> Риски кибербезопасности в аудите</vt:lpstr>
      <vt:lpstr>Киберриски для аудиторов и аудиторских данных</vt:lpstr>
      <vt:lpstr>Киберриски включают:</vt:lpstr>
      <vt:lpstr>Риски включают:</vt:lpstr>
      <vt:lpstr>Киберриски в аудируемых компаниях (учет в аудите)</vt:lpstr>
      <vt:lpstr>Киберриски в аудируемых компаниях (учет в аудите)</vt:lpstr>
      <vt:lpstr>Киберриски в аудируемых компаниях (учет в аудите)</vt:lpstr>
      <vt:lpstr>Нормативные документы и рекомендации по киберрискам</vt:lpstr>
      <vt:lpstr>Нормативные документы и рекомендации по киберрискам</vt:lpstr>
      <vt:lpstr>Пример</vt:lpstr>
      <vt:lpstr>Вывод</vt:lpstr>
      <vt:lpstr>Заключение </vt:lpstr>
      <vt:lpstr>Заключение </vt:lpstr>
      <vt:lpstr>Заключение 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Цифровизация и аудит</dc:title>
  <dc:subject/>
  <dc:creator/>
  <cp:keywords/>
  <dc:description>generated using python-pptx</dc:description>
  <cp:lastModifiedBy>Microsoft Office User</cp:lastModifiedBy>
  <cp:revision>30</cp:revision>
  <dcterms:created xsi:type="dcterms:W3CDTF">2013-01-27T09:14:16Z</dcterms:created>
  <dcterms:modified xsi:type="dcterms:W3CDTF">2025-04-03T11:51:10Z</dcterms:modified>
  <cp:category/>
</cp:coreProperties>
</file>