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72" r:id="rId1"/>
    <p:sldMasterId id="2147483704" r:id="rId2"/>
  </p:sldMasterIdLst>
  <p:notesMasterIdLst>
    <p:notesMasterId r:id="rId27"/>
  </p:notesMasterIdLst>
  <p:handoutMasterIdLst>
    <p:handoutMasterId r:id="rId28"/>
  </p:handoutMasterIdLst>
  <p:sldIdLst>
    <p:sldId id="410" r:id="rId3"/>
    <p:sldId id="403" r:id="rId4"/>
    <p:sldId id="452" r:id="rId5"/>
    <p:sldId id="450" r:id="rId6"/>
    <p:sldId id="451" r:id="rId7"/>
    <p:sldId id="453" r:id="rId8"/>
    <p:sldId id="454" r:id="rId9"/>
    <p:sldId id="455" r:id="rId10"/>
    <p:sldId id="418" r:id="rId11"/>
    <p:sldId id="416" r:id="rId12"/>
    <p:sldId id="425" r:id="rId13"/>
    <p:sldId id="426" r:id="rId14"/>
    <p:sldId id="457" r:id="rId15"/>
    <p:sldId id="456" r:id="rId16"/>
    <p:sldId id="459" r:id="rId17"/>
    <p:sldId id="424" r:id="rId18"/>
    <p:sldId id="458" r:id="rId19"/>
    <p:sldId id="430" r:id="rId20"/>
    <p:sldId id="460" r:id="rId21"/>
    <p:sldId id="461" r:id="rId22"/>
    <p:sldId id="448" r:id="rId23"/>
    <p:sldId id="463" r:id="rId24"/>
    <p:sldId id="462" r:id="rId25"/>
    <p:sldId id="446" r:id="rId26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618" userDrawn="1">
          <p15:clr>
            <a:srgbClr val="F26B43"/>
          </p15:clr>
        </p15:guide>
        <p15:guide id="12" orient="horz" pos="504" userDrawn="1">
          <p15:clr>
            <a:srgbClr val="FBAE4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EFF5FB"/>
    <a:srgbClr val="1F4E79"/>
    <a:srgbClr val="2E75B6"/>
    <a:srgbClr val="F3ABAB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2242" autoAdjust="0"/>
  </p:normalViewPr>
  <p:slideViewPr>
    <p:cSldViewPr snapToGrid="0" showGuides="1">
      <p:cViewPr varScale="1">
        <p:scale>
          <a:sx n="64" d="100"/>
          <a:sy n="64" d="100"/>
        </p:scale>
        <p:origin x="90" y="1164"/>
      </p:cViewPr>
      <p:guideLst>
        <p:guide orient="horz" pos="4178"/>
        <p:guide pos="483"/>
        <p:guide pos="7355"/>
        <p:guide orient="horz" pos="618"/>
        <p:guide orient="horz" pos="504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4ADCD-7498-4B80-A0C6-346FDE434272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66D7-67EE-49CA-A0A4-0FAB9E0C3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16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6"/>
            <a:ext cx="2946400" cy="495765"/>
          </a:xfrm>
          <a:prstGeom prst="rect">
            <a:avLst/>
          </a:prstGeom>
        </p:spPr>
        <p:txBody>
          <a:bodyPr vert="horz" lIns="89677" tIns="44834" rIns="89677" bIns="448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07" y="26"/>
            <a:ext cx="2946400" cy="495765"/>
          </a:xfrm>
          <a:prstGeom prst="rect">
            <a:avLst/>
          </a:prstGeom>
        </p:spPr>
        <p:txBody>
          <a:bodyPr vert="horz" lIns="89677" tIns="44834" rIns="89677" bIns="44834" rtlCol="0"/>
          <a:lstStyle>
            <a:lvl1pPr algn="r">
              <a:defRPr sz="1200"/>
            </a:lvl1pPr>
          </a:lstStyle>
          <a:p>
            <a:fld id="{5869970E-2E2B-463F-8B33-D327BFB35049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7" tIns="44834" rIns="89677" bIns="448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5" y="4752402"/>
            <a:ext cx="5438775" cy="3887177"/>
          </a:xfrm>
          <a:prstGeom prst="rect">
            <a:avLst/>
          </a:prstGeom>
        </p:spPr>
        <p:txBody>
          <a:bodyPr vert="horz" lIns="89677" tIns="44834" rIns="89677" bIns="4483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509"/>
            <a:ext cx="2946400" cy="495765"/>
          </a:xfrm>
          <a:prstGeom prst="rect">
            <a:avLst/>
          </a:prstGeom>
        </p:spPr>
        <p:txBody>
          <a:bodyPr vert="horz" lIns="89677" tIns="44834" rIns="89677" bIns="448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07" y="9378509"/>
            <a:ext cx="2946400" cy="495765"/>
          </a:xfrm>
          <a:prstGeom prst="rect">
            <a:avLst/>
          </a:prstGeom>
        </p:spPr>
        <p:txBody>
          <a:bodyPr vert="horz" lIns="89677" tIns="44834" rIns="89677" bIns="44834" rtlCol="0" anchor="b"/>
          <a:lstStyle>
            <a:lvl1pPr algn="r">
              <a:defRPr sz="1200"/>
            </a:lvl1pPr>
          </a:lstStyle>
          <a:p>
            <a:fld id="{9DBA07D9-FF6A-4510-9CF1-B39002516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52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43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500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956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606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264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496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97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983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37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13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592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769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190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23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83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18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54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36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792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68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07D9-FF6A-4510-9CF1-B39002516C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73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F422-5D33-4113-9194-D73B49A2FCE0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4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2AB9-FEFF-4B0A-B7E0-797F90D1B6C3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9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390-9EE9-4840-B093-D339C379FAC7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2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3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3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6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1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64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5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4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8E35-097C-4882-B07B-1D55E5F2F73E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71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03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7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29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608" y="718660"/>
            <a:ext cx="10960768" cy="3119413"/>
          </a:xfrm>
        </p:spPr>
        <p:txBody>
          <a:bodyPr anchor="t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434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8708-581A-47EA-A0E0-02317078D018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5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ACDA-618F-49B5-8BCB-D35D91E09220}" type="datetime1">
              <a:rPr lang="ru-RU" smtClean="0"/>
              <a:t>07.07.2024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7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1AE7-C2B2-4029-9925-99D17ADB79A3}" type="datetime1">
              <a:rPr lang="ru-RU" smtClean="0"/>
              <a:t>07.07.2024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0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7DC0-19E3-48A9-9C49-DE1D5C56886E}" type="datetime1">
              <a:rPr lang="ru-RU" smtClean="0"/>
              <a:t>07.07.2024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8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4E4-5B1A-430A-B490-F1E294155124}" type="datetime1">
              <a:rPr lang="ru-RU" smtClean="0"/>
              <a:t>07.07.2024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932E-3C3F-4910-8EA4-1FE2FDD80A59}" type="datetime1">
              <a:rPr lang="ru-RU" smtClean="0"/>
              <a:t>07.07.2024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6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8EBC-B71A-483D-A8FD-9BFF3ACEB29D}" type="datetime1">
              <a:rPr lang="ru-RU" smtClean="0"/>
              <a:t>07.07.2024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7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712DD-C1E4-4668-A38C-445A07808D86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11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66C2-3FB8-4675-BF33-F0454136F316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D0F5-A076-4E38-AD7D-FC36DC3A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8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ogin.consultant.ru/link/?req=doc&amp;base=LAW&amp;n=47738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"/>
            <a:ext cx="12192000" cy="49910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7875" y="3497277"/>
            <a:ext cx="4680943" cy="654021"/>
          </a:xfrm>
          <a:prstGeom prst="rect">
            <a:avLst/>
          </a:prstGeom>
        </p:spPr>
        <p:txBody>
          <a:bodyPr wrap="square" lIns="99055" tIns="49528" rIns="99055" bIns="49528">
            <a:spAutoFit/>
          </a:bodyPr>
          <a:lstStyle/>
          <a:p>
            <a:pPr marL="0" marR="0" lvl="0" indent="0" algn="ctr" defTabSz="495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ФЕДЕРАЛЬНАЯ СЛУЖБА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ПО ФИНАНСОВОМУ МОНИТОРИНГУ</a:t>
            </a:r>
          </a:p>
        </p:txBody>
      </p:sp>
      <p:pic>
        <p:nvPicPr>
          <p:cNvPr id="7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983" y="2013806"/>
            <a:ext cx="1178725" cy="1287337"/>
          </a:xfrm>
          <a:prstGeom prst="rect">
            <a:avLst/>
          </a:prstGeom>
          <a:noFill/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436626" y="5187234"/>
            <a:ext cx="11318747" cy="1550377"/>
          </a:xfrm>
          <a:prstGeom prst="rect">
            <a:avLst/>
          </a:prstGeom>
        </p:spPr>
        <p:txBody>
          <a:bodyPr vert="horz" lIns="99055" tIns="49528" rIns="99055" bIns="49528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defTabSz="742950">
              <a:defRPr/>
            </a:pPr>
            <a:r>
              <a:rPr lang="ru-RU" sz="2800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«Актуальные вопросы исполнения требований законодательства о противодействии отмыванию преступных доходов и финансированию </a:t>
            </a:r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терроризма»</a:t>
            </a:r>
            <a:endParaRPr lang="ru-RU" sz="2800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Идентификация до приема на обслуживание </a:t>
            </a:r>
            <a:endParaRPr lang="ru-RU" sz="2000" b="1" dirty="0" smtClean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385753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подп.1 п. 1 ст. 7 Федерального закона №115-ФЗ)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442" y="1614154"/>
            <a:ext cx="3521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1F4E79"/>
                </a:solidFill>
                <a:latin typeface="Arial"/>
              </a:rPr>
              <a:t>Устанавливаются сведения: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8912" y="3051943"/>
            <a:ext cx="2230754" cy="11798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b="1" kern="0" dirty="0">
                <a:solidFill>
                  <a:srgbClr val="1F4E79"/>
                </a:solidFill>
                <a:latin typeface="Arial"/>
              </a:rPr>
              <a:t>в отношении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b="1" kern="0" dirty="0">
                <a:solidFill>
                  <a:srgbClr val="1F4E79"/>
                </a:solidFill>
                <a:latin typeface="Arial"/>
              </a:rPr>
              <a:t>физических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b="1" kern="0" dirty="0">
                <a:solidFill>
                  <a:srgbClr val="1F4E79"/>
                </a:solidFill>
                <a:latin typeface="Arial"/>
              </a:rPr>
              <a:t>лиц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807502" y="1202395"/>
            <a:ext cx="0" cy="511200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00357" y="1002340"/>
            <a:ext cx="3159839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</a:rPr>
              <a:t>фамилия, имя, отчество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</a:endParaRPr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>
            <a:off x="3807502" y="1202395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500356" y="1584270"/>
            <a:ext cx="1691489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1F4E79"/>
                </a:solidFill>
                <a:latin typeface="Arial"/>
              </a:rPr>
              <a:t>гражданство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00356" y="2226364"/>
            <a:ext cx="1978427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rgbClr val="1F4E79"/>
                </a:solidFill>
                <a:latin typeface="Arial"/>
              </a:rPr>
              <a:t>дата рождения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00356" y="2851888"/>
            <a:ext cx="6194324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rgbClr val="1F4E79"/>
                </a:solidFill>
                <a:latin typeface="Arial"/>
              </a:rPr>
              <a:t>реквизиты документа, удостоверяющего личность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00356" y="3446179"/>
            <a:ext cx="7640935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1F4E79"/>
                </a:solidFill>
                <a:latin typeface="Arial"/>
              </a:rPr>
              <a:t>адрес места жительства (регистрации) или места пребывания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00356" y="4050973"/>
            <a:ext cx="2904785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1F4E79"/>
                </a:solidFill>
                <a:latin typeface="Arial"/>
              </a:rPr>
              <a:t>ИНН (при его наличии</a:t>
            </a:r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) 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00358" y="5876936"/>
            <a:ext cx="7096358" cy="707886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1F4E79"/>
                </a:solidFill>
                <a:latin typeface="Arial"/>
              </a:rPr>
              <a:t>иная информацию, позволяющую подтвердить указанные сведения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00356" y="4660447"/>
            <a:ext cx="7501392" cy="1015663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kern="0" dirty="0">
                <a:solidFill>
                  <a:srgbClr val="1F4E79"/>
                </a:solidFill>
                <a:latin typeface="Arial"/>
              </a:rPr>
              <a:t>данные документов, подтверждающих право иностранного гражданина или лица без гражданства на пребывание (проживание) в Российской Федерации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807502" y="1775015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807502" y="2426419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807502" y="3051943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807502" y="3646234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07501" y="4231753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807501" y="5168278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807500" y="6314395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0" idx="3"/>
          </p:cNvCxnSpPr>
          <p:nvPr/>
        </p:nvCxnSpPr>
        <p:spPr>
          <a:xfrm>
            <a:off x="2669666" y="3641848"/>
            <a:ext cx="113783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Идентификация до приема на обслуживание </a:t>
            </a:r>
            <a:endParaRPr lang="ru-RU" sz="2000" b="1" dirty="0" smtClean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385753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подп.1 п. 1 ст. 7 Федерального закона №115-ФЗ)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442" y="1614154"/>
            <a:ext cx="3521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1F4E79"/>
                </a:solidFill>
                <a:latin typeface="Arial"/>
              </a:rPr>
              <a:t>Устанавливаются сведения: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2594" y="2800953"/>
            <a:ext cx="1968616" cy="11798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1F4E79"/>
                </a:solidFill>
                <a:latin typeface="Arial"/>
              </a:rPr>
              <a:t>в отношении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1F4E79"/>
                </a:solidFill>
                <a:latin typeface="Arial"/>
              </a:rPr>
              <a:t>юридических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1F4E79"/>
                </a:solidFill>
                <a:latin typeface="Arial"/>
              </a:rPr>
              <a:t>лиц</a:t>
            </a:r>
            <a:endParaRPr lang="ru-RU" sz="2000" b="1" dirty="0">
              <a:solidFill>
                <a:srgbClr val="1F4E79"/>
              </a:solidFill>
              <a:latin typeface="Arial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807501" y="1202395"/>
            <a:ext cx="1" cy="366608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00357" y="1002340"/>
            <a:ext cx="1919115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</a:rPr>
              <a:t>наименование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</a:endParaRPr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>
            <a:off x="3807502" y="1202395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500356" y="1584270"/>
            <a:ext cx="4200189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организационно-правовая форма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0356" y="2226364"/>
            <a:ext cx="4883068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ИНН или код иностранной организации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00356" y="2851888"/>
            <a:ext cx="880369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ОГРН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00356" y="3446179"/>
            <a:ext cx="3429441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1F4E79"/>
                </a:solidFill>
                <a:latin typeface="Arial"/>
              </a:rPr>
              <a:t>адрес </a:t>
            </a:r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юридического лица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0356" y="4050973"/>
            <a:ext cx="6096000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>
            <a:spAutoFit/>
          </a:bodyPr>
          <a:lstStyle/>
          <a:p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сведения об имеющихся лицензиях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00356" y="4660447"/>
            <a:ext cx="7501392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kern="0" dirty="0">
                <a:solidFill>
                  <a:srgbClr val="1F4E79"/>
                </a:solidFill>
                <a:latin typeface="Arial"/>
              </a:rPr>
              <a:t>д</a:t>
            </a:r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оменное имя, указатель страницы сайта в сети «Интернет»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807502" y="1775015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807502" y="2426419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807502" y="3051943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807502" y="3646234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07502" y="4251028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807501" y="4868475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85216" y="3390858"/>
            <a:ext cx="102228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99803" y="5492655"/>
            <a:ext cx="11701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1F4E79"/>
                </a:solidFill>
                <a:latin typeface="Arial"/>
              </a:rPr>
              <a:t>Методические </a:t>
            </a:r>
            <a:r>
              <a:rPr lang="ru-RU" sz="2800" dirty="0">
                <a:solidFill>
                  <a:srgbClr val="1F4E79"/>
                </a:solidFill>
                <a:latin typeface="Arial"/>
              </a:rPr>
              <a:t>рекомендации в информационном письме </a:t>
            </a:r>
            <a:r>
              <a:rPr lang="ru-RU" sz="2800" dirty="0" err="1">
                <a:solidFill>
                  <a:srgbClr val="1F4E79"/>
                </a:solidFill>
                <a:latin typeface="Arial"/>
              </a:rPr>
              <a:t>Росфинмониторинга</a:t>
            </a:r>
            <a:r>
              <a:rPr lang="ru-RU" sz="2800" dirty="0">
                <a:solidFill>
                  <a:srgbClr val="1F4E79"/>
                </a:solidFill>
                <a:latin typeface="Arial"/>
              </a:rPr>
              <a:t> от 22.09.2021 №</a:t>
            </a:r>
            <a:r>
              <a:rPr lang="ru-RU" sz="2800" dirty="0" smtClean="0">
                <a:solidFill>
                  <a:srgbClr val="1F4E79"/>
                </a:solidFill>
                <a:latin typeface="Arial"/>
              </a:rPr>
              <a:t>64 </a:t>
            </a:r>
            <a:endParaRPr lang="ru-RU" sz="2800" dirty="0">
              <a:solidFill>
                <a:srgbClr val="1F4E79"/>
              </a:solidFill>
              <a:latin typeface="Arial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00" y="5300574"/>
            <a:ext cx="1079695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Идентификация до приема на обслуживание </a:t>
            </a:r>
            <a:endParaRPr lang="ru-RU" sz="2000" b="1" dirty="0" smtClean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385753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подп.1 п. 1 ст. 7 Федерального закона №115-ФЗ)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442" y="1614154"/>
            <a:ext cx="3521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1F4E79"/>
                </a:solidFill>
                <a:latin typeface="Arial"/>
              </a:rPr>
              <a:t>Устанавливаются сведения: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493" y="2728118"/>
            <a:ext cx="3082333" cy="1785104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rgbClr val="1F4E79"/>
                </a:solidFill>
                <a:latin typeface="Arial"/>
              </a:rPr>
              <a:t>в отношении</a:t>
            </a:r>
          </a:p>
          <a:p>
            <a:pPr lvl="0" algn="ctr" defTabSz="914400">
              <a:lnSpc>
                <a:spcPct val="900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rgbClr val="1F4E79"/>
                </a:solidFill>
                <a:latin typeface="Arial"/>
              </a:rPr>
              <a:t>иностранной </a:t>
            </a:r>
          </a:p>
          <a:p>
            <a:pPr lvl="0" algn="ctr" defTabSz="914400">
              <a:lnSpc>
                <a:spcPct val="9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1F4E79"/>
                </a:solidFill>
                <a:latin typeface="Arial"/>
              </a:rPr>
              <a:t>с</a:t>
            </a:r>
            <a:r>
              <a:rPr lang="ru-RU" sz="2000" b="1" dirty="0" smtClean="0">
                <a:solidFill>
                  <a:srgbClr val="1F4E79"/>
                </a:solidFill>
                <a:latin typeface="Arial"/>
              </a:rPr>
              <a:t>труктуры</a:t>
            </a:r>
          </a:p>
          <a:p>
            <a:pPr lvl="0" algn="ctr" defTabSz="914400">
              <a:lnSpc>
                <a:spcPct val="900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rgbClr val="1F4E79"/>
                </a:solidFill>
                <a:latin typeface="Arial"/>
              </a:rPr>
              <a:t>без образования </a:t>
            </a:r>
          </a:p>
          <a:p>
            <a:pPr lvl="0" algn="ctr" defTabSz="914400">
              <a:lnSpc>
                <a:spcPct val="900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rgbClr val="1F4E79"/>
                </a:solidFill>
                <a:latin typeface="Arial"/>
              </a:rPr>
              <a:t>юридического лица</a:t>
            </a:r>
            <a:endParaRPr lang="ru-RU" sz="2000" b="1" dirty="0">
              <a:solidFill>
                <a:srgbClr val="1F4E79"/>
              </a:solidFill>
              <a:latin typeface="Arial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807501" y="1202395"/>
            <a:ext cx="2" cy="4384077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00357" y="1002340"/>
            <a:ext cx="1919115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</a:rPr>
              <a:t>наименование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</a:endParaRPr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>
            <a:off x="3807502" y="1202395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518791" y="1819504"/>
            <a:ext cx="3122971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регистрационный номер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0356" y="2628066"/>
            <a:ext cx="7640935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код в государстве регистрации в качестве налогоплательщика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00356" y="3506003"/>
            <a:ext cx="5012911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место ведения основной деятельности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00356" y="4369266"/>
            <a:ext cx="6096000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1F4E79"/>
                </a:solidFill>
                <a:latin typeface="Arial"/>
              </a:rPr>
              <a:t>с</a:t>
            </a:r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остав имущества, находящегося в управлении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18791" y="5232529"/>
            <a:ext cx="7501392" cy="707886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kern="0" dirty="0" smtClean="0">
                <a:solidFill>
                  <a:srgbClr val="1F4E79"/>
                </a:solidFill>
                <a:latin typeface="Arial"/>
              </a:rPr>
              <a:t>фамилия, имя, отчество и адрес места жительства учредителей доверительного собственника и протектора</a:t>
            </a:r>
            <a:endParaRPr lang="ru-RU" sz="2000" kern="0" dirty="0">
              <a:solidFill>
                <a:srgbClr val="1F4E79"/>
              </a:solidFill>
              <a:latin typeface="Arial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807500" y="2025735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807500" y="2828121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807501" y="4569321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807502" y="3646234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807501" y="5586472"/>
            <a:ext cx="69285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12826" y="3646234"/>
            <a:ext cx="49467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Установление </a:t>
            </a:r>
            <a:r>
              <a:rPr lang="ru-RU" sz="2000" b="1" dirty="0" err="1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бенефициарного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владельца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(подп. 2 п. 1 ст. 7 Федерального закона №115-ФЗ)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0276" y="1221300"/>
            <a:ext cx="11019675" cy="1323439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r>
              <a:rPr lang="ru-RU" sz="2000" b="1" kern="0" dirty="0" err="1">
                <a:solidFill>
                  <a:srgbClr val="1F4E79"/>
                </a:solidFill>
                <a:latin typeface="Arial"/>
              </a:rPr>
              <a:t>Бенефициарный</a:t>
            </a:r>
            <a:r>
              <a:rPr lang="ru-RU" sz="2000" b="1" kern="0" dirty="0">
                <a:solidFill>
                  <a:srgbClr val="1F4E79"/>
                </a:solidFill>
                <a:latin typeface="Arial"/>
              </a:rPr>
              <a:t> владелец </a:t>
            </a:r>
            <a:r>
              <a:rPr lang="ru-RU" sz="2000" kern="0" dirty="0">
                <a:solidFill>
                  <a:srgbClr val="1F4E79"/>
                </a:solidFill>
                <a:latin typeface="Arial"/>
              </a:rPr>
              <a:t>– это лицо, которое в конечном счете прямо или косвенно (через третьих лиц) владеет (имеет преобладающее участие более 25 процентов в капитале) клиентом - юридическим лицом либо имеет возможность контролировать действия клиента.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16249" y="2558784"/>
            <a:ext cx="87" cy="90368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190113" y="2543894"/>
            <a:ext cx="87" cy="90368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64839" y="3458862"/>
            <a:ext cx="2702820" cy="869400"/>
          </a:xfrm>
          <a:prstGeom prst="rect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ВЫЯВЛЯТЬ</a:t>
            </a:r>
            <a:endParaRPr lang="ru-RU" sz="20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7240" y="3477479"/>
            <a:ext cx="3078479" cy="869400"/>
          </a:xfrm>
          <a:prstGeom prst="rect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ИДЕНТИФИЦИРОВАТЬ</a:t>
            </a:r>
            <a:endParaRPr lang="ru-RU" sz="20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276" y="5291753"/>
            <a:ext cx="10916439" cy="1251032"/>
          </a:xfrm>
          <a:prstGeom prst="rect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Методические рекомендации </a:t>
            </a:r>
            <a:r>
              <a:rPr lang="ru-RU" sz="2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установлению сведений </a:t>
            </a:r>
            <a:r>
              <a:rPr lang="ru-RU" sz="24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</a:t>
            </a:r>
            <a:r>
              <a:rPr lang="ru-RU" sz="24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бенефициарных</a:t>
            </a:r>
            <a:r>
              <a:rPr lang="ru-RU" sz="2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владельцах клиентов даны в Информационном письме </a:t>
            </a:r>
            <a:r>
              <a:rPr lang="ru-RU" sz="24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Росфинмониторинга</a:t>
            </a:r>
            <a:r>
              <a:rPr lang="ru-RU" sz="2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 04.12.2018 № </a:t>
            </a:r>
            <a:r>
              <a:rPr lang="ru-RU" sz="24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</a:t>
            </a:r>
            <a:endParaRPr lang="ru-RU" sz="2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248228" y="4324660"/>
            <a:ext cx="87" cy="90368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206102" y="4346879"/>
            <a:ext cx="87" cy="90368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592895" y="3458862"/>
            <a:ext cx="2702820" cy="869400"/>
          </a:xfrm>
          <a:prstGeom prst="rect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ВЕРЕФИЦИРОВАТЬ</a:t>
            </a:r>
            <a:endParaRPr lang="ru-RU" sz="20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10005025" y="4346879"/>
            <a:ext cx="87" cy="90368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0005025" y="2574644"/>
            <a:ext cx="87" cy="90368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177525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Требования к идентификации</a:t>
            </a:r>
            <a:b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(п.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20, 22, 25, 36 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приказа </a:t>
            </a:r>
            <a:r>
              <a:rPr lang="ru-RU" sz="2000" b="1" dirty="0" err="1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Росфинмониторинга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от 20.05.2022 №100)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696" y="5660755"/>
            <a:ext cx="11476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solidFill>
                  <a:srgbClr val="1F4E79"/>
                </a:solidFill>
                <a:latin typeface="Arial"/>
              </a:rPr>
              <a:t>Методические рекомендациях по выявлению публичных должностных лиц, даны в </a:t>
            </a:r>
            <a:r>
              <a:rPr lang="ru-RU" sz="2400" b="1" kern="0" dirty="0">
                <a:solidFill>
                  <a:srgbClr val="1F4E79"/>
                </a:solidFill>
                <a:latin typeface="Arial"/>
              </a:rPr>
              <a:t>Информационном письме </a:t>
            </a:r>
            <a:r>
              <a:rPr lang="ru-RU" sz="2400" b="1" kern="0" dirty="0" err="1">
                <a:solidFill>
                  <a:srgbClr val="1F4E79"/>
                </a:solidFill>
                <a:latin typeface="Arial"/>
              </a:rPr>
              <a:t>Росфинмониторинга</a:t>
            </a:r>
            <a:r>
              <a:rPr lang="ru-RU" sz="2400" b="1" kern="0" dirty="0">
                <a:solidFill>
                  <a:srgbClr val="1F4E79"/>
                </a:solidFill>
                <a:latin typeface="Arial"/>
              </a:rPr>
              <a:t> от 12.12.2017 № 53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722" y="1894680"/>
            <a:ext cx="2650752" cy="830997"/>
          </a:xfrm>
          <a:prstGeom prst="rect">
            <a:avLst/>
          </a:prstGeom>
          <a:ln w="381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1F4E79"/>
                </a:solidFill>
                <a:latin typeface="Arial"/>
              </a:rPr>
              <a:t>Формирование анкеты клиента</a:t>
            </a:r>
            <a:endParaRPr lang="ru-RU" sz="2400" b="1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6591" y="1091575"/>
            <a:ext cx="5214889" cy="461665"/>
          </a:xfrm>
          <a:prstGeom prst="rect">
            <a:avLst/>
          </a:prstGeom>
          <a:ln w="381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kern="0" dirty="0">
                <a:solidFill>
                  <a:srgbClr val="1F4E79"/>
                </a:solidFill>
                <a:latin typeface="Arial"/>
              </a:rPr>
              <a:t>Обновление </a:t>
            </a:r>
            <a:r>
              <a:rPr lang="ru-RU" sz="2400" b="1" kern="0" dirty="0" smtClean="0">
                <a:solidFill>
                  <a:srgbClr val="1F4E79"/>
                </a:solidFill>
                <a:latin typeface="Arial"/>
              </a:rPr>
              <a:t>сведений о клиенте</a:t>
            </a:r>
            <a:endParaRPr lang="ru-RU" sz="2400" b="1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696" y="3821158"/>
            <a:ext cx="3846047" cy="830997"/>
          </a:xfrm>
          <a:prstGeom prst="rect">
            <a:avLst/>
          </a:prstGeom>
          <a:ln w="381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1F4E79"/>
                </a:solidFill>
                <a:latin typeface="Arial"/>
              </a:rPr>
              <a:t>Выявление публичных должностных лиц</a:t>
            </a:r>
            <a:endParaRPr lang="ru-RU" sz="2400" b="1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00689" y="4575491"/>
            <a:ext cx="5441575" cy="830997"/>
          </a:xfrm>
          <a:prstGeom prst="rect">
            <a:avLst/>
          </a:prstGeom>
          <a:ln w="381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1F4E79"/>
                </a:solidFill>
                <a:latin typeface="Arial"/>
              </a:rPr>
              <a:t>Выявление лиц из стран, не выполняющих требования ФАТФ</a:t>
            </a:r>
            <a:endParaRPr lang="ru-RU" sz="2400" b="1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733949" y="2146845"/>
            <a:ext cx="3540175" cy="1548461"/>
          </a:xfrm>
          <a:prstGeom prst="ellipse">
            <a:avLst/>
          </a:prstGeom>
          <a:solidFill>
            <a:srgbClr val="1F4E79"/>
          </a:solidFill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дентификация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7501308" y="3656171"/>
            <a:ext cx="2078" cy="900747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7521476" y="1512374"/>
            <a:ext cx="1" cy="664599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16" idx="3"/>
          </p:cNvCxnSpPr>
          <p:nvPr/>
        </p:nvCxnSpPr>
        <p:spPr>
          <a:xfrm flipH="1">
            <a:off x="4310743" y="3337399"/>
            <a:ext cx="2107175" cy="899258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15" idx="3"/>
          </p:cNvCxnSpPr>
          <p:nvPr/>
        </p:nvCxnSpPr>
        <p:spPr>
          <a:xfrm flipH="1" flipV="1">
            <a:off x="3365474" y="2310179"/>
            <a:ext cx="2714803" cy="214847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Идентификация </a:t>
            </a:r>
            <a:r>
              <a:rPr lang="ru-RU" sz="2000" b="1" dirty="0" err="1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бенефициарных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владельцев</a:t>
            </a:r>
            <a:b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(подп.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1.1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п. 1 ст. 7 Федерального закона №115-ФЗ)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41247" y="1187971"/>
            <a:ext cx="8266176" cy="914400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/>
              <a:t>При приеме на обслуживание и обслуживании клиентов</a:t>
            </a:r>
            <a:endParaRPr lang="ru-RU" sz="2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117" y="2950814"/>
            <a:ext cx="3938016" cy="1645920"/>
          </a:xfrm>
          <a:prstGeom prst="roundRect">
            <a:avLst/>
          </a:prstGeom>
          <a:noFill/>
          <a:ln w="254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1F4E79"/>
                </a:solidFill>
              </a:rPr>
              <a:t>получать информацию о целях установления и предполагаемом характере их деловых отношений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01284" y="2950814"/>
            <a:ext cx="3938016" cy="164592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1F4E79"/>
                </a:solidFill>
              </a:rPr>
              <a:t>определять цели </a:t>
            </a:r>
            <a:r>
              <a:rPr lang="ru-RU" b="1" dirty="0">
                <a:solidFill>
                  <a:srgbClr val="1F4E79"/>
                </a:solidFill>
              </a:rPr>
              <a:t>финансово-хозяйственной деятельности, финансового положения и деловой репутации </a:t>
            </a:r>
            <a:r>
              <a:rPr lang="ru-RU" b="1" dirty="0" smtClean="0">
                <a:solidFill>
                  <a:srgbClr val="1F4E79"/>
                </a:solidFill>
              </a:rPr>
              <a:t>клиентов</a:t>
            </a:r>
            <a:endParaRPr lang="ru-RU" b="1" dirty="0">
              <a:solidFill>
                <a:srgbClr val="1F4E7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1769" y="4979683"/>
            <a:ext cx="3938016" cy="164592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1F4E79"/>
                </a:solidFill>
              </a:rPr>
              <a:t>принимать меры по определению </a:t>
            </a:r>
            <a:r>
              <a:rPr lang="ru-RU" b="1" dirty="0">
                <a:solidFill>
                  <a:srgbClr val="1F4E79"/>
                </a:solidFill>
              </a:rPr>
              <a:t>источников происхождения денежных средств и (или) иного имущества клиентов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3153945" y="2520496"/>
            <a:ext cx="5669280" cy="12192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153945" y="2520496"/>
            <a:ext cx="0" cy="43031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823225" y="2548478"/>
            <a:ext cx="0" cy="402336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88585" y="2102371"/>
            <a:ext cx="12192" cy="2877312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1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Требования к идентификации</a:t>
            </a:r>
            <a:b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(п.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18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приказа </a:t>
            </a:r>
            <a:r>
              <a:rPr lang="ru-RU" sz="2000" b="1" dirty="0" err="1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Росфинмониторинга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от 20.05.2022 №100)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67947" y="1282903"/>
            <a:ext cx="4817344" cy="461217"/>
          </a:xfrm>
          <a:prstGeom prst="rect">
            <a:avLst/>
          </a:prstGeom>
          <a:solidFill>
            <a:srgbClr val="1F4E79"/>
          </a:solidFill>
          <a:ln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2200" b="1" kern="0" dirty="0">
                <a:solidFill>
                  <a:schemeClr val="bg1"/>
                </a:solidFill>
                <a:latin typeface="Arial"/>
              </a:rPr>
              <a:t>Проверка клиентов по </a:t>
            </a:r>
            <a:r>
              <a:rPr lang="ru-RU" sz="2200" b="1" kern="0" dirty="0" smtClean="0">
                <a:solidFill>
                  <a:schemeClr val="bg1"/>
                </a:solidFill>
                <a:latin typeface="Arial"/>
              </a:rPr>
              <a:t>Перечням</a:t>
            </a:r>
            <a:endParaRPr lang="ru-RU" sz="220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3591" y="5948007"/>
            <a:ext cx="9631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Проверка по Перечням проводится через Личный кабинет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78505" y="2349955"/>
            <a:ext cx="647" cy="936389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78505" y="2368446"/>
            <a:ext cx="7734925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2"/>
          </p:cNvCxnSpPr>
          <p:nvPr/>
        </p:nvCxnSpPr>
        <p:spPr>
          <a:xfrm flipH="1">
            <a:off x="6310859" y="1744120"/>
            <a:ext cx="0" cy="624326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447988" y="3304835"/>
            <a:ext cx="2026732" cy="1815882"/>
          </a:xfrm>
          <a:prstGeom prst="rect">
            <a:avLst/>
          </a:prstGeom>
          <a:solidFill>
            <a:srgbClr val="1F4E79"/>
          </a:solidFill>
          <a:ln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перечень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ЭиТ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rgbClr val="1F4E7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46921" y="3323327"/>
            <a:ext cx="2133021" cy="1815882"/>
          </a:xfrm>
          <a:prstGeom prst="rect">
            <a:avLst/>
          </a:prstGeom>
          <a:solidFill>
            <a:srgbClr val="1F4E79"/>
          </a:solidFill>
          <a:ln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перечень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МКО по ПФТ</a:t>
            </a:r>
          </a:p>
          <a:p>
            <a:pPr algn="ctr"/>
            <a:endParaRPr lang="ru-RU" sz="2800" dirty="0">
              <a:solidFill>
                <a:srgbClr val="1F4E7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89552" y="3328755"/>
            <a:ext cx="2241319" cy="1815882"/>
          </a:xfrm>
          <a:prstGeom prst="rect">
            <a:avLst/>
          </a:prstGeom>
          <a:solidFill>
            <a:srgbClr val="1F4E79"/>
          </a:solidFill>
          <a:ln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перечень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Совбеза ООН</a:t>
            </a:r>
          </a:p>
          <a:p>
            <a:pPr algn="ctr"/>
            <a:endParaRPr lang="ru-RU" sz="2800" dirty="0">
              <a:solidFill>
                <a:srgbClr val="1F4E79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309564" y="2361468"/>
            <a:ext cx="647" cy="972000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013430" y="2386938"/>
            <a:ext cx="647" cy="936389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558297" y="207791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Замораживание (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блокирование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 д/с или иного имущества </a:t>
            </a:r>
          </a:p>
          <a:p>
            <a:pPr defTabSz="385753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(подп. 6 п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ст. 7 Федерального закона №115-ФЗ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297" y="1013278"/>
            <a:ext cx="11038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1F4E79"/>
                </a:solidFill>
                <a:latin typeface="Arial"/>
              </a:rPr>
              <a:t>Применение мер </a:t>
            </a:r>
            <a:r>
              <a:rPr lang="ru-RU" sz="2400" b="1" kern="0" dirty="0">
                <a:solidFill>
                  <a:srgbClr val="1F4E79"/>
                </a:solidFill>
                <a:latin typeface="Arial"/>
              </a:rPr>
              <a:t>по </a:t>
            </a:r>
            <a:r>
              <a:rPr lang="ru-RU" sz="2400" b="1" kern="0" dirty="0" smtClean="0">
                <a:solidFill>
                  <a:srgbClr val="1F4E79"/>
                </a:solidFill>
                <a:latin typeface="Arial"/>
              </a:rPr>
              <a:t>замораживанию д/с или иного имущества </a:t>
            </a:r>
            <a:endParaRPr lang="ru-RU" sz="2400" b="1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724" y="4046206"/>
            <a:ext cx="4135563" cy="1200329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kern="0" dirty="0" smtClean="0">
                <a:solidFill>
                  <a:srgbClr val="FF0000"/>
                </a:solidFill>
                <a:latin typeface="Arial"/>
              </a:rPr>
              <a:t>НЕЗАМЕДЛИТЕЛЬНО,</a:t>
            </a:r>
            <a:r>
              <a:rPr lang="ru-RU" sz="2400" kern="0" dirty="0" smtClean="0">
                <a:solidFill>
                  <a:srgbClr val="1F4E79"/>
                </a:solidFill>
                <a:latin typeface="Arial"/>
              </a:rPr>
              <a:t> </a:t>
            </a:r>
          </a:p>
          <a:p>
            <a:pPr algn="ctr"/>
            <a:r>
              <a:rPr lang="ru-RU" sz="2400" kern="0" dirty="0" smtClean="0">
                <a:solidFill>
                  <a:srgbClr val="FF0000"/>
                </a:solidFill>
                <a:latin typeface="Arial"/>
              </a:rPr>
              <a:t>но </a:t>
            </a:r>
            <a:r>
              <a:rPr lang="ru-RU" sz="2400" kern="0" dirty="0">
                <a:solidFill>
                  <a:srgbClr val="FF0000"/>
                </a:solidFill>
                <a:latin typeface="Arial"/>
              </a:rPr>
              <a:t>не позднее одного рабочего дня</a:t>
            </a:r>
            <a:endParaRPr lang="ru-RU" sz="24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7505" y="4028729"/>
            <a:ext cx="5485068" cy="830997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kern="0" dirty="0" smtClean="0">
                <a:solidFill>
                  <a:srgbClr val="FF0000"/>
                </a:solidFill>
                <a:latin typeface="Arial"/>
              </a:rPr>
              <a:t>НЕЗАМЕДЛИТЕЛЬНО, </a:t>
            </a:r>
          </a:p>
          <a:p>
            <a:pPr algn="ctr"/>
            <a:r>
              <a:rPr lang="ru-RU" sz="2400" kern="0" dirty="0" smtClean="0">
                <a:solidFill>
                  <a:srgbClr val="FF0000"/>
                </a:solidFill>
                <a:latin typeface="Arial"/>
              </a:rPr>
              <a:t>но не </a:t>
            </a:r>
            <a:r>
              <a:rPr lang="ru-RU" sz="2400" kern="0" dirty="0">
                <a:solidFill>
                  <a:srgbClr val="FF0000"/>
                </a:solidFill>
                <a:latin typeface="Arial"/>
              </a:rPr>
              <a:t>позднее 20 часов</a:t>
            </a:r>
            <a:endParaRPr lang="ru-RU" sz="2400" kern="0" dirty="0">
              <a:solidFill>
                <a:srgbClr val="1F4E79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9533" y="2546160"/>
            <a:ext cx="3643946" cy="830997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kern="0" dirty="0">
                <a:solidFill>
                  <a:srgbClr val="1F4E79"/>
                </a:solidFill>
                <a:latin typeface="Arial"/>
              </a:rPr>
              <a:t>Перечень </a:t>
            </a:r>
            <a:r>
              <a:rPr lang="ru-RU" sz="2400" b="1" kern="0" dirty="0" err="1">
                <a:solidFill>
                  <a:srgbClr val="1F4E79"/>
                </a:solidFill>
                <a:latin typeface="Arial"/>
              </a:rPr>
              <a:t>ЭиТ</a:t>
            </a:r>
            <a:r>
              <a:rPr lang="ru-RU" sz="2400" b="1" kern="0" dirty="0">
                <a:solidFill>
                  <a:srgbClr val="1F4E79"/>
                </a:solidFill>
                <a:latin typeface="Arial"/>
              </a:rPr>
              <a:t>, </a:t>
            </a:r>
          </a:p>
          <a:p>
            <a:pPr algn="ctr"/>
            <a:r>
              <a:rPr lang="ru-RU" sz="2400" b="1" kern="0" dirty="0">
                <a:solidFill>
                  <a:srgbClr val="1F4E79"/>
                </a:solidFill>
                <a:latin typeface="Arial"/>
              </a:rPr>
              <a:t>Перечень МКО по ПФТ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11127" y="2645135"/>
            <a:ext cx="3902030" cy="461665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400" b="1" kern="0" dirty="0">
                <a:solidFill>
                  <a:srgbClr val="1F4E79"/>
                </a:solidFill>
                <a:latin typeface="Arial"/>
              </a:rPr>
              <a:t>Перечень Совбеза ООН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15840" y="1807587"/>
            <a:ext cx="1632178" cy="52322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800" b="1" kern="0" dirty="0" smtClean="0">
                <a:solidFill>
                  <a:srgbClr val="1F4E79"/>
                </a:solidFill>
                <a:latin typeface="Arial"/>
              </a:rPr>
              <a:t>КЛИЕНТ</a:t>
            </a:r>
            <a:endParaRPr lang="ru-RU" sz="2800" dirty="0"/>
          </a:p>
        </p:txBody>
      </p:sp>
      <p:cxnSp>
        <p:nvCxnSpPr>
          <p:cNvPr id="21" name="Прямая со стрелкой 20"/>
          <p:cNvCxnSpPr>
            <a:stCxn id="15" idx="1"/>
            <a:endCxn id="12" idx="0"/>
          </p:cNvCxnSpPr>
          <p:nvPr/>
        </p:nvCxnSpPr>
        <p:spPr>
          <a:xfrm flipH="1">
            <a:off x="2751506" y="2069197"/>
            <a:ext cx="2064334" cy="476963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3"/>
            <a:endCxn id="13" idx="0"/>
          </p:cNvCxnSpPr>
          <p:nvPr/>
        </p:nvCxnSpPr>
        <p:spPr>
          <a:xfrm>
            <a:off x="6448018" y="2069197"/>
            <a:ext cx="2414124" cy="575938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721026" y="3377157"/>
            <a:ext cx="0" cy="670847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900324" y="3106800"/>
            <a:ext cx="0" cy="930019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00398" y="5812474"/>
            <a:ext cx="10354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kern="0" dirty="0">
                <a:solidFill>
                  <a:srgbClr val="1F4E79"/>
                </a:solidFill>
                <a:latin typeface="Arial"/>
              </a:rPr>
              <a:t>Информационное письмо </a:t>
            </a:r>
            <a:r>
              <a:rPr lang="ru-RU" sz="2400" kern="0" dirty="0" err="1">
                <a:solidFill>
                  <a:srgbClr val="1F4E79"/>
                </a:solidFill>
                <a:latin typeface="Arial"/>
              </a:rPr>
              <a:t>Росфинмониторинга</a:t>
            </a:r>
            <a:r>
              <a:rPr lang="ru-RU" sz="2400" kern="0" dirty="0">
                <a:solidFill>
                  <a:srgbClr val="1F4E79"/>
                </a:solidFill>
                <a:latin typeface="Arial"/>
              </a:rPr>
              <a:t> от 01.03.2019 № 60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0398" y="6243320"/>
            <a:ext cx="7364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kern="0" dirty="0">
                <a:solidFill>
                  <a:srgbClr val="1F4E79"/>
                </a:solidFill>
                <a:latin typeface="Arial"/>
              </a:rPr>
              <a:t>Приказ </a:t>
            </a:r>
            <a:r>
              <a:rPr lang="ru-RU" sz="2400" kern="0" dirty="0" err="1">
                <a:solidFill>
                  <a:srgbClr val="1F4E79"/>
                </a:solidFill>
                <a:latin typeface="Arial"/>
              </a:rPr>
              <a:t>Росфинмониторинга</a:t>
            </a:r>
            <a:r>
              <a:rPr lang="ru-RU" sz="2400" kern="0" dirty="0">
                <a:solidFill>
                  <a:srgbClr val="1F4E79"/>
                </a:solidFill>
                <a:latin typeface="Arial"/>
              </a:rPr>
              <a:t> от 29.11.2022 № 297 </a:t>
            </a: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62573" y="5579121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824459" y="98038"/>
            <a:ext cx="9680025" cy="638110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Оценка уровня риска клиента</a:t>
            </a:r>
          </a:p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(п.17 постановления Правительства РФ от 14.07.2021 №1188)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9054" y="1262232"/>
            <a:ext cx="9155430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</a:t>
            </a:r>
            <a:r>
              <a:rPr lang="ru-RU" sz="26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рисков </a:t>
            </a:r>
            <a:r>
              <a:rPr lang="ru-RU" sz="26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клиентов проводится по </a:t>
            </a:r>
            <a:r>
              <a:rPr lang="ru-RU" sz="26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трём </a:t>
            </a:r>
            <a:r>
              <a:rPr lang="ru-RU" sz="26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уровням </a:t>
            </a:r>
            <a:endParaRPr lang="ru-RU" sz="2600" b="1" dirty="0">
              <a:solidFill>
                <a:srgbClr val="1F4E79"/>
              </a:solidFill>
            </a:endParaRPr>
          </a:p>
        </p:txBody>
      </p:sp>
      <p:grpSp>
        <p:nvGrpSpPr>
          <p:cNvPr id="9" name="组合 95"/>
          <p:cNvGrpSpPr/>
          <p:nvPr/>
        </p:nvGrpSpPr>
        <p:grpSpPr>
          <a:xfrm>
            <a:off x="8419239" y="2296756"/>
            <a:ext cx="2102108" cy="2157693"/>
            <a:chOff x="3832873" y="2297208"/>
            <a:chExt cx="1516550" cy="1516550"/>
          </a:xfrm>
        </p:grpSpPr>
        <p:grpSp>
          <p:nvGrpSpPr>
            <p:cNvPr id="10" name="组合 9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9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2854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椭圆 9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2854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椭圆 9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组合 95"/>
          <p:cNvGrpSpPr/>
          <p:nvPr/>
        </p:nvGrpSpPr>
        <p:grpSpPr>
          <a:xfrm>
            <a:off x="5029223" y="2296756"/>
            <a:ext cx="2102108" cy="2157693"/>
            <a:chOff x="3832873" y="2297208"/>
            <a:chExt cx="1516550" cy="1516550"/>
          </a:xfrm>
        </p:grpSpPr>
        <p:grpSp>
          <p:nvGrpSpPr>
            <p:cNvPr id="16" name="组合 9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9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2854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椭圆 9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2854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椭圆 9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组合 95"/>
          <p:cNvGrpSpPr/>
          <p:nvPr/>
        </p:nvGrpSpPr>
        <p:grpSpPr>
          <a:xfrm>
            <a:off x="1661913" y="2251904"/>
            <a:ext cx="2102108" cy="2157693"/>
            <a:chOff x="3832873" y="2297208"/>
            <a:chExt cx="1516550" cy="1516550"/>
          </a:xfrm>
        </p:grpSpPr>
        <p:grpSp>
          <p:nvGrpSpPr>
            <p:cNvPr id="23" name="组合 9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9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2854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椭圆 9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28544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椭圆 9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组合 89"/>
          <p:cNvGrpSpPr/>
          <p:nvPr/>
        </p:nvGrpSpPr>
        <p:grpSpPr>
          <a:xfrm>
            <a:off x="2124550" y="2786521"/>
            <a:ext cx="1226319" cy="795004"/>
            <a:chOff x="8513763" y="2622551"/>
            <a:chExt cx="765175" cy="473075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组合 89"/>
          <p:cNvGrpSpPr/>
          <p:nvPr/>
        </p:nvGrpSpPr>
        <p:grpSpPr>
          <a:xfrm>
            <a:off x="5446164" y="2859885"/>
            <a:ext cx="1226319" cy="795004"/>
            <a:chOff x="8513763" y="2622551"/>
            <a:chExt cx="765175" cy="473075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组合 89"/>
          <p:cNvGrpSpPr/>
          <p:nvPr/>
        </p:nvGrpSpPr>
        <p:grpSpPr>
          <a:xfrm>
            <a:off x="8857133" y="2877417"/>
            <a:ext cx="1226319" cy="795004"/>
            <a:chOff x="8513763" y="2622551"/>
            <a:chExt cx="765175" cy="473075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8419239" y="4878091"/>
            <a:ext cx="20826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низкий риск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54031" y="4868504"/>
            <a:ext cx="22080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риск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578107" y="4868504"/>
            <a:ext cx="23166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 риск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29388" y="5590167"/>
            <a:ext cx="11711427" cy="10668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о присвоении клиенту степени (уровня) риска принимается на основании мотивированного суждения и носит субъективно-оценочный характер</a:t>
            </a:r>
          </a:p>
        </p:txBody>
      </p:sp>
    </p:spTree>
    <p:extLst>
      <p:ext uri="{BB962C8B-B14F-4D97-AF65-F5344CB8AC3E}">
        <p14:creationId xmlns:p14="http://schemas.microsoft.com/office/powerpoint/2010/main" val="2646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Выявление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подозрительных операций</a:t>
            </a:r>
          </a:p>
          <a:p>
            <a:pPr defTabSz="385753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п.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ст.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 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Федерального закона №115-ФЗ)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94215" y="1718683"/>
            <a:ext cx="2940084" cy="3258051"/>
          </a:xfrm>
          <a:prstGeom prst="flowChartAlternateProcess">
            <a:avLst/>
          </a:prstGeom>
          <a:solidFill>
            <a:srgbClr val="1F4E79"/>
          </a:solidFill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+mj-lt"/>
                <a:ea typeface="Times New Roman" panose="02020603050405020304" pitchFamily="18" charset="0"/>
              </a:rPr>
              <a:t>ВЫЯВЛЕНИЕ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ПОДОЗРИТЕЛЬНЫХОПЕРАЦИЙ </a:t>
            </a:r>
            <a:endParaRPr lang="ru-RU" sz="24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319573" y="3573209"/>
            <a:ext cx="4538628" cy="1508457"/>
          </a:xfrm>
          <a:prstGeom prst="flowChartAlternateProcess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F4E79"/>
                </a:solidFill>
                <a:latin typeface="+mj-lt"/>
                <a:ea typeface="Times New Roman" panose="02020603050405020304" pitchFamily="18" charset="0"/>
              </a:rPr>
              <a:t>Основные </a:t>
            </a:r>
            <a:r>
              <a:rPr lang="ru-RU" sz="2400" b="1" dirty="0" smtClean="0">
                <a:solidFill>
                  <a:srgbClr val="1F4E79"/>
                </a:solidFill>
                <a:latin typeface="+mj-lt"/>
              </a:rPr>
              <a:t>критерии необычных операций – </a:t>
            </a:r>
          </a:p>
          <a:p>
            <a:pPr algn="ctr"/>
            <a:r>
              <a:rPr lang="ru-RU" sz="2400" b="1" dirty="0" smtClean="0">
                <a:solidFill>
                  <a:srgbClr val="1F4E79"/>
                </a:solidFill>
                <a:latin typeface="+mj-lt"/>
              </a:rPr>
              <a:t>Приказ </a:t>
            </a:r>
            <a:r>
              <a:rPr lang="ru-RU" sz="2400" b="1" dirty="0" err="1" smtClean="0">
                <a:solidFill>
                  <a:srgbClr val="1F4E79"/>
                </a:solidFill>
                <a:latin typeface="+mj-lt"/>
              </a:rPr>
              <a:t>Росфинмониторинга</a:t>
            </a:r>
            <a:r>
              <a:rPr lang="ru-RU" sz="2400" b="1" dirty="0" smtClean="0">
                <a:solidFill>
                  <a:srgbClr val="1F4E79"/>
                </a:solidFill>
                <a:latin typeface="+mj-lt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1F4E79"/>
                </a:solidFill>
                <a:latin typeface="+mj-lt"/>
              </a:rPr>
              <a:t>от 08.02.2022 </a:t>
            </a:r>
            <a:r>
              <a:rPr lang="en-US" sz="2400" b="1" dirty="0" smtClean="0">
                <a:solidFill>
                  <a:srgbClr val="1F4E79"/>
                </a:solidFill>
                <a:latin typeface="+mj-lt"/>
              </a:rPr>
              <a:t>N 18</a:t>
            </a:r>
            <a:endParaRPr lang="ru-RU" sz="2400" b="1" dirty="0">
              <a:solidFill>
                <a:srgbClr val="1F4E79"/>
              </a:solidFill>
              <a:latin typeface="+mj-lt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183309" y="1442677"/>
            <a:ext cx="4674892" cy="1478492"/>
          </a:xfrm>
          <a:prstGeom prst="flowChartAlternateProcess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F4E79"/>
                </a:solidFill>
                <a:latin typeface="+mj-lt"/>
                <a:ea typeface="Times New Roman" panose="02020603050405020304" pitchFamily="18" charset="0"/>
              </a:rPr>
              <a:t>Правила передачи информации:</a:t>
            </a:r>
          </a:p>
          <a:p>
            <a:pPr algn="ctr"/>
            <a:r>
              <a:rPr lang="ru-RU" sz="2400" b="1" dirty="0" smtClean="0">
                <a:solidFill>
                  <a:srgbClr val="1F4E79"/>
                </a:solidFill>
                <a:latin typeface="+mj-lt"/>
              </a:rPr>
              <a:t>Постановление Правительства РФ от 19.03.2014 №209</a:t>
            </a:r>
            <a:endParaRPr lang="ru-RU" b="1" dirty="0"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434299" y="2323399"/>
            <a:ext cx="749010" cy="9720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434299" y="4463651"/>
            <a:ext cx="885274" cy="3418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25" idx="0"/>
          </p:cNvCxnSpPr>
          <p:nvPr/>
        </p:nvCxnSpPr>
        <p:spPr>
          <a:xfrm flipH="1">
            <a:off x="4713685" y="5096670"/>
            <a:ext cx="1252137" cy="479735"/>
          </a:xfrm>
          <a:prstGeom prst="line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Блок-схема: альтернативный процесс 24"/>
          <p:cNvSpPr/>
          <p:nvPr/>
        </p:nvSpPr>
        <p:spPr>
          <a:xfrm>
            <a:off x="3116476" y="5576405"/>
            <a:ext cx="3194417" cy="737521"/>
          </a:xfrm>
          <a:prstGeom prst="flowChartAlternateProcess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F4E79"/>
                </a:solidFill>
                <a:latin typeface="+mj-lt"/>
                <a:ea typeface="Times New Roman" panose="02020603050405020304" pitchFamily="18" charset="0"/>
              </a:rPr>
              <a:t>для аудиторов – </a:t>
            </a:r>
          </a:p>
          <a:p>
            <a:pPr algn="ctr"/>
            <a:r>
              <a:rPr lang="ru-RU" sz="2400" b="1" dirty="0" smtClean="0">
                <a:solidFill>
                  <a:srgbClr val="1F4E79"/>
                </a:solidFill>
                <a:latin typeface="+mj-lt"/>
                <a:ea typeface="Times New Roman" panose="02020603050405020304" pitchFamily="18" charset="0"/>
              </a:rPr>
              <a:t>49 </a:t>
            </a:r>
            <a:r>
              <a:rPr lang="ru-RU" sz="2400" b="1" dirty="0" smtClean="0">
                <a:solidFill>
                  <a:srgbClr val="1F4E79"/>
                </a:solidFill>
                <a:latin typeface="+mj-lt"/>
                <a:ea typeface="Times New Roman" panose="02020603050405020304" pitchFamily="18" charset="0"/>
              </a:rPr>
              <a:t>группа</a:t>
            </a:r>
            <a:endParaRPr lang="ru-RU" b="1" dirty="0"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>
            <a:endCxn id="28" idx="0"/>
          </p:cNvCxnSpPr>
          <p:nvPr/>
        </p:nvCxnSpPr>
        <p:spPr>
          <a:xfrm>
            <a:off x="7285845" y="5068196"/>
            <a:ext cx="1606441" cy="535151"/>
          </a:xfrm>
          <a:prstGeom prst="line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Блок-схема: альтернативный процесс 27"/>
          <p:cNvSpPr/>
          <p:nvPr/>
        </p:nvSpPr>
        <p:spPr>
          <a:xfrm>
            <a:off x="7295077" y="5603347"/>
            <a:ext cx="3194417" cy="737521"/>
          </a:xfrm>
          <a:prstGeom prst="flowChartAlternateProcess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F4E79"/>
                </a:solidFill>
                <a:latin typeface="+mj-lt"/>
                <a:ea typeface="Times New Roman" panose="02020603050405020304" pitchFamily="18" charset="0"/>
              </a:rPr>
              <a:t>Общие группы признаков с 11 по 22</a:t>
            </a:r>
            <a:endParaRPr lang="ru-RU" b="1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9"/>
          <p:cNvSpPr txBox="1">
            <a:spLocks/>
          </p:cNvSpPr>
          <p:nvPr/>
        </p:nvSpPr>
        <p:spPr>
          <a:xfrm>
            <a:off x="619827" y="302762"/>
            <a:ext cx="9587596" cy="262633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 defTabSz="514337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Характеристика сектора аудиторов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3805718"/>
            <a:ext cx="6980345" cy="26211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52130" y="1097422"/>
            <a:ext cx="4947822" cy="2062103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1F4E79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Microsoft Sans Serif" panose="020B0604020202020204" pitchFamily="34" charset="0"/>
              </a:rPr>
              <a:t>Правовая основа аудиторской деятельности </a:t>
            </a:r>
          </a:p>
          <a:p>
            <a:r>
              <a:rPr lang="ru-RU" sz="1600" dirty="0" smtClean="0">
                <a:solidFill>
                  <a:srgbClr val="1F4E79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Microsoft Sans Serif" panose="020B0604020202020204" pitchFamily="34" charset="0"/>
              </a:rPr>
              <a:t>1. МСА</a:t>
            </a:r>
          </a:p>
          <a:p>
            <a:r>
              <a:rPr lang="ru-RU" sz="1600" dirty="0" smtClean="0">
                <a:solidFill>
                  <a:srgbClr val="1F4E79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Microsoft Sans Serif" panose="020B0604020202020204" pitchFamily="34" charset="0"/>
              </a:rPr>
              <a:t>2. ФЗ от 30.12.2008 № 307-ФЗ </a:t>
            </a:r>
          </a:p>
          <a:p>
            <a:r>
              <a:rPr lang="ru-RU" sz="1600" dirty="0" smtClean="0">
                <a:solidFill>
                  <a:srgbClr val="1F4E79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Microsoft Sans Serif" panose="020B0604020202020204" pitchFamily="34" charset="0"/>
              </a:rPr>
              <a:t>«Об аудиторской деятельности»</a:t>
            </a:r>
          </a:p>
          <a:p>
            <a:r>
              <a:rPr lang="ru-RU" sz="1600" dirty="0" smtClean="0">
                <a:solidFill>
                  <a:srgbClr val="1F4E7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ФЗ от 07.08.2001 №115-ФЗ</a:t>
            </a:r>
          </a:p>
          <a:p>
            <a:r>
              <a:rPr lang="ru-RU" sz="1600" dirty="0" smtClean="0">
                <a:solidFill>
                  <a:srgbClr val="1F4E7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«О противодействии легализации (отмыванию) доходов, полученных преступным путем, и финансированию терроризма» </a:t>
            </a:r>
            <a:endParaRPr lang="ru-RU" sz="1600" dirty="0">
              <a:solidFill>
                <a:srgbClr val="1F4E7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90" y="3751116"/>
            <a:ext cx="3510721" cy="2734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5803" y="1471307"/>
            <a:ext cx="4947822" cy="1077218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1F4E79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Microsoft Sans Serif" panose="020B0604020202020204" pitchFamily="34" charset="0"/>
              </a:rPr>
              <a:t>Аудиторская деятельность </a:t>
            </a:r>
            <a:r>
              <a:rPr lang="ru-RU" sz="1600" dirty="0" smtClean="0">
                <a:solidFill>
                  <a:srgbClr val="1F4E79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Microsoft Sans Serif" panose="020B0604020202020204" pitchFamily="34" charset="0"/>
              </a:rPr>
              <a:t>– это деятельность по проведению аудита и оказанию сопутствующих аудиту услуг, осуществляемая аудиторскими организациями и индивидуальными аудиторами</a:t>
            </a:r>
          </a:p>
        </p:txBody>
      </p:sp>
      <p:cxnSp>
        <p:nvCxnSpPr>
          <p:cNvPr id="8" name="Прямая соединительная линия 7"/>
          <p:cNvCxnSpPr>
            <a:endCxn id="10" idx="1"/>
          </p:cNvCxnSpPr>
          <p:nvPr/>
        </p:nvCxnSpPr>
        <p:spPr>
          <a:xfrm>
            <a:off x="5413625" y="2023984"/>
            <a:ext cx="1338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Выявление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подозрительных операций</a:t>
            </a:r>
          </a:p>
          <a:p>
            <a:pPr defTabSz="385753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п.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ст.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 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Федерального закона №115-ФЗ)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67651"/>
              </p:ext>
            </p:extLst>
          </p:nvPr>
        </p:nvGraphicFramePr>
        <p:xfrm>
          <a:off x="680277" y="1024164"/>
          <a:ext cx="10572334" cy="569139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80803">
                  <a:extLst>
                    <a:ext uri="{9D8B030D-6E8A-4147-A177-3AD203B41FA5}">
                      <a16:colId xmlns:a16="http://schemas.microsoft.com/office/drawing/2014/main" val="3617949022"/>
                    </a:ext>
                  </a:extLst>
                </a:gridCol>
                <a:gridCol w="9391531">
                  <a:extLst>
                    <a:ext uri="{9D8B030D-6E8A-4147-A177-3AD203B41FA5}">
                      <a16:colId xmlns:a16="http://schemas.microsoft.com/office/drawing/2014/main" val="2304491772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 49 </a:t>
                      </a:r>
                      <a:r>
                        <a:rPr lang="ru-RU" sz="1600" dirty="0">
                          <a:effectLst/>
                        </a:rPr>
                        <a:t>группа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Признаки необычных операций (сделок), выявляемые при оказании аудиторских услуг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extLst>
                  <a:ext uri="{0D108BD9-81ED-4DB2-BD59-A6C34878D82A}">
                    <a16:rowId xmlns:a16="http://schemas.microsoft.com/office/drawing/2014/main" val="1726395660"/>
                  </a:ext>
                </a:extLst>
              </a:tr>
              <a:tr h="82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Операции (в том числе со связанными сторонами), выходящие за рамки обычной деятельности, или со связанными сторонами, которые не </a:t>
                      </a:r>
                      <a:r>
                        <a:rPr lang="ru-RU" sz="1600" dirty="0" err="1">
                          <a:effectLst/>
                        </a:rPr>
                        <a:t>аудируются</a:t>
                      </a:r>
                      <a:r>
                        <a:rPr lang="ru-RU" sz="1600" dirty="0">
                          <a:effectLst/>
                        </a:rPr>
                        <a:t> или </a:t>
                      </a:r>
                      <a:r>
                        <a:rPr lang="ru-RU" sz="1600" dirty="0" err="1">
                          <a:effectLst/>
                        </a:rPr>
                        <a:t>аудируются</a:t>
                      </a:r>
                      <a:r>
                        <a:rPr lang="ru-RU" sz="1600" dirty="0">
                          <a:effectLst/>
                        </a:rPr>
                        <a:t> другой аудиторской организацией, в том числе приводящие к выводу средств и активов </a:t>
                      </a:r>
                      <a:r>
                        <a:rPr lang="ru-RU" sz="1600" dirty="0" err="1">
                          <a:effectLst/>
                        </a:rPr>
                        <a:t>аудируемого</a:t>
                      </a:r>
                      <a:r>
                        <a:rPr lang="ru-RU" sz="1600" dirty="0">
                          <a:effectLst/>
                        </a:rPr>
                        <a:t> лица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extLst>
                  <a:ext uri="{0D108BD9-81ED-4DB2-BD59-A6C34878D82A}">
                    <a16:rowId xmlns:a16="http://schemas.microsoft.com/office/drawing/2014/main" val="80886851"/>
                  </a:ext>
                </a:extLst>
              </a:tr>
              <a:tr h="459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Операции с ценными бумагами, не имеющие очевидного экономического смысла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extLst>
                  <a:ext uri="{0D108BD9-81ED-4DB2-BD59-A6C34878D82A}">
                    <a16:rowId xmlns:a16="http://schemas.microsoft.com/office/drawing/2014/main" val="735158868"/>
                  </a:ext>
                </a:extLst>
              </a:tr>
              <a:tr h="459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4903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Перевод принадлежащих </a:t>
                      </a:r>
                      <a:r>
                        <a:rPr lang="ru-RU" sz="1600" dirty="0" err="1">
                          <a:effectLst/>
                        </a:rPr>
                        <a:t>аудируемому</a:t>
                      </a:r>
                      <a:r>
                        <a:rPr lang="ru-RU" sz="1600" dirty="0">
                          <a:effectLst/>
                        </a:rPr>
                        <a:t> лицу ценных бумаг на свои счета в иностранном депозитарии (иностранных депозитариях)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extLst>
                  <a:ext uri="{0D108BD9-81ED-4DB2-BD59-A6C34878D82A}">
                    <a16:rowId xmlns:a16="http://schemas.microsoft.com/office/drawing/2014/main" val="2598439886"/>
                  </a:ext>
                </a:extLst>
              </a:tr>
              <a:tr h="81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Совершение операции (сделки) в случае, если такая операция (сделка) может быть квалифицирована как сделка с предпочтением в соответствии с Федеральным </a:t>
                      </a:r>
                      <a:r>
                        <a:rPr lang="ru-RU" sz="1600" u="none" strike="noStrike" dirty="0">
                          <a:effectLst/>
                          <a:hlinkClick r:id="rId4"/>
                        </a:rPr>
                        <a:t>законом</a:t>
                      </a:r>
                      <a:r>
                        <a:rPr lang="ru-RU" sz="1600" dirty="0">
                          <a:effectLst/>
                        </a:rPr>
                        <a:t> "О несостоятельности (банкротстве)"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extLst>
                  <a:ext uri="{0D108BD9-81ED-4DB2-BD59-A6C34878D82A}">
                    <a16:rowId xmlns:a16="http://schemas.microsoft.com/office/drawing/2014/main" val="3115587725"/>
                  </a:ext>
                </a:extLst>
              </a:tr>
              <a:tr h="277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4905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Завышение или занижение сумм в счетах за товары и услуги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extLst>
                  <a:ext uri="{0D108BD9-81ED-4DB2-BD59-A6C34878D82A}">
                    <a16:rowId xmlns:a16="http://schemas.microsoft.com/office/drawing/2014/main" val="1107198003"/>
                  </a:ext>
                </a:extLst>
              </a:tr>
              <a:tr h="459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Операции по оформлению прощения долга по неисполненным обязательствам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extLst>
                  <a:ext uri="{0D108BD9-81ED-4DB2-BD59-A6C34878D82A}">
                    <a16:rowId xmlns:a16="http://schemas.microsoft.com/office/drawing/2014/main" val="2110406943"/>
                  </a:ext>
                </a:extLst>
              </a:tr>
              <a:tr h="640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4907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Операции </a:t>
                      </a:r>
                      <a:r>
                        <a:rPr lang="ru-RU" sz="1600" dirty="0" err="1">
                          <a:effectLst/>
                        </a:rPr>
                        <a:t>аудируемого</a:t>
                      </a:r>
                      <a:r>
                        <a:rPr lang="ru-RU" sz="1600" dirty="0">
                          <a:effectLst/>
                        </a:rPr>
                        <a:t> лица, совершенные с применением сомнительных методов для минимизации заявленной прибыли по соображениям, связанным с налогообложением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extLst>
                  <a:ext uri="{0D108BD9-81ED-4DB2-BD59-A6C34878D82A}">
                    <a16:rowId xmlns:a16="http://schemas.microsoft.com/office/drawing/2014/main" val="2637105121"/>
                  </a:ext>
                </a:extLst>
              </a:tr>
              <a:tr h="82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4999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Иные признаки, свидетельствующие о возможном осуществлении легализации (отмывания) доходов, полученных преступным путем, или финансировании терроризма, выявляемые при оказании аудиторских услуг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59" marR="25159" marT="41390" marB="41390"/>
                </a:tc>
                <a:extLst>
                  <a:ext uri="{0D108BD9-81ED-4DB2-BD59-A6C34878D82A}">
                    <a16:rowId xmlns:a16="http://schemas.microsoft.com/office/drawing/2014/main" val="791416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6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Выявление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подозрительных операций</a:t>
            </a:r>
          </a:p>
          <a:p>
            <a:pPr defTabSz="385753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п.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ст.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 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Федерального закона №115-ФЗ)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82915" y="2232700"/>
            <a:ext cx="1801666" cy="644307"/>
          </a:xfrm>
          <a:prstGeom prst="flowChartAlternateProcess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КЛИЕНТ</a:t>
            </a:r>
            <a:endParaRPr lang="ru-RU" sz="20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>
            <a:endCxn id="2" idx="2"/>
          </p:cNvCxnSpPr>
          <p:nvPr/>
        </p:nvCxnSpPr>
        <p:spPr>
          <a:xfrm>
            <a:off x="2584581" y="2554853"/>
            <a:ext cx="2727951" cy="0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2532" y="2147010"/>
            <a:ext cx="908378" cy="815686"/>
          </a:xfrm>
          <a:prstGeom prst="ellipse">
            <a:avLst/>
          </a:prstGeom>
          <a:ln w="63500" cap="rnd">
            <a:solidFill>
              <a:srgbClr val="1F4E7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4704748" y="3181875"/>
            <a:ext cx="2098812" cy="205948"/>
          </a:xfrm>
          <a:prstGeom prst="flowChartAlternateProcess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E79"/>
                </a:solidFill>
                <a:latin typeface="+mj-lt"/>
                <a:ea typeface="Times New Roman" panose="02020603050405020304" pitchFamily="18" charset="0"/>
              </a:rPr>
              <a:t>Аудитор</a:t>
            </a:r>
            <a:endParaRPr lang="ru-RU" sz="2000" b="1" dirty="0">
              <a:solidFill>
                <a:srgbClr val="1F4E79"/>
              </a:solidFill>
              <a:latin typeface="+mj-lt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202020" y="1914416"/>
            <a:ext cx="1323328" cy="465188"/>
          </a:xfrm>
          <a:prstGeom prst="flowChartAlternateProcess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E79"/>
                </a:solidFill>
                <a:latin typeface="+mj-lt"/>
                <a:ea typeface="Times New Roman" panose="02020603050405020304" pitchFamily="18" charset="0"/>
              </a:rPr>
              <a:t>Операция (сделка)</a:t>
            </a:r>
            <a:endParaRPr lang="ru-RU" sz="2000" b="1" dirty="0">
              <a:solidFill>
                <a:srgbClr val="1F4E79"/>
              </a:solidFill>
              <a:latin typeface="+mj-lt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704748" y="917590"/>
            <a:ext cx="2003961" cy="561779"/>
          </a:xfrm>
          <a:prstGeom prst="flowChartAlternateProcess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E79"/>
                </a:solidFill>
                <a:latin typeface="+mj-lt"/>
                <a:ea typeface="Times New Roman" panose="02020603050405020304" pitchFamily="18" charset="0"/>
              </a:rPr>
              <a:t>Подозрение на ОД/ФТ</a:t>
            </a:r>
            <a:endParaRPr lang="ru-RU" sz="2000" b="1" dirty="0">
              <a:solidFill>
                <a:srgbClr val="1F4E79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>
            <a:endCxn id="2" idx="0"/>
          </p:cNvCxnSpPr>
          <p:nvPr/>
        </p:nvCxnSpPr>
        <p:spPr>
          <a:xfrm>
            <a:off x="5766721" y="1573218"/>
            <a:ext cx="0" cy="573792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Блок-схема: альтернативный процесс 26"/>
          <p:cNvSpPr/>
          <p:nvPr/>
        </p:nvSpPr>
        <p:spPr>
          <a:xfrm>
            <a:off x="9001145" y="2232700"/>
            <a:ext cx="1801666" cy="644307"/>
          </a:xfrm>
          <a:prstGeom prst="flowChartAlternateProcess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Выявить</a:t>
            </a:r>
            <a:endParaRPr lang="ru-RU" sz="2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849884" y="1934718"/>
            <a:ext cx="1522287" cy="465188"/>
          </a:xfrm>
          <a:prstGeom prst="flowChartAlternateProcess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E79"/>
                </a:solidFill>
                <a:latin typeface="+mj-lt"/>
                <a:ea typeface="Times New Roman" panose="02020603050405020304" pitchFamily="18" charset="0"/>
              </a:rPr>
              <a:t>Реализация ПВК</a:t>
            </a:r>
            <a:endParaRPr lang="ru-RU" sz="2000" b="1" dirty="0">
              <a:solidFill>
                <a:srgbClr val="1F4E79"/>
              </a:solidFill>
              <a:latin typeface="+mj-lt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9001145" y="3371967"/>
            <a:ext cx="2167598" cy="644307"/>
          </a:xfrm>
          <a:prstGeom prst="flowChartAlternateProcess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Зафиксировать</a:t>
            </a: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9001145" y="4635001"/>
            <a:ext cx="2647582" cy="644307"/>
          </a:xfrm>
          <a:prstGeom prst="flowChartAlternateProcess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Принять решение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220910" y="2554853"/>
            <a:ext cx="2727951" cy="0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endCxn id="47" idx="3"/>
          </p:cNvCxnSpPr>
          <p:nvPr/>
        </p:nvCxnSpPr>
        <p:spPr>
          <a:xfrm rot="10800000" flipV="1">
            <a:off x="7172931" y="5307521"/>
            <a:ext cx="2946227" cy="1001257"/>
          </a:xfrm>
          <a:prstGeom prst="bentConnector3">
            <a:avLst>
              <a:gd name="adj1" fmla="val -355"/>
            </a:avLst>
          </a:prstGeom>
          <a:ln w="25400">
            <a:solidFill>
              <a:srgbClr val="1F4E7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альтернативный процесс 43"/>
          <p:cNvSpPr/>
          <p:nvPr/>
        </p:nvSpPr>
        <p:spPr>
          <a:xfrm>
            <a:off x="4439079" y="4528277"/>
            <a:ext cx="2649103" cy="857754"/>
          </a:xfrm>
          <a:prstGeom prst="flowChartAlternateProcess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Операция признана подозрительной</a:t>
            </a: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4525348" y="5986625"/>
            <a:ext cx="2647582" cy="644307"/>
          </a:xfrm>
          <a:prstGeom prst="flowChartAlternateProcess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Хранить информацию</a:t>
            </a:r>
          </a:p>
        </p:txBody>
      </p:sp>
      <p:cxnSp>
        <p:nvCxnSpPr>
          <p:cNvPr id="52" name="Прямая со стрелкой 51"/>
          <p:cNvCxnSpPr>
            <a:stCxn id="32" idx="1"/>
            <a:endCxn id="44" idx="3"/>
          </p:cNvCxnSpPr>
          <p:nvPr/>
        </p:nvCxnSpPr>
        <p:spPr>
          <a:xfrm flipH="1" flipV="1">
            <a:off x="7088182" y="4957154"/>
            <a:ext cx="1912963" cy="1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0081521" y="2896686"/>
            <a:ext cx="3423" cy="479943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1" idx="2"/>
          </p:cNvCxnSpPr>
          <p:nvPr/>
        </p:nvCxnSpPr>
        <p:spPr>
          <a:xfrm flipH="1">
            <a:off x="10081521" y="4016274"/>
            <a:ext cx="3423" cy="579741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437571" y="6292378"/>
            <a:ext cx="204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подозрительная</a:t>
            </a:r>
            <a:endParaRPr lang="ru-RU" sz="16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223581" y="4586749"/>
            <a:ext cx="1725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подозрительная</a:t>
            </a:r>
            <a:endParaRPr lang="ru-RU" sz="1600" dirty="0"/>
          </a:p>
        </p:txBody>
      </p:sp>
      <p:cxnSp>
        <p:nvCxnSpPr>
          <p:cNvPr id="73" name="Прямая со стрелкой 72"/>
          <p:cNvCxnSpPr>
            <a:endCxn id="77" idx="6"/>
          </p:cNvCxnSpPr>
          <p:nvPr/>
        </p:nvCxnSpPr>
        <p:spPr>
          <a:xfrm flipH="1" flipV="1">
            <a:off x="1973842" y="4903498"/>
            <a:ext cx="2484000" cy="0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609" y="4546034"/>
            <a:ext cx="688205" cy="751619"/>
          </a:xfrm>
          <a:prstGeom prst="rect">
            <a:avLst/>
          </a:prstGeom>
          <a:noFill/>
        </p:spPr>
      </p:pic>
      <p:sp>
        <p:nvSpPr>
          <p:cNvPr id="77" name="Овал 76"/>
          <p:cNvSpPr/>
          <p:nvPr/>
        </p:nvSpPr>
        <p:spPr>
          <a:xfrm>
            <a:off x="1059442" y="4446298"/>
            <a:ext cx="914400" cy="914400"/>
          </a:xfrm>
          <a:prstGeom prst="ellipse">
            <a:avLst/>
          </a:prstGeom>
          <a:noFill/>
          <a:ln w="635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2035455" y="4546034"/>
            <a:ext cx="2360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представить сведения</a:t>
            </a:r>
            <a:endParaRPr lang="ru-RU" sz="16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2241607" y="4903498"/>
            <a:ext cx="1537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рабочих дня</a:t>
            </a:r>
            <a:endParaRPr lang="ru-RU" sz="1600" dirty="0"/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381027" y="5434075"/>
            <a:ext cx="2418155" cy="320778"/>
          </a:xfrm>
          <a:prstGeom prst="flowChartAlternateProcess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1F4E79"/>
                </a:solidFill>
                <a:latin typeface="+mj-lt"/>
                <a:ea typeface="Times New Roman" panose="02020603050405020304" pitchFamily="18" charset="0"/>
              </a:rPr>
              <a:t>Росфинмониторинг</a:t>
            </a:r>
            <a:endParaRPr lang="ru-RU" sz="2000" b="1" dirty="0">
              <a:solidFill>
                <a:srgbClr val="1F4E7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9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Выявление подозрительных операций</a:t>
            </a:r>
          </a:p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(п. 3 ст. 7  Федерального закона №115-ФЗ)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30" y="1024163"/>
            <a:ext cx="9326344" cy="52608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3228" y="1334776"/>
            <a:ext cx="24542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960000"/>
                </a:solidFill>
                <a:latin typeface="Microsoft Sans Serif" pitchFamily="34" charset="0"/>
                <a:cs typeface="Microsoft Sans Serif" pitchFamily="34" charset="0"/>
              </a:rPr>
              <a:t> 1.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Сообщения и отчёты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7403" y="2763512"/>
            <a:ext cx="24558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960000"/>
                </a:solidFill>
                <a:latin typeface="Microsoft Sans Serif" pitchFamily="34" charset="0"/>
                <a:cs typeface="Microsoft Sans Serif" pitchFamily="34" charset="0"/>
              </a:rPr>
              <a:t>2.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Подготовка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/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Корректировка/Удаление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755" y="3798953"/>
            <a:ext cx="24542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960000"/>
                </a:solidFill>
                <a:latin typeface="Microsoft Sans Serif" pitchFamily="34" charset="0"/>
                <a:cs typeface="Microsoft Sans Serif" pitchFamily="34" charset="0"/>
              </a:rPr>
              <a:t>3.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ФЭС 1-ФМ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4755" y="4917656"/>
            <a:ext cx="24558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960000"/>
                </a:solidFill>
                <a:latin typeface="Microsoft Sans Serif" pitchFamily="34" charset="0"/>
                <a:cs typeface="Microsoft Sans Serif" pitchFamily="34" charset="0"/>
              </a:rPr>
              <a:t>4.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Подготовить сообщение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350425" y="1898901"/>
            <a:ext cx="1480213" cy="3532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499201" y="1210804"/>
            <a:ext cx="6981076" cy="798141"/>
          </a:xfrm>
          <a:prstGeom prst="rect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953491" y="2596214"/>
            <a:ext cx="889462" cy="3215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491892" y="2075513"/>
            <a:ext cx="3957592" cy="21141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629275" y="1218769"/>
            <a:ext cx="1548000" cy="252000"/>
          </a:xfrm>
          <a:prstGeom prst="rect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622172" y="1478734"/>
            <a:ext cx="8007103" cy="38386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4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Передача информации в </a:t>
            </a:r>
            <a:r>
              <a:rPr lang="ru-RU" sz="2000" b="1" dirty="0" err="1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Росфинмониторинг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(п.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Постановление Правительства РФ от 09.04.2021 №569)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975360" y="1097280"/>
            <a:ext cx="2575560" cy="2545080"/>
          </a:xfrm>
          <a:prstGeom prst="flowChartConnector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F4E79"/>
                </a:solidFill>
              </a:rPr>
              <a:t>сведения, необходимые для идентификации клиента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868680" y="4087495"/>
            <a:ext cx="2575560" cy="2545080"/>
          </a:xfrm>
          <a:prstGeom prst="flowChartConnector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F4E79"/>
                </a:solidFill>
              </a:rPr>
              <a:t>вид операции (сделки) и основания ее совершения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702553" y="2392680"/>
            <a:ext cx="2575560" cy="2545080"/>
          </a:xfrm>
          <a:prstGeom prst="flowChartConnector">
            <a:avLst/>
          </a:prstGeom>
          <a:solidFill>
            <a:srgbClr val="1F4E79"/>
          </a:solidFill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ФЭС</a:t>
            </a:r>
          </a:p>
          <a:p>
            <a:pPr algn="ctr"/>
            <a:r>
              <a:rPr lang="ru-RU" sz="2000" dirty="0"/>
              <a:t>Подписать электронной </a:t>
            </a:r>
            <a:r>
              <a:rPr lang="ru-RU" sz="2000" dirty="0" smtClean="0"/>
              <a:t>подписью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429747" y="1097280"/>
            <a:ext cx="2575560" cy="2545080"/>
          </a:xfrm>
          <a:prstGeom prst="flowChartConnector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F4E79"/>
                </a:solidFill>
              </a:rPr>
              <a:t>дата совершения операции и сумма 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8429747" y="4087495"/>
            <a:ext cx="2575560" cy="2545080"/>
          </a:xfrm>
          <a:prstGeom prst="flowChartConnector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E79"/>
                </a:solidFill>
              </a:rPr>
              <a:t>доп. сведения, на основании которых возникли подозрения</a:t>
            </a:r>
            <a:endParaRPr lang="ru-RU" sz="20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550919" y="2590800"/>
            <a:ext cx="1258314" cy="594360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387596" y="4335781"/>
            <a:ext cx="1534924" cy="649542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216194" y="2590800"/>
            <a:ext cx="1213552" cy="594360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7086468" y="4335781"/>
            <a:ext cx="1420160" cy="640080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2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2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789" y="579422"/>
            <a:ext cx="6447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СПАСИБО ЗА ВНИМАНИЕ!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8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9"/>
          <p:cNvSpPr txBox="1">
            <a:spLocks/>
          </p:cNvSpPr>
          <p:nvPr/>
        </p:nvSpPr>
        <p:spPr>
          <a:xfrm>
            <a:off x="619827" y="302762"/>
            <a:ext cx="9587596" cy="262633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 defTabSz="514337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Характеристика сектора аудиторов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6" y="1485777"/>
            <a:ext cx="11175336" cy="39793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6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9"/>
          <p:cNvSpPr txBox="1">
            <a:spLocks/>
          </p:cNvSpPr>
          <p:nvPr/>
        </p:nvSpPr>
        <p:spPr>
          <a:xfrm>
            <a:off x="619827" y="302762"/>
            <a:ext cx="9587596" cy="262633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 defTabSz="514337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Характеристика сектора аудиторов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9" y="1622027"/>
            <a:ext cx="8950437" cy="3997284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31438" y="4477719"/>
            <a:ext cx="2139123" cy="810000"/>
          </a:xfrm>
          <a:prstGeom prst="rect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kern="0" dirty="0" smtClean="0">
                <a:solidFill>
                  <a:srgbClr val="1F4E79"/>
                </a:solidFill>
                <a:latin typeface="Arial"/>
              </a:rPr>
              <a:t>Малые </a:t>
            </a:r>
          </a:p>
          <a:p>
            <a:pPr algn="ctr"/>
            <a:r>
              <a:rPr lang="ru-RU" sz="1400" kern="0" dirty="0" smtClean="0">
                <a:solidFill>
                  <a:srgbClr val="1F4E79"/>
                </a:solidFill>
                <a:latin typeface="Arial"/>
              </a:rPr>
              <a:t>аудиторские </a:t>
            </a:r>
          </a:p>
          <a:p>
            <a:pPr algn="ctr"/>
            <a:r>
              <a:rPr lang="ru-RU" sz="1400" kern="0" dirty="0" smtClean="0">
                <a:solidFill>
                  <a:srgbClr val="1F4E79"/>
                </a:solidFill>
                <a:latin typeface="Arial"/>
              </a:rPr>
              <a:t>организации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1437" y="3429932"/>
            <a:ext cx="2139123" cy="810000"/>
          </a:xfrm>
          <a:prstGeom prst="rect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kern="0" dirty="0">
                <a:solidFill>
                  <a:srgbClr val="1F4E79"/>
                </a:solidFill>
                <a:latin typeface="Arial"/>
              </a:rPr>
              <a:t>Средние</a:t>
            </a:r>
          </a:p>
          <a:p>
            <a:pPr algn="ctr"/>
            <a:r>
              <a:rPr lang="ru-RU" sz="1400" kern="0" dirty="0">
                <a:solidFill>
                  <a:srgbClr val="1F4E79"/>
                </a:solidFill>
                <a:latin typeface="Arial"/>
              </a:rPr>
              <a:t>аудиторские </a:t>
            </a:r>
          </a:p>
          <a:p>
            <a:pPr algn="ctr"/>
            <a:r>
              <a:rPr lang="ru-RU" sz="1400" kern="0" dirty="0">
                <a:solidFill>
                  <a:srgbClr val="1F4E79"/>
                </a:solidFill>
                <a:latin typeface="Arial"/>
              </a:rPr>
              <a:t>организации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790000" y="2251494"/>
            <a:ext cx="0" cy="3183149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48000" y="2412000"/>
            <a:ext cx="2139123" cy="810000"/>
          </a:xfrm>
          <a:prstGeom prst="rect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kern="0" dirty="0">
                <a:solidFill>
                  <a:srgbClr val="1F4E79"/>
                </a:solidFill>
                <a:latin typeface="Arial"/>
              </a:rPr>
              <a:t>К</a:t>
            </a:r>
            <a:r>
              <a:rPr lang="ru-RU" sz="1400" kern="0" dirty="0" smtClean="0">
                <a:solidFill>
                  <a:srgbClr val="1F4E79"/>
                </a:solidFill>
                <a:latin typeface="Arial"/>
              </a:rPr>
              <a:t>рупные</a:t>
            </a:r>
            <a:endParaRPr lang="ru-RU" sz="1400" kern="0" dirty="0">
              <a:solidFill>
                <a:srgbClr val="1F4E79"/>
              </a:solidFill>
              <a:latin typeface="Arial"/>
            </a:endParaRPr>
          </a:p>
          <a:p>
            <a:pPr algn="ctr"/>
            <a:r>
              <a:rPr lang="ru-RU" sz="1400" kern="0" dirty="0">
                <a:solidFill>
                  <a:srgbClr val="1F4E79"/>
                </a:solidFill>
                <a:latin typeface="Arial"/>
              </a:rPr>
              <a:t>аудиторские </a:t>
            </a:r>
          </a:p>
          <a:p>
            <a:pPr algn="ctr"/>
            <a:r>
              <a:rPr lang="ru-RU" sz="1400" kern="0" dirty="0">
                <a:solidFill>
                  <a:srgbClr val="1F4E79"/>
                </a:solidFill>
                <a:latin typeface="Arial"/>
              </a:rPr>
              <a:t>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510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9"/>
          <p:cNvSpPr txBox="1">
            <a:spLocks/>
          </p:cNvSpPr>
          <p:nvPr/>
        </p:nvSpPr>
        <p:spPr>
          <a:xfrm>
            <a:off x="619827" y="302762"/>
            <a:ext cx="9587596" cy="262633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 defTabSz="514337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Характеристика угроз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150" y="101628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ПОД УГРОЗОЙ СЕКТОРА ПОНИМАЕТСЯ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деятельность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которая нанесла или может нанести ущерб государству, обществу, экономике, гражданам, и сопровождающаяся извлечением незаконного дохода деятельность по отмыванию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незаконного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дохода, а также причастные либо могущие быть причастными к указанным видам деятельности лица, организации и 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группы.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41" y="1291768"/>
            <a:ext cx="3143689" cy="11526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0277" y="4195029"/>
            <a:ext cx="52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5686" y="4025751"/>
            <a:ext cx="10405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выдача аудиторского заключения, составленного без проведения аудита или составленного по результатам аудита, но явно противоречащего содержанию документов, представленных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аудируемым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лицом и рассмотренных в ходе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аудита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97305" y="5259046"/>
            <a:ext cx="10302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выдача аудиторского заключения по результатам аудита бухгалтерской (финансовой) отчетности, данные которой могут быть существенно искажены вследствие совершения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аудируемым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лицом операций (сделок) в целях ОД/ФТ.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0277" y="5428323"/>
            <a:ext cx="52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24007" y="3357377"/>
            <a:ext cx="951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НИЗКИЙ УРОВЕНЬ КРИМИНАЛИЗОВАННОСТИ СЕКТОРА,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потенциальную угрозу представляют: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9"/>
          <p:cNvSpPr txBox="1">
            <a:spLocks/>
          </p:cNvSpPr>
          <p:nvPr/>
        </p:nvSpPr>
        <p:spPr>
          <a:xfrm>
            <a:off x="619827" y="302762"/>
            <a:ext cx="9587596" cy="262633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 defTabSz="514337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Характеристика уязвимостей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150" y="101628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ПОД УЯЗВИМОСТЬЮ ПОНИМАЕТСЯ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совокупность обстоятельств, условий организационного, нормативно-правового, материально-технического и иного характера, затрудняющих деятельность участников национальной системы ПОД/ФТ, и/или которые могут использоваться преступниками либо поддерживать или облегчать их деятельность.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0277" y="3255700"/>
            <a:ext cx="467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0277" y="4017791"/>
            <a:ext cx="52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11" y="1337418"/>
            <a:ext cx="3238952" cy="11145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5686" y="3344604"/>
            <a:ext cx="978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Охват системой ПОД/ФТ – высокий уровень подключения субъектов сектора к Личному кабинету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5686" y="4081306"/>
            <a:ext cx="684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Выявленные недостатки системы внутреннего контроля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по ПОД/ФТ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45686" y="4818008"/>
            <a:ext cx="10018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Информирование уполномоченного органа о подозрительных операциях (рост сообщений в 2 раза)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65210" y="5554710"/>
            <a:ext cx="9515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Оказание услуг, наиболее уязвимых с точки зрения возможного отмывания денежных средств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0277" y="4710286"/>
            <a:ext cx="52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0277" y="5446988"/>
            <a:ext cx="52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8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9"/>
          <p:cNvSpPr txBox="1">
            <a:spLocks/>
          </p:cNvSpPr>
          <p:nvPr/>
        </p:nvSpPr>
        <p:spPr>
          <a:xfrm>
            <a:off x="619827" y="302762"/>
            <a:ext cx="9587596" cy="262633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 defTabSz="514337">
              <a:defRPr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Уровень риска использования сектора в схемах ОД/ФТ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0620" y="2997669"/>
            <a:ext cx="10608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Случаев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ОД/ФТ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участием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аудиторов 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выявлялось, что формирует вывод о низком уровне криминализации сектора с точки зрения совершения субъектами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операций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направленных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ОД/ФТ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0273" y="2956855"/>
            <a:ext cx="528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0620" y="3806820"/>
            <a:ext cx="9524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ектор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хорошо информирован о возможностях вовлечения в противоправную деятельность и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 рисках ОД/ФТ и принимает меры по их недопущению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60620" y="4636445"/>
            <a:ext cx="10757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секторе сохраняются уязвимости, связанные с недостатками в системе внутреннего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контроля по ПОД/ФТ,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 также с осуществлением функций, наиболее уязвимых с точки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зрения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возможного 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0274" y="3751290"/>
            <a:ext cx="52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0274" y="4636445"/>
            <a:ext cx="52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4192" y="1100397"/>
            <a:ext cx="6394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Масштаб сектора, наличие незначительных угроз, минимизация большинства уязвимостей формируют вывод о низком уровне угроз, умеренном уровне уязвимости и, как следствие, о низком уровне риска использования сектора для целей ОД и ФТ.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32" y="1283099"/>
            <a:ext cx="3353975" cy="11724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60620" y="5507669"/>
            <a:ext cx="10497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целях минимизации рисков ОД/ТФ принимаются меры по совершенствованию нормативно-правовой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базы, а также проведение профилактических и контрольных мероприятий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80273" y="5507669"/>
            <a:ext cx="52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1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Требования к идентификации</a:t>
            </a:r>
            <a:b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(подп.1 п. 1 ст. 7 Федерального закона №115-ФЗ)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0847" y="2079087"/>
            <a:ext cx="10785552" cy="1692771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sz="32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Росфинмониторинга</a:t>
            </a:r>
            <a:r>
              <a:rPr lang="ru-RU" sz="32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20.05.2022 № 100</a:t>
            </a:r>
          </a:p>
          <a:p>
            <a:pPr algn="ctr"/>
            <a:r>
              <a:rPr lang="ru-RU" sz="24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sz="24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требований к идентификации клиентов, представителей клиента, выгодоприобретателей и </a:t>
            </a:r>
            <a:r>
              <a:rPr lang="ru-RU" sz="2400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бенефициарных</a:t>
            </a:r>
            <a:r>
              <a:rPr lang="ru-RU" sz="24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владельцев, в том числе с учетом степени (уровня) риска совершения подозрительных </a:t>
            </a:r>
            <a:r>
              <a:rPr lang="ru-RU" sz="24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операций»</a:t>
            </a:r>
            <a:endParaRPr lang="ru-RU" sz="2400" dirty="0">
              <a:solidFill>
                <a:srgbClr val="1F4E7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0847" y="5413094"/>
            <a:ext cx="1112805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клиенты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6705" y="5413094"/>
            <a:ext cx="2721899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представители </a:t>
            </a:r>
            <a:r>
              <a:rPr lang="ru-RU" sz="20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клиента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4631" y="5413094"/>
            <a:ext cx="2576667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выгодоприобретатели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77324" y="5413094"/>
            <a:ext cx="3151376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бенефициарные</a:t>
            </a:r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владельцы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83755" y="1056548"/>
            <a:ext cx="4793043" cy="400110"/>
          </a:xfrm>
          <a:prstGeom prst="rect">
            <a:avLst/>
          </a:prstGeom>
          <a:ln w="25400">
            <a:solidFill>
              <a:srgbClr val="1F4E79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ИДЕНТИФИКАЦИИ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34125" y="4362138"/>
            <a:ext cx="9413823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334125" y="4362138"/>
            <a:ext cx="0" cy="991617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49843" y="4362138"/>
            <a:ext cx="0" cy="991617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0747948" y="4362137"/>
            <a:ext cx="0" cy="991617"/>
          </a:xfrm>
          <a:prstGeom prst="straightConnector1">
            <a:avLst/>
          </a:prstGeom>
          <a:ln w="1905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227758" y="4365768"/>
            <a:ext cx="0" cy="991617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73695" y="3783007"/>
            <a:ext cx="0" cy="57913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973695" y="1437009"/>
            <a:ext cx="0" cy="642078"/>
          </a:xfrm>
          <a:prstGeom prst="straightConnector1">
            <a:avLst/>
          </a:prstGeom>
          <a:ln w="254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7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6715" y="6471227"/>
            <a:ext cx="544576" cy="3226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 descr="F:\гербы 1\росфин.png">
            <a:extLst>
              <a:ext uri="{FF2B5EF4-FFF2-40B4-BE49-F238E27FC236}">
                <a16:creationId xmlns:a16="http://schemas.microsoft.com/office/drawing/2014/main" id="{2D1E0366-2BCE-CD4E-BBC5-01E96303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2611" y="18493"/>
            <a:ext cx="688205" cy="75161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0310662" y="272544"/>
            <a:ext cx="138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2024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0207423" y="73967"/>
            <a:ext cx="0" cy="680670"/>
          </a:xfrm>
          <a:prstGeom prst="line">
            <a:avLst/>
          </a:prstGeom>
          <a:ln>
            <a:solidFill>
              <a:srgbClr val="067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680277" y="754637"/>
            <a:ext cx="10800000" cy="36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2000">
                <a:srgbClr val="0070C0"/>
              </a:gs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9"/>
          <p:cNvSpPr txBox="1">
            <a:spLocks/>
          </p:cNvSpPr>
          <p:nvPr/>
        </p:nvSpPr>
        <p:spPr>
          <a:xfrm>
            <a:off x="680277" y="202534"/>
            <a:ext cx="9809217" cy="528592"/>
          </a:xfrm>
          <a:prstGeom prst="rect">
            <a:avLst/>
          </a:prstGeom>
          <a:noFill/>
        </p:spPr>
        <p:txBody>
          <a:bodyPr vert="horz" lIns="38576" tIns="19289" rIns="38576" bIns="19289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385753"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Идентификация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(п.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Приказа </a:t>
            </a:r>
            <a:r>
              <a:rPr lang="ru-RU" sz="2000" b="1" dirty="0" err="1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Росфинмониторинга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от 20.05.2022 №100)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91054" y="2649137"/>
            <a:ext cx="2846070" cy="1691640"/>
          </a:xfrm>
          <a:prstGeom prst="ellipse">
            <a:avLst/>
          </a:prstGeom>
          <a:noFill/>
          <a:ln w="25400" cmpd="sng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F4E79"/>
                </a:solidFill>
              </a:rPr>
              <a:t>Идентификация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449705" y="3494957"/>
            <a:ext cx="4041349" cy="1524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7337124" y="3510197"/>
            <a:ext cx="4041349" cy="1524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14089" y="989678"/>
            <a:ext cx="1" cy="1659459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80629" y="4340777"/>
            <a:ext cx="0" cy="2453146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80277" y="1631172"/>
            <a:ext cx="11260538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1F4E79"/>
                </a:solidFill>
                <a:latin typeface="Arial"/>
              </a:rPr>
              <a:t>Заключение сделок                              </a:t>
            </a:r>
            <a:r>
              <a:rPr lang="ru-RU" sz="2000" b="1" dirty="0" smtClean="0">
                <a:solidFill>
                  <a:srgbClr val="1F4E79"/>
                </a:solidFill>
                <a:latin typeface="Arial"/>
              </a:rPr>
              <a:t>                               До приема </a:t>
            </a:r>
            <a:r>
              <a:rPr lang="ru-RU" sz="2000" b="1" dirty="0">
                <a:solidFill>
                  <a:srgbClr val="1F4E79"/>
                </a:solidFill>
                <a:latin typeface="Arial"/>
              </a:rPr>
              <a:t>на обслуживание                      </a:t>
            </a:r>
            <a:endParaRPr lang="ru-RU" sz="2000" b="1" dirty="0" smtClean="0">
              <a:solidFill>
                <a:srgbClr val="1F4E79"/>
              </a:solidFill>
              <a:latin typeface="Arial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1F4E79"/>
                </a:solidFill>
                <a:latin typeface="Arial"/>
              </a:rPr>
              <a:t>разового </a:t>
            </a:r>
            <a:r>
              <a:rPr lang="ru-RU" sz="2000" b="1" dirty="0">
                <a:solidFill>
                  <a:srgbClr val="1F4E79"/>
                </a:solidFill>
                <a:latin typeface="Arial"/>
              </a:rPr>
              <a:t>характера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9475" y="4966171"/>
            <a:ext cx="1114134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1F4E79"/>
                </a:solidFill>
                <a:latin typeface="Arial"/>
              </a:rPr>
              <a:t>Обслуживание, предполагающее     </a:t>
            </a:r>
            <a:r>
              <a:rPr lang="ru-RU" sz="2000" b="1" dirty="0" smtClean="0">
                <a:solidFill>
                  <a:srgbClr val="1F4E79"/>
                </a:solidFill>
                <a:latin typeface="Arial"/>
              </a:rPr>
              <a:t>                            При </a:t>
            </a:r>
            <a:r>
              <a:rPr lang="ru-RU" sz="2000" b="1" dirty="0">
                <a:solidFill>
                  <a:srgbClr val="1F4E79"/>
                </a:solidFill>
                <a:latin typeface="Arial"/>
              </a:rPr>
              <a:t>приеме на обслуживание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1F4E79"/>
                </a:solidFill>
                <a:latin typeface="Arial"/>
              </a:rPr>
              <a:t>длящийся характер отношений          </a:t>
            </a:r>
            <a:endParaRPr lang="ru-RU" sz="1400" b="1" dirty="0">
              <a:solidFill>
                <a:srgbClr val="1F4E7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7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26951</TotalTime>
  <Words>1571</Words>
  <Application>Microsoft Office PowerPoint</Application>
  <PresentationFormat>Широкоэкранный</PresentationFormat>
  <Paragraphs>292</Paragraphs>
  <Slides>24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Microsoft YaHei</vt:lpstr>
      <vt:lpstr>SimSun</vt:lpstr>
      <vt:lpstr>Arial</vt:lpstr>
      <vt:lpstr>Calibri</vt:lpstr>
      <vt:lpstr>Calibri Light</vt:lpstr>
      <vt:lpstr>Microsoft Sans Serif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WS001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Писарчик Евгений Олегович</dc:creator>
  <cp:lastModifiedBy>Зражевская Елена Владимировна</cp:lastModifiedBy>
  <cp:revision>919</cp:revision>
  <cp:lastPrinted>2022-12-20T17:28:07Z</cp:lastPrinted>
  <dcterms:created xsi:type="dcterms:W3CDTF">2021-09-30T14:43:54Z</dcterms:created>
  <dcterms:modified xsi:type="dcterms:W3CDTF">2024-07-07T04:59:19Z</dcterms:modified>
</cp:coreProperties>
</file>