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81" r:id="rId3"/>
    <p:sldId id="283" r:id="rId4"/>
    <p:sldId id="285" r:id="rId5"/>
    <p:sldId id="284" r:id="rId6"/>
    <p:sldId id="286" r:id="rId7"/>
    <p:sldId id="287" r:id="rId8"/>
    <p:sldId id="289" r:id="rId9"/>
    <p:sldId id="288" r:id="rId10"/>
    <p:sldId id="282" r:id="rId11"/>
    <p:sldId id="271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5" autoAdjust="0"/>
  </p:normalViewPr>
  <p:slideViewPr>
    <p:cSldViewPr>
      <p:cViewPr>
        <p:scale>
          <a:sx n="110" d="100"/>
          <a:sy n="110" d="100"/>
        </p:scale>
        <p:origin x="-658" y="-12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5F38-05E4-4ABA-A055-67DAF89BE250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AC8D-BCEC-4E34-9F50-CD89525C109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9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60039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5F38-05E4-4ABA-A055-67DAF89BE250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AC8D-BCEC-4E34-9F50-CD89525C109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3166" y="102989"/>
            <a:ext cx="8229600" cy="342701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 ЗАГОЛОВКА </a:t>
            </a:r>
          </a:p>
        </p:txBody>
      </p:sp>
    </p:spTree>
    <p:extLst>
      <p:ext uri="{BB962C8B-B14F-4D97-AF65-F5344CB8AC3E}">
        <p14:creationId xmlns:p14="http://schemas.microsoft.com/office/powerpoint/2010/main" val="14809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5F38-05E4-4ABA-A055-67DAF89BE250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AC8D-BCEC-4E34-9F50-CD89525C109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3166" y="102989"/>
            <a:ext cx="8229600" cy="342701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 ЗАГОЛОВКА </a:t>
            </a:r>
          </a:p>
        </p:txBody>
      </p:sp>
    </p:spTree>
    <p:extLst>
      <p:ext uri="{BB962C8B-B14F-4D97-AF65-F5344CB8AC3E}">
        <p14:creationId xmlns:p14="http://schemas.microsoft.com/office/powerpoint/2010/main" val="180831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771551"/>
            <a:ext cx="4038600" cy="3600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771550"/>
            <a:ext cx="4038600" cy="3600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5F38-05E4-4ABA-A055-67DAF89BE250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AC8D-BCEC-4E34-9F50-CD89525C10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3166" y="102989"/>
            <a:ext cx="8229600" cy="342701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 ЗАГОЛОВКА </a:t>
            </a:r>
          </a:p>
        </p:txBody>
      </p:sp>
    </p:spTree>
    <p:extLst>
      <p:ext uri="{BB962C8B-B14F-4D97-AF65-F5344CB8AC3E}">
        <p14:creationId xmlns:p14="http://schemas.microsoft.com/office/powerpoint/2010/main" val="15150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9183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166689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5F38-05E4-4ABA-A055-67DAF89BE250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AC8D-BCEC-4E34-9F50-CD89525C1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4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99542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203598"/>
            <a:ext cx="4040188" cy="3168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699542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203598"/>
            <a:ext cx="4041775" cy="3168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5F38-05E4-4ABA-A055-67DAF89BE250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AC8D-BCEC-4E34-9F50-CD89525C109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13166" y="102989"/>
            <a:ext cx="8229600" cy="342701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 ЗАГОЛОВКА </a:t>
            </a:r>
          </a:p>
        </p:txBody>
      </p:sp>
    </p:spTree>
    <p:extLst>
      <p:ext uri="{BB962C8B-B14F-4D97-AF65-F5344CB8AC3E}">
        <p14:creationId xmlns:p14="http://schemas.microsoft.com/office/powerpoint/2010/main" val="253857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27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5F38-05E4-4ABA-A055-67DAF89BE250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2AC8D-BCEC-4E34-9F50-CD89525C109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9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" y="4141479"/>
            <a:ext cx="8675498" cy="10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2" r:id="rId4"/>
    <p:sldLayoutId id="2147483651" r:id="rId5"/>
    <p:sldLayoutId id="214748365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FA6CCB-231A-4666-A168-DD1E03EB6545}"/>
              </a:ext>
            </a:extLst>
          </p:cNvPr>
          <p:cNvSpPr txBox="1">
            <a:spLocks/>
          </p:cNvSpPr>
          <p:nvPr/>
        </p:nvSpPr>
        <p:spPr>
          <a:xfrm>
            <a:off x="1011209" y="1635646"/>
            <a:ext cx="7414592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600" b="1" dirty="0">
              <a:solidFill>
                <a:srgbClr val="FBBA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773F363-0CA6-457F-9681-3C95CD850D16}"/>
              </a:ext>
            </a:extLst>
          </p:cNvPr>
          <p:cNvSpPr txBox="1">
            <a:spLocks/>
          </p:cNvSpPr>
          <p:nvPr/>
        </p:nvSpPr>
        <p:spPr>
          <a:xfrm>
            <a:off x="1024043" y="2738165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5719" y="1327701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BB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ГИР БО и аудиторские заключения, подписанные ЭЦП</a:t>
            </a:r>
            <a:endParaRPr lang="ru-RU" sz="3600" b="1" dirty="0">
              <a:solidFill>
                <a:srgbClr val="FBB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5957" y="3795886"/>
            <a:ext cx="537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ЛИМАРЕНКО ДМИТРИЙ НИКОЛАЕВИЧ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ГЕНЕРАЛЬНЫЙ ДИРЕКТОР АО «УНИВЕРС-АУДИТ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1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solidFill>
            <a:srgbClr val="005A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287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ПОДГОТОВКИ АЗ С ЭЦП</a:t>
            </a:r>
            <a:endParaRPr lang="ru-RU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9954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 от клиента Отчетность, подписанную ЭЦП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Составить АЗ и подписать его ЭЦП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Сформировать </a:t>
            </a:r>
            <a:r>
              <a:rPr lang="en-US" dirty="0" smtClean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ZIP-</a:t>
            </a:r>
            <a:r>
              <a:rPr lang="ru-RU" dirty="0" smtClean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архив, который включает: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Отчетность, подписанная ЭЦП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Аудиторское заключение, подписанное ЭЦП</a:t>
            </a:r>
          </a:p>
          <a:p>
            <a:r>
              <a:rPr lang="ru-RU" dirty="0" smtClean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Формируем </a:t>
            </a:r>
            <a:r>
              <a:rPr lang="ru-RU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пароль</a:t>
            </a:r>
            <a:r>
              <a:rPr lang="en-US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ZIP-</a:t>
            </a:r>
            <a:r>
              <a:rPr lang="ru-RU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архива, фиксируем </a:t>
            </a:r>
            <a:r>
              <a:rPr lang="ru-RU" dirty="0" err="1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хэш</a:t>
            </a:r>
            <a:r>
              <a:rPr lang="ru-RU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-суммы (не обязательно)</a:t>
            </a:r>
          </a:p>
          <a:p>
            <a:r>
              <a:rPr lang="ru-RU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Передаем </a:t>
            </a:r>
            <a:r>
              <a:rPr lang="en-US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ZIP-</a:t>
            </a:r>
            <a:r>
              <a:rPr lang="ru-RU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 </a:t>
            </a:r>
            <a:r>
              <a:rPr lang="ru-RU" dirty="0" smtClean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клиенту (например, по эл. почте)</a:t>
            </a:r>
          </a:p>
          <a:p>
            <a:r>
              <a:rPr lang="ru-RU" dirty="0" smtClean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Формируем </a:t>
            </a:r>
            <a:r>
              <a:rPr lang="ru-RU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скан-образ АЗ и Отчетности</a:t>
            </a:r>
          </a:p>
          <a:p>
            <a:r>
              <a:rPr lang="ru-RU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Передаем клиенту </a:t>
            </a:r>
            <a:r>
              <a:rPr lang="ru-RU" dirty="0" smtClean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единым файлом скан-образ </a:t>
            </a:r>
            <a:r>
              <a:rPr lang="ru-RU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 и Отчетности для размещения в ГИР БО</a:t>
            </a:r>
          </a:p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57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FA6CCB-231A-4666-A168-DD1E03EB6545}"/>
              </a:ext>
            </a:extLst>
          </p:cNvPr>
          <p:cNvSpPr txBox="1">
            <a:spLocks/>
          </p:cNvSpPr>
          <p:nvPr/>
        </p:nvSpPr>
        <p:spPr>
          <a:xfrm>
            <a:off x="1011209" y="1635646"/>
            <a:ext cx="7414592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600" b="1" dirty="0">
              <a:solidFill>
                <a:srgbClr val="FBBA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773F363-0CA6-457F-9681-3C95CD850D16}"/>
              </a:ext>
            </a:extLst>
          </p:cNvPr>
          <p:cNvSpPr txBox="1">
            <a:spLocks/>
          </p:cNvSpPr>
          <p:nvPr/>
        </p:nvSpPr>
        <p:spPr>
          <a:xfrm>
            <a:off x="1024043" y="2738165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248585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BB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3600" b="1" dirty="0">
              <a:solidFill>
                <a:srgbClr val="FBB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4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solidFill>
            <a:srgbClr val="005A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287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ГИР БО</a:t>
            </a:r>
            <a:endParaRPr lang="ru-RU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99542"/>
            <a:ext cx="84249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Аудиторские заключения в электронной форме</a:t>
            </a:r>
          </a:p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 по электронным АЗ при КСМАД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ли запрет в МСА?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Контейнер для АЗ и отчетности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«Срок годности» подписи</a:t>
            </a:r>
          </a:p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387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solidFill>
            <a:srgbClr val="005A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287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МСА</a:t>
            </a:r>
            <a:endParaRPr lang="ru-RU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99542"/>
            <a:ext cx="84249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Международного стандарта аудит № 700 «Формирование мнения и составление заключения о финансовой отчетности»</a:t>
            </a:r>
          </a:p>
          <a:p>
            <a:endParaRPr lang="ru-RU" b="1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20. </a:t>
            </a:r>
            <a:r>
              <a:rPr lang="ru-RU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Аудиторское заключение должно быть </a:t>
            </a:r>
            <a:r>
              <a:rPr lang="ru-RU" dirty="0" smtClean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письменной </a:t>
            </a:r>
            <a:r>
              <a:rPr lang="ru-RU" dirty="0" smtClean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</a:t>
            </a:r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A18. </a:t>
            </a:r>
            <a:r>
              <a:rPr lang="ru-RU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Письменное заключение - это заключение на бумажных и электронных </a:t>
            </a:r>
            <a:r>
              <a:rPr lang="ru-RU" dirty="0" smtClean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носителях</a:t>
            </a:r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47. </a:t>
            </a:r>
            <a:r>
              <a:rPr lang="ru-RU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Аудиторское заключение должно быть подписано </a:t>
            </a:r>
          </a:p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А65. </a:t>
            </a:r>
            <a:r>
              <a:rPr lang="ru-RU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некоторых случаях законом или нормативным актом может быть разрешено использование в аудиторском заключении электронной подписи</a:t>
            </a:r>
          </a:p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90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solidFill>
            <a:srgbClr val="005A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287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 ОБ ЭЛЕКТРОННОЙ ПОДПИСИ</a:t>
            </a:r>
            <a:endParaRPr lang="ru-RU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99542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06.04.2011 № 63-ФЗ «Об электронной подписи»</a:t>
            </a:r>
          </a:p>
          <a:p>
            <a:endParaRPr lang="ru-RU" b="1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1 статьи 6. Информация в электронной форме, подписанная квалифицированной электронной подписью, признается электронным документом, </a:t>
            </a:r>
            <a:r>
              <a:rPr lang="ru-RU" b="1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равнозначным документу на бумажном носителе</a:t>
            </a:r>
            <a:r>
              <a:rPr lang="ru-RU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подписанному собственноручной подписью и может применяться в любых правоотношениях в соответствии с законодательством Российской Федерации, </a:t>
            </a:r>
            <a:r>
              <a:rPr lang="ru-RU" b="1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случая, если федеральными законами или принимаемыми в соответствии с ними нормативными правовыми актами установлено требование о необходимости составления документа исключительно на бумажном носителе</a:t>
            </a:r>
            <a:r>
              <a:rPr lang="ru-RU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0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solidFill>
            <a:srgbClr val="005A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287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КОНТЕЙНЕР АЗ</a:t>
            </a:r>
            <a:endParaRPr lang="ru-RU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996952" y="552803"/>
            <a:ext cx="8424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8861" y="1523253"/>
            <a:ext cx="3168352" cy="19929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55058" y="1505069"/>
            <a:ext cx="5052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     </a:t>
            </a:r>
            <a:endParaRPr lang="ru-RU" dirty="0"/>
          </a:p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76974" y="2554541"/>
            <a:ext cx="2079848" cy="855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86845" y="1639249"/>
            <a:ext cx="23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ОТЧЕТНОСТЬ</a:t>
            </a:r>
            <a:r>
              <a:rPr lang="en-US" dirty="0" smtClean="0"/>
              <a:t>.PDF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20088" y="2763922"/>
            <a:ext cx="1614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   ПОДПИСЬ</a:t>
            </a:r>
          </a:p>
          <a:p>
            <a:r>
              <a:rPr lang="ru-RU" dirty="0" smtClean="0"/>
              <a:t>   АУДИТОРА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54797" y="1493251"/>
            <a:ext cx="3168352" cy="2022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80657" y="2498675"/>
            <a:ext cx="2079848" cy="855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88901" y="1660798"/>
            <a:ext cx="2363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ЗАКЛЮЧЕНИЕ</a:t>
            </a:r>
            <a:r>
              <a:rPr lang="en-US" dirty="0" smtClean="0"/>
              <a:t>.PDF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34917" y="2689674"/>
            <a:ext cx="1947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ПОДПИСЬ</a:t>
            </a:r>
          </a:p>
          <a:p>
            <a:r>
              <a:rPr lang="ru-RU" dirty="0"/>
              <a:t>ОРГАНИЗАЦИИ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1275604"/>
            <a:ext cx="7344816" cy="2431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3707029"/>
            <a:ext cx="1997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ZIP-</a:t>
            </a:r>
            <a:r>
              <a:rPr lang="ru-RU" dirty="0">
                <a:solidFill>
                  <a:srgbClr val="00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</a:t>
            </a:r>
          </a:p>
        </p:txBody>
      </p:sp>
    </p:spTree>
    <p:extLst>
      <p:ext uri="{BB962C8B-B14F-4D97-AF65-F5344CB8AC3E}">
        <p14:creationId xmlns:p14="http://schemas.microsoft.com/office/powerpoint/2010/main" val="14303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solidFill>
            <a:srgbClr val="005A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287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UNTERNEHMENSREGISTER</a:t>
            </a:r>
            <a:endParaRPr lang="ru-RU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818832" y="493652"/>
            <a:ext cx="8424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5136" y="2387084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UNTERNEHMENSREGISTER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8" y="550880"/>
            <a:ext cx="8605464" cy="432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1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solidFill>
            <a:srgbClr val="005A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287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</a:t>
            </a:r>
            <a:endParaRPr lang="ru-RU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818832" y="493652"/>
            <a:ext cx="8424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pic>
        <p:nvPicPr>
          <p:cNvPr id="3" name="Picture 2" descr="C:\Users\dnl\AppData\Local\Packages\Microsoft.Windows.Photos_8wekyb3d8bbwe\TempState\ShareServiceTempFolder\Регистр общий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7534"/>
            <a:ext cx="889248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solidFill>
            <a:srgbClr val="005A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287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ОТЧЕТНОСТЬ В </a:t>
            </a:r>
            <a:r>
              <a:rPr lang="ru-RU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РЕГИСТРЕ</a:t>
            </a:r>
            <a:endParaRPr lang="ru-RU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818832" y="493652"/>
            <a:ext cx="8424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pic>
        <p:nvPicPr>
          <p:cNvPr id="3074" name="Picture 2" descr="C:\Users\dnl\AppData\Local\Packages\Microsoft.Windows.Photos_8wekyb3d8bbwe\TempState\ShareServiceTempFolder\Регистр отчетность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533765"/>
            <a:ext cx="8136904" cy="45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4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solidFill>
            <a:srgbClr val="005A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287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 В </a:t>
            </a:r>
            <a:r>
              <a:rPr lang="ru-RU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РЕГИСТРЕ</a:t>
            </a:r>
            <a:endParaRPr lang="ru-RU" sz="1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818832" y="493652"/>
            <a:ext cx="8424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pic>
        <p:nvPicPr>
          <p:cNvPr id="1028" name="Picture 4" descr="C:\Users\dnl\AppData\Local\Packages\Microsoft.Windows.Photos_8wekyb3d8bbwe\TempState\ShareServiceTempFolder\Регистр АЗ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5526"/>
            <a:ext cx="7947525" cy="447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257</Words>
  <Application>Microsoft Office PowerPoint</Application>
  <PresentationFormat>Экран (16:9)</PresentationFormat>
  <Paragraphs>77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РАЗВИТИЕ ГИР БО</vt:lpstr>
      <vt:lpstr>ТРЕБОВАНИЯ МСА</vt:lpstr>
      <vt:lpstr>ЗАКОНОДАТЕЛЬСТВО ОБ ЭЛЕКТРОННОЙ ПОДПИСИ</vt:lpstr>
      <vt:lpstr>КОНТЕЙНЕР АЗ</vt:lpstr>
      <vt:lpstr>UNTERNEHMENSREGISTER</vt:lpstr>
      <vt:lpstr>РЕГИСТР</vt:lpstr>
      <vt:lpstr>ОТЧЕТНОСТЬ В РЕГИСТРЕ</vt:lpstr>
      <vt:lpstr>АЗ В РЕГИСТРЕ</vt:lpstr>
      <vt:lpstr>ПОРЯДОК ПОДГОТОВКИ АЗ С ЭЦП</vt:lpstr>
      <vt:lpstr>Презентация PowerPoint</vt:lpstr>
    </vt:vector>
  </TitlesOfParts>
  <Company>УниверсАудит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Uvarenkov Dmitry</dc:creator>
  <cp:lastModifiedBy>Limarenko Dmitry</cp:lastModifiedBy>
  <cp:revision>81</cp:revision>
  <dcterms:created xsi:type="dcterms:W3CDTF">2022-04-18T12:54:00Z</dcterms:created>
  <dcterms:modified xsi:type="dcterms:W3CDTF">2024-07-04T15:31:40Z</dcterms:modified>
</cp:coreProperties>
</file>