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2"/>
  </p:notesMasterIdLst>
  <p:sldIdLst>
    <p:sldId id="256" r:id="rId2"/>
    <p:sldId id="304" r:id="rId3"/>
    <p:sldId id="306" r:id="rId4"/>
    <p:sldId id="307" r:id="rId5"/>
    <p:sldId id="308" r:id="rId6"/>
    <p:sldId id="311" r:id="rId7"/>
    <p:sldId id="312" r:id="rId8"/>
    <p:sldId id="316" r:id="rId9"/>
    <p:sldId id="313" r:id="rId10"/>
    <p:sldId id="424" r:id="rId11"/>
    <p:sldId id="314" r:id="rId12"/>
    <p:sldId id="315" r:id="rId13"/>
    <p:sldId id="258" r:id="rId14"/>
    <p:sldId id="278" r:id="rId15"/>
    <p:sldId id="26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302" r:id="rId30"/>
    <p:sldId id="303" r:id="rId31"/>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34D241E8-72F9-4809-8B73-41E9E1FFAB4B}">
          <p14:sldIdLst>
            <p14:sldId id="256"/>
            <p14:sldId id="304"/>
            <p14:sldId id="306"/>
            <p14:sldId id="307"/>
            <p14:sldId id="308"/>
            <p14:sldId id="311"/>
            <p14:sldId id="312"/>
            <p14:sldId id="316"/>
            <p14:sldId id="313"/>
            <p14:sldId id="424"/>
            <p14:sldId id="314"/>
            <p14:sldId id="315"/>
            <p14:sldId id="258"/>
            <p14:sldId id="278"/>
            <p14:sldId id="264"/>
            <p14:sldId id="425"/>
            <p14:sldId id="426"/>
            <p14:sldId id="427"/>
            <p14:sldId id="428"/>
            <p14:sldId id="429"/>
            <p14:sldId id="430"/>
            <p14:sldId id="431"/>
            <p14:sldId id="432"/>
            <p14:sldId id="433"/>
            <p14:sldId id="434"/>
            <p14:sldId id="435"/>
            <p14:sldId id="436"/>
            <p14:sldId id="437"/>
            <p14:sldId id="302"/>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57" autoAdjust="0"/>
  </p:normalViewPr>
  <p:slideViewPr>
    <p:cSldViewPr>
      <p:cViewPr>
        <p:scale>
          <a:sx n="81" d="100"/>
          <a:sy n="81" d="100"/>
        </p:scale>
        <p:origin x="-129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3254" y="-8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5F1A03C-61F4-49CE-8922-4F520335932E}" type="datetimeFigureOut">
              <a:rPr lang="ru-RU" smtClean="0"/>
              <a:t>22.05.2024</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45942FA9-6048-434B-967F-69EBEC359383}" type="slidenum">
              <a:rPr lang="ru-RU" smtClean="0"/>
              <a:t>‹#›</a:t>
            </a:fld>
            <a:endParaRPr lang="ru-RU"/>
          </a:p>
        </p:txBody>
      </p:sp>
    </p:spTree>
    <p:extLst>
      <p:ext uri="{BB962C8B-B14F-4D97-AF65-F5344CB8AC3E}">
        <p14:creationId xmlns:p14="http://schemas.microsoft.com/office/powerpoint/2010/main" val="134976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942FA9-6048-434B-967F-69EBEC359383}" type="slidenum">
              <a:rPr lang="ru-RU" smtClean="0"/>
              <a:t>1</a:t>
            </a:fld>
            <a:endParaRPr lang="ru-RU"/>
          </a:p>
        </p:txBody>
      </p:sp>
    </p:spTree>
    <p:extLst>
      <p:ext uri="{BB962C8B-B14F-4D97-AF65-F5344CB8AC3E}">
        <p14:creationId xmlns:p14="http://schemas.microsoft.com/office/powerpoint/2010/main" val="96245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22.05.2024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22.05.2024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22.05.2024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22.05.2024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ogin.consultant.ru/link/?req=doc&amp;base=LAW&amp;n=124540&amp;date=22.05.2024&amp;dst=100085&amp;field=134"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Par149"/><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latin typeface="Times New Roman" panose="02020603050405020304" pitchFamily="18" charset="0"/>
                <a:cs typeface="Times New Roman" panose="02020603050405020304" pitchFamily="18" charset="0"/>
              </a:rPr>
              <a:t>События после отчетной даты в отчетности и аудите</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endParaRPr lang="ru-RU" dirty="0" smtClean="0"/>
          </a:p>
          <a:p>
            <a:endParaRPr lang="ru-RU" dirty="0"/>
          </a:p>
          <a:p>
            <a:endParaRPr lang="ru-RU" sz="2400" dirty="0" smtClean="0"/>
          </a:p>
          <a:p>
            <a:endParaRPr lang="ru-RU" sz="2400" dirty="0" smtClean="0"/>
          </a:p>
        </p:txBody>
      </p:sp>
    </p:spTree>
    <p:extLst>
      <p:ext uri="{BB962C8B-B14F-4D97-AF65-F5344CB8AC3E}">
        <p14:creationId xmlns:p14="http://schemas.microsoft.com/office/powerpoint/2010/main" val="3614082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77332" y="1628800"/>
            <a:ext cx="8071132" cy="4497363"/>
          </a:xfrm>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Раскрытие информации о полученных</a:t>
            </a:r>
          </a:p>
          <a:p>
            <a:r>
              <a:rPr lang="ru-RU" dirty="0">
                <a:latin typeface="Times New Roman" panose="02020603050405020304" pitchFamily="18" charset="0"/>
                <a:cs typeface="Times New Roman" panose="02020603050405020304" pitchFamily="18" charset="0"/>
              </a:rPr>
              <a:t>инвестициях в связи с увеличением уставного капитала</a:t>
            </a:r>
          </a:p>
          <a:p>
            <a:r>
              <a:rPr lang="ru-RU" dirty="0">
                <a:latin typeface="Times New Roman" panose="02020603050405020304" pitchFamily="18" charset="0"/>
                <a:cs typeface="Times New Roman" panose="02020603050405020304" pitchFamily="18" charset="0"/>
              </a:rPr>
              <a:t>хозяйственного общества</a:t>
            </a:r>
          </a:p>
          <a:p>
            <a:r>
              <a:rPr lang="ru-RU" dirty="0" smtClean="0">
                <a:solidFill>
                  <a:schemeClr val="tx1"/>
                </a:solidFill>
                <a:latin typeface="Times New Roman" panose="02020603050405020304" pitchFamily="18" charset="0"/>
                <a:cs typeface="Times New Roman" panose="02020603050405020304" pitchFamily="18" charset="0"/>
              </a:rPr>
              <a:t>"Рекомендации аудиторским организациям, индивидуальным аудиторам, аудиторам по проведению аудита годовой бухгалтерской отчетности организаций за 2014 год" (Приложение к письму Минфина России от 06.02.2015 N 07-04-06/5027)</a:t>
            </a:r>
          </a:p>
          <a:p>
            <a:r>
              <a:rPr lang="ru-RU" dirty="0" smtClean="0">
                <a:latin typeface="Times New Roman" panose="02020603050405020304" pitchFamily="18" charset="0"/>
                <a:cs typeface="Times New Roman" panose="02020603050405020304" pitchFamily="18" charset="0"/>
                <a:hlinkClick r:id="rId2"/>
              </a:rPr>
              <a:t/>
            </a:r>
            <a:br>
              <a:rPr lang="ru-RU" dirty="0" smtClean="0">
                <a:latin typeface="Times New Roman" panose="02020603050405020304" pitchFamily="18" charset="0"/>
                <a:cs typeface="Times New Roman" panose="02020603050405020304" pitchFamily="18" charset="0"/>
                <a:hlinkClick r:id="rId2"/>
              </a:rPr>
            </a:br>
            <a:r>
              <a:rPr lang="ru-RU" dirty="0">
                <a:latin typeface="Times New Roman" panose="02020603050405020304" pitchFamily="18" charset="0"/>
                <a:cs typeface="Times New Roman" panose="02020603050405020304" pitchFamily="18" charset="0"/>
              </a:rPr>
              <a:t>Исходя из ПБУ 9/99 вклады участников (собственников имущества) не являются доходами хозяйственного общества.</a:t>
            </a:r>
          </a:p>
          <a:p>
            <a:r>
              <a:rPr lang="ru-RU" dirty="0">
                <a:latin typeface="Times New Roman" panose="02020603050405020304" pitchFamily="18" charset="0"/>
                <a:cs typeface="Times New Roman" panose="02020603050405020304" pitchFamily="18" charset="0"/>
              </a:rPr>
              <a:t>Учитывая это, а также исходя из Инструкции по применению Плана счетов бухгалтерского учета финансово-хозяйственной деятельности организаций, утвержденной приказом Минфина России от 31 октября 2000 г. N 94н, в бухгалтерском учете хозяйственного общества стоимость полученных от акционеров или участников денежных средств и иного имущества в связи с увеличением размера уставного капитала общества (до регистрации соответствующих изменений учредительных документов) показывается по отдельной статье в разделе "Капитал и резервы" бухгалтерского баланса. </a:t>
            </a:r>
          </a:p>
          <a:p>
            <a:pPr marL="0" indent="0">
              <a:buNone/>
            </a:pPr>
            <a:endParaRPr lang="ru-RU" dirty="0" smtClean="0">
              <a:hlinkClick r:id="rId2"/>
            </a:endParaRPr>
          </a:p>
          <a:p>
            <a:endParaRPr lang="ru-RU" dirty="0"/>
          </a:p>
        </p:txBody>
      </p:sp>
    </p:spTree>
    <p:extLst>
      <p:ext uri="{BB962C8B-B14F-4D97-AF65-F5344CB8AC3E}">
        <p14:creationId xmlns:p14="http://schemas.microsoft.com/office/powerpoint/2010/main" val="394712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872067" y="1988840"/>
            <a:ext cx="7588365" cy="4137323"/>
          </a:xfrm>
        </p:spPr>
        <p:txBody>
          <a:bodyPr>
            <a:normAutofit fontScale="92500" lnSpcReduction="10000"/>
          </a:bodyPr>
          <a:lstStyle/>
          <a:p>
            <a:pPr algn="just"/>
            <a:r>
              <a:rPr lang="ru-RU" b="1" dirty="0" smtClean="0">
                <a:latin typeface="Times New Roman" panose="02020603050405020304" pitchFamily="18" charset="0"/>
                <a:cs typeface="Times New Roman" panose="02020603050405020304" pitchFamily="18" charset="0"/>
              </a:rPr>
              <a:t>События </a:t>
            </a:r>
            <a:r>
              <a:rPr lang="ru-RU" b="1" dirty="0">
                <a:latin typeface="Times New Roman" panose="02020603050405020304" pitchFamily="18" charset="0"/>
                <a:cs typeface="Times New Roman" panose="02020603050405020304" pitchFamily="18" charset="0"/>
              </a:rPr>
              <a:t>после отчетной даты, свидетельствующее о возникших после отчетной даты хозяйственных условиях, в которых организация ведет свою </a:t>
            </a:r>
            <a:r>
              <a:rPr lang="ru-RU" b="1" dirty="0" smtClean="0">
                <a:latin typeface="Times New Roman" panose="02020603050405020304" pitchFamily="18" charset="0"/>
                <a:cs typeface="Times New Roman" panose="02020603050405020304" pitchFamily="18" charset="0"/>
              </a:rPr>
              <a:t>деятельность.</a:t>
            </a:r>
          </a:p>
          <a:p>
            <a:pPr algn="just"/>
            <a:r>
              <a:rPr lang="ru-RU" b="1"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a:t>
            </a:r>
            <a:r>
              <a:rPr lang="ru-RU" dirty="0" smtClean="0">
                <a:latin typeface="Times New Roman" panose="02020603050405020304" pitchFamily="18" charset="0"/>
                <a:cs typeface="Times New Roman" panose="02020603050405020304" pitchFamily="18" charset="0"/>
              </a:rPr>
              <a:t>аскрывается </a:t>
            </a:r>
            <a:r>
              <a:rPr lang="ru-RU" dirty="0">
                <a:latin typeface="Times New Roman" panose="02020603050405020304" pitchFamily="18" charset="0"/>
                <a:cs typeface="Times New Roman" panose="02020603050405020304" pitchFamily="18" charset="0"/>
              </a:rPr>
              <a:t>в пояснениях к бухгалтерскому балансу и отчету о финансовых результатах. При этом в отчетном периоде никакие записи в бухгалтерском (синтетическом и аналитическом) учете не производятся.</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таком же порядке отражаются в бухгалтерской отчетности годовые дивиденды, рекомендованные или объявленные в установленном порядке по результатам работы организации за отчетный год.</a:t>
            </a:r>
          </a:p>
          <a:p>
            <a:endParaRPr lang="ru-RU" dirty="0"/>
          </a:p>
        </p:txBody>
      </p:sp>
      <p:sp>
        <p:nvSpPr>
          <p:cNvPr id="5" name="Номер слайда 4"/>
          <p:cNvSpPr>
            <a:spLocks noGrp="1"/>
          </p:cNvSpPr>
          <p:nvPr>
            <p:ph type="sldNum" sz="quarter" idx="12"/>
          </p:nvPr>
        </p:nvSpPr>
        <p:spPr/>
        <p:txBody>
          <a:bodyPr/>
          <a:lstStyle/>
          <a:p>
            <a:fld id="{7A36EB7A-6E80-41B5-857D-EA4F8AC56B6F}" type="slidenum">
              <a:rPr lang="ru-RU" smtClean="0"/>
              <a:pPr/>
              <a:t>11</a:t>
            </a:fld>
            <a:endParaRPr lang="ru-RU"/>
          </a:p>
        </p:txBody>
      </p:sp>
      <p:sp>
        <p:nvSpPr>
          <p:cNvPr id="6" name="Заголовок 5"/>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A36EB7A-6E80-41B5-857D-EA4F8AC56B6F}" type="slidenum">
              <a:rPr lang="ru-RU" smtClean="0"/>
              <a:pPr/>
              <a:t>12</a:t>
            </a:fld>
            <a:endParaRPr lang="ru-RU"/>
          </a:p>
        </p:txBody>
      </p:sp>
      <p:sp>
        <p:nvSpPr>
          <p:cNvPr id="7" name="Текст 6"/>
          <p:cNvSpPr>
            <a:spLocks noGrp="1"/>
          </p:cNvSpPr>
          <p:nvPr>
            <p:ph type="body" sz="half" idx="2"/>
          </p:nvPr>
        </p:nvSpPr>
        <p:spPr>
          <a:xfrm>
            <a:off x="683568" y="1484784"/>
            <a:ext cx="7560840" cy="4001617"/>
          </a:xfrm>
        </p:spPr>
        <p:txBody>
          <a:bodyPr>
            <a:normAutofit fontScale="92500" lnSpcReduction="20000"/>
          </a:bodyPr>
          <a:lstStyle/>
          <a:p>
            <a:endParaRPr lang="ru-RU" i="1" dirty="0" smtClean="0">
              <a:solidFill>
                <a:srgbClr val="0070C0"/>
              </a:solidFill>
            </a:endParaRPr>
          </a:p>
          <a:p>
            <a:pPr algn="just"/>
            <a:r>
              <a:rPr lang="ru-RU" b="1" dirty="0" smtClean="0">
                <a:solidFill>
                  <a:srgbClr val="0070C0"/>
                </a:solidFill>
                <a:latin typeface="Times New Roman" panose="02020603050405020304" pitchFamily="18" charset="0"/>
                <a:cs typeface="Times New Roman" panose="02020603050405020304" pitchFamily="18" charset="0"/>
              </a:rPr>
              <a:t>Примеры </a:t>
            </a:r>
            <a:r>
              <a:rPr lang="ru-RU" b="1" dirty="0" err="1" smtClean="0">
                <a:solidFill>
                  <a:srgbClr val="0070C0"/>
                </a:solidFill>
                <a:latin typeface="Times New Roman" panose="02020603050405020304" pitchFamily="18" charset="0"/>
                <a:cs typeface="Times New Roman" panose="02020603050405020304" pitchFamily="18" charset="0"/>
              </a:rPr>
              <a:t>некорректирующих</a:t>
            </a:r>
            <a:r>
              <a:rPr lang="ru-RU" b="1" dirty="0" smtClean="0">
                <a:solidFill>
                  <a:srgbClr val="0070C0"/>
                </a:solidFill>
                <a:latin typeface="Times New Roman" panose="02020603050405020304" pitchFamily="18" charset="0"/>
                <a:cs typeface="Times New Roman" panose="02020603050405020304" pitchFamily="18" charset="0"/>
              </a:rPr>
              <a:t> СПОД:</a:t>
            </a:r>
          </a:p>
          <a:p>
            <a:pPr algn="just"/>
            <a:endParaRPr lang="ru-RU" b="1" dirty="0" smtClean="0">
              <a:solidFill>
                <a:srgbClr val="0070C0"/>
              </a:solidFill>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принятие решения о реорганизации организации</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приобретение предприятия как имущественного комплекса</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реконструкция или планируемая реконструкция</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принятие решения об эмиссии акций и иных ценных бумаг</a:t>
            </a:r>
            <a:r>
              <a:rPr lang="ru-RU" dirty="0" smtClean="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крупная сделка, связанная с приобретением и выбытием основных средств и финансовых вложений;</a:t>
            </a:r>
          </a:p>
          <a:p>
            <a:pPr algn="just"/>
            <a:endParaRPr lang="ru-RU" b="1" dirty="0">
              <a:solidFill>
                <a:srgbClr val="0070C0"/>
              </a:solidFill>
              <a:latin typeface="Times New Roman" panose="02020603050405020304" pitchFamily="18" charset="0"/>
              <a:cs typeface="Times New Roman" panose="02020603050405020304" pitchFamily="18" charset="0"/>
            </a:endParaRPr>
          </a:p>
        </p:txBody>
      </p:sp>
      <p:sp>
        <p:nvSpPr>
          <p:cNvPr id="5" name="Заголовок 4"/>
          <p:cNvSpPr>
            <a:spLocks noGrp="1"/>
          </p:cNvSpPr>
          <p:nvPr>
            <p:ph type="title"/>
          </p:nvPr>
        </p:nvSpPr>
        <p:spPr>
          <a:xfrm>
            <a:off x="1043608" y="548680"/>
            <a:ext cx="7056784" cy="1080120"/>
          </a:xfrm>
        </p:spPr>
        <p:txBody>
          <a:bodyPr>
            <a:normAutofit/>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660373" cy="4425355"/>
          </a:xfrm>
        </p:spPr>
        <p:txBody>
          <a:bodyPr>
            <a:normAutofit fontScale="47500" lnSpcReduction="20000"/>
          </a:bodyPr>
          <a:lstStyle/>
          <a:p>
            <a:pPr algn="just"/>
            <a:endParaRPr lang="ru-RU" dirty="0" smtClean="0">
              <a:latin typeface="Times New Roman" panose="02020603050405020304" pitchFamily="18" charset="0"/>
              <a:cs typeface="Times New Roman" panose="02020603050405020304" pitchFamily="18" charset="0"/>
            </a:endParaRPr>
          </a:p>
          <a:p>
            <a:r>
              <a:rPr lang="ru-RU" sz="3600" dirty="0">
                <a:latin typeface="Times New Roman" panose="02020603050405020304" pitchFamily="18" charset="0"/>
                <a:cs typeface="Times New Roman" panose="02020603050405020304" pitchFamily="18" charset="0"/>
              </a:rPr>
              <a:t>пожар, авария, стихийное бедствие или другая чрезвычайная ситуация, в результате которой уничтожена значительная часть активов организации</a:t>
            </a:r>
            <a:r>
              <a:rPr lang="ru-RU" sz="3600" dirty="0" smtClean="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a:p>
            <a:r>
              <a:rPr lang="ru-RU" sz="3600" dirty="0">
                <a:latin typeface="Times New Roman" panose="02020603050405020304" pitchFamily="18" charset="0"/>
                <a:cs typeface="Times New Roman" panose="02020603050405020304" pitchFamily="18" charset="0"/>
              </a:rPr>
              <a:t>прекращение существенной части основной деятельности организации, если это нельзя было предвидеть по состоянию на отчетную дату</a:t>
            </a:r>
            <a:r>
              <a:rPr lang="ru-RU" sz="3600" dirty="0" smtClean="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a:p>
            <a:r>
              <a:rPr lang="ru-RU" sz="3600" dirty="0">
                <a:latin typeface="Times New Roman" panose="02020603050405020304" pitchFamily="18" charset="0"/>
                <a:cs typeface="Times New Roman" panose="02020603050405020304" pitchFamily="18" charset="0"/>
              </a:rPr>
              <a:t>существенное снижение стоимости основных средств, если это снижение имело место после отчетной даты</a:t>
            </a:r>
            <a:r>
              <a:rPr lang="ru-RU" sz="3600" dirty="0" smtClean="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a:p>
            <a:r>
              <a:rPr lang="ru-RU" sz="3600" dirty="0">
                <a:latin typeface="Times New Roman" panose="02020603050405020304" pitchFamily="18" charset="0"/>
                <a:cs typeface="Times New Roman" panose="02020603050405020304" pitchFamily="18" charset="0"/>
              </a:rPr>
              <a:t>непрогнозируемое изменение курсов иностранных валют после отчетной даты</a:t>
            </a:r>
            <a:r>
              <a:rPr lang="ru-RU" sz="3600" dirty="0" smtClean="0">
                <a:latin typeface="Times New Roman" panose="02020603050405020304" pitchFamily="18" charset="0"/>
                <a:cs typeface="Times New Roman" panose="02020603050405020304" pitchFamily="18" charset="0"/>
              </a:rPr>
              <a:t>;</a:t>
            </a:r>
          </a:p>
          <a:p>
            <a:endParaRPr lang="ru-RU" sz="3600" dirty="0">
              <a:latin typeface="Times New Roman" panose="02020603050405020304" pitchFamily="18" charset="0"/>
              <a:cs typeface="Times New Roman" panose="02020603050405020304" pitchFamily="18" charset="0"/>
            </a:endParaRPr>
          </a:p>
          <a:p>
            <a:r>
              <a:rPr lang="ru-RU" sz="3600" dirty="0">
                <a:latin typeface="Times New Roman" panose="02020603050405020304" pitchFamily="18" charset="0"/>
                <a:cs typeface="Times New Roman" panose="02020603050405020304" pitchFamily="18" charset="0"/>
              </a:rPr>
              <a:t>действия органов государственной власти (национализация и т.п.).</a:t>
            </a:r>
          </a:p>
          <a:p>
            <a:pPr algn="ctr"/>
            <a:endParaRPr lang="ru-RU" sz="36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ПБУ 7</a:t>
            </a:r>
            <a:r>
              <a:rPr lang="en-US" sz="2800" dirty="0">
                <a:solidFill>
                  <a:schemeClr val="bg1"/>
                </a:solidFill>
                <a:latin typeface="Times New Roman" panose="02020603050405020304" pitchFamily="18" charset="0"/>
                <a:cs typeface="Times New Roman" panose="02020603050405020304" pitchFamily="18" charset="0"/>
              </a:rPr>
              <a:t>/98 </a:t>
            </a:r>
            <a:r>
              <a:rPr lang="ru-RU" sz="2800"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sz="3100" dirty="0"/>
          </a:p>
        </p:txBody>
      </p:sp>
    </p:spTree>
    <p:extLst>
      <p:ext uri="{BB962C8B-B14F-4D97-AF65-F5344CB8AC3E}">
        <p14:creationId xmlns:p14="http://schemas.microsoft.com/office/powerpoint/2010/main" val="343777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9" y="1484784"/>
            <a:ext cx="8136904" cy="4641379"/>
          </a:xfrm>
        </p:spPr>
        <p:txBody>
          <a:bodyPr/>
          <a:lstStyle/>
          <a:p>
            <a:pPr algn="just"/>
            <a:r>
              <a:rPr lang="ru-RU" dirty="0" smtClean="0">
                <a:latin typeface="Times New Roman" panose="02020603050405020304" pitchFamily="18" charset="0"/>
                <a:cs typeface="Times New Roman" panose="02020603050405020304" pitchFamily="18" charset="0"/>
              </a:rPr>
              <a:t>Пример из п.10 ПБУ 7</a:t>
            </a:r>
            <a:r>
              <a:rPr lang="en-US" dirty="0" smtClean="0">
                <a:latin typeface="Times New Roman" panose="02020603050405020304" pitchFamily="18" charset="0"/>
                <a:cs typeface="Times New Roman" panose="02020603050405020304" pitchFamily="18" charset="0"/>
              </a:rPr>
              <a:t>/98</a:t>
            </a:r>
            <a:r>
              <a:rPr lang="ru-RU" dirty="0" smtClean="0">
                <a:latin typeface="Times New Roman" panose="02020603050405020304" pitchFamily="18" charset="0"/>
                <a:cs typeface="Times New Roman" panose="02020603050405020304" pitchFamily="18" charset="0"/>
              </a:rPr>
              <a:t>:</a:t>
            </a:r>
          </a:p>
          <a:p>
            <a:pPr algn="just"/>
            <a:r>
              <a:rPr lang="ru-RU" dirty="0" smtClean="0"/>
              <a:t> </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бухгалтерском балансе по состоянию на 31 декабря отчетного года отражены значительные вложения организации в акции другой организации. В марте года, следующего за отчетным, организация получила информацию о том, что рыночная цена этих акций в марте значительно уменьшилась. В данной ситуации организация должна раскрыть в пояснениях к бухгалтерскому балансу и отчету о финансовых результатах соответствующую информацию.</a:t>
            </a:r>
          </a:p>
        </p:txBody>
      </p:sp>
      <p:sp>
        <p:nvSpPr>
          <p:cNvPr id="3" name="Заголовок 2"/>
          <p:cNvSpPr>
            <a:spLocks noGrp="1"/>
          </p:cNvSpPr>
          <p:nvPr>
            <p:ph type="title"/>
          </p:nvPr>
        </p:nvSpPr>
        <p:spPr>
          <a:xfrm>
            <a:off x="-252536" y="1"/>
            <a:ext cx="9418334" cy="1844824"/>
          </a:xfrm>
        </p:spPr>
        <p:txBody>
          <a:bodyPr>
            <a:normAutofit fontScale="90000"/>
          </a:bodyPr>
          <a:lstStyle/>
          <a:p>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4000" dirty="0">
                <a:solidFill>
                  <a:schemeClr val="bg1"/>
                </a:solidFill>
                <a:latin typeface="Times New Roman" panose="02020603050405020304" pitchFamily="18" charset="0"/>
                <a:cs typeface="Times New Roman" panose="02020603050405020304" pitchFamily="18" charset="0"/>
              </a:rPr>
              <a:t>ПБУ 7</a:t>
            </a:r>
            <a:r>
              <a:rPr lang="en-US" sz="4000" dirty="0">
                <a:solidFill>
                  <a:schemeClr val="bg1"/>
                </a:solidFill>
                <a:latin typeface="Times New Roman" panose="02020603050405020304" pitchFamily="18" charset="0"/>
                <a:cs typeface="Times New Roman" panose="02020603050405020304" pitchFamily="18" charset="0"/>
              </a:rPr>
              <a:t>/98 </a:t>
            </a:r>
            <a:r>
              <a:rPr lang="ru-RU" sz="4000" dirty="0">
                <a:solidFill>
                  <a:schemeClr val="bg1"/>
                </a:solidFill>
                <a:latin typeface="Times New Roman" panose="02020603050405020304" pitchFamily="18" charset="0"/>
                <a:cs typeface="Times New Roman" panose="02020603050405020304" pitchFamily="18" charset="0"/>
              </a:rPr>
              <a:t>«События после отчетной даты</a:t>
            </a:r>
            <a:r>
              <a:rPr lang="ru-RU" dirty="0">
                <a:solidFill>
                  <a:schemeClr val="bg1"/>
                </a:solidFill>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387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00808"/>
            <a:ext cx="8424936" cy="4896544"/>
          </a:xfrm>
        </p:spPr>
        <p:txBody>
          <a:bodyPr>
            <a:normAutofit/>
          </a:bodyPr>
          <a:lstStyle/>
          <a:p>
            <a:pPr algn="just"/>
            <a:r>
              <a:rPr lang="ru-RU" dirty="0" smtClean="0">
                <a:latin typeface="Times New Roman" panose="02020603050405020304" pitchFamily="18" charset="0"/>
                <a:cs typeface="Times New Roman" panose="02020603050405020304" pitchFamily="18" charset="0"/>
              </a:rPr>
              <a:t>П.11 ПБУ 7</a:t>
            </a:r>
            <a:r>
              <a:rPr lang="en-US" dirty="0" smtClean="0">
                <a:latin typeface="Times New Roman" panose="02020603050405020304" pitchFamily="18" charset="0"/>
                <a:cs typeface="Times New Roman" panose="02020603050405020304" pitchFamily="18" charset="0"/>
              </a:rPr>
              <a:t>/98</a:t>
            </a:r>
            <a:r>
              <a:rPr lang="ru-RU" dirty="0" smtClean="0">
                <a:latin typeface="Times New Roman" panose="02020603050405020304" pitchFamily="18" charset="0"/>
                <a:cs typeface="Times New Roman" panose="02020603050405020304" pitchFamily="18" charset="0"/>
              </a:rPr>
              <a:t>:</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Информация</a:t>
            </a:r>
            <a:r>
              <a:rPr lang="ru-RU" dirty="0">
                <a:latin typeface="Times New Roman" panose="02020603050405020304" pitchFamily="18" charset="0"/>
                <a:cs typeface="Times New Roman" panose="02020603050405020304" pitchFamily="18" charset="0"/>
              </a:rPr>
              <a:t>, раскрываемая в пояснениях к бухгалтерскому балансу и отчету о финансовых результатах </a:t>
            </a:r>
            <a:r>
              <a:rPr lang="ru-RU" dirty="0" smtClean="0">
                <a:latin typeface="Times New Roman" panose="02020603050405020304" pitchFamily="18" charset="0"/>
                <a:cs typeface="Times New Roman" panose="02020603050405020304" pitchFamily="18" charset="0"/>
              </a:rPr>
              <a:t>должна </a:t>
            </a:r>
            <a:r>
              <a:rPr lang="ru-RU" dirty="0">
                <a:latin typeface="Times New Roman" panose="02020603050405020304" pitchFamily="18" charset="0"/>
                <a:cs typeface="Times New Roman" panose="02020603050405020304" pitchFamily="18" charset="0"/>
              </a:rPr>
              <a:t>включать краткое описание характера события после отчетной даты </a:t>
            </a:r>
            <a:r>
              <a:rPr lang="ru-RU" b="1" dirty="0">
                <a:latin typeface="Times New Roman" panose="02020603050405020304" pitchFamily="18" charset="0"/>
                <a:cs typeface="Times New Roman" panose="02020603050405020304" pitchFamily="18" charset="0"/>
              </a:rPr>
              <a:t>и оценку его последствий в денежном выражении. Если возможность оценить последствия события после отчетной даты в денежном выражении отсутствует, то организация должна указать на это.</a:t>
            </a:r>
          </a:p>
        </p:txBody>
      </p:sp>
      <p:sp>
        <p:nvSpPr>
          <p:cNvPr id="3" name="Заголовок 2"/>
          <p:cNvSpPr>
            <a:spLocks noGrp="1"/>
          </p:cNvSpPr>
          <p:nvPr>
            <p:ph type="title"/>
          </p:nvPr>
        </p:nvSpPr>
        <p:spPr/>
        <p:txBody>
          <a:bodyPr>
            <a:noAutofit/>
          </a:bodyPr>
          <a:lstStyle/>
          <a:p>
            <a:r>
              <a:rPr lang="ru-RU" sz="2800" dirty="0">
                <a:solidFill>
                  <a:schemeClr val="bg1"/>
                </a:solidFill>
                <a:latin typeface="Times New Roman" panose="02020603050405020304" pitchFamily="18" charset="0"/>
                <a:cs typeface="Times New Roman" panose="02020603050405020304" pitchFamily="18" charset="0"/>
              </a:rPr>
              <a:t>ПБУ 7</a:t>
            </a:r>
            <a:r>
              <a:rPr lang="en-US" sz="2800" dirty="0">
                <a:solidFill>
                  <a:schemeClr val="bg1"/>
                </a:solidFill>
                <a:latin typeface="Times New Roman" panose="02020603050405020304" pitchFamily="18" charset="0"/>
                <a:cs typeface="Times New Roman" panose="02020603050405020304" pitchFamily="18" charset="0"/>
              </a:rPr>
              <a:t>/98 </a:t>
            </a:r>
            <a:r>
              <a:rPr lang="ru-RU" sz="2800"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sz="2800" dirty="0"/>
          </a:p>
        </p:txBody>
      </p:sp>
    </p:spTree>
    <p:extLst>
      <p:ext uri="{BB962C8B-B14F-4D97-AF65-F5344CB8AC3E}">
        <p14:creationId xmlns:p14="http://schemas.microsoft.com/office/powerpoint/2010/main" val="320250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259633" y="1700808"/>
            <a:ext cx="7200800" cy="4104456"/>
          </a:xfrm>
        </p:spPr>
        <p:txBody>
          <a:bodyPr>
            <a:normAutofit lnSpcReduction="10000"/>
          </a:bodyPr>
          <a:lstStyle/>
          <a:p>
            <a:pPr algn="just"/>
            <a:r>
              <a:rPr lang="ru-RU" dirty="0" smtClean="0"/>
              <a:t> </a:t>
            </a:r>
            <a:r>
              <a:rPr lang="ru-RU" dirty="0">
                <a:latin typeface="Times New Roman" panose="02020603050405020304" pitchFamily="18" charset="0"/>
                <a:cs typeface="Times New Roman" panose="02020603050405020304" pitchFamily="18" charset="0"/>
              </a:rPr>
              <a:t>В случае если в период </a:t>
            </a:r>
            <a:r>
              <a:rPr lang="ru-RU" b="1" dirty="0">
                <a:latin typeface="Times New Roman" panose="02020603050405020304" pitchFamily="18" charset="0"/>
                <a:cs typeface="Times New Roman" panose="02020603050405020304" pitchFamily="18" charset="0"/>
              </a:rPr>
              <a:t>между датой подписания бухгалтерской отчетности и датой ее утверждения </a:t>
            </a:r>
            <a:r>
              <a:rPr lang="ru-RU" dirty="0">
                <a:latin typeface="Times New Roman" panose="02020603050405020304" pitchFamily="18" charset="0"/>
                <a:cs typeface="Times New Roman" panose="02020603050405020304" pitchFamily="18" charset="0"/>
              </a:rPr>
              <a:t>в установленном порядке получена новая информация о событиях после отчетной даты, раскрытых в бухгалтерской отчетности, представленной пользователям, и (или) произошли (выявлены) события, которые могут оказать существенное влияние на финансовое состояние, движение денежных средств или результаты деятельности организации, </a:t>
            </a:r>
            <a:r>
              <a:rPr lang="ru-RU" b="1" dirty="0">
                <a:latin typeface="Times New Roman" panose="02020603050405020304" pitchFamily="18" charset="0"/>
                <a:cs typeface="Times New Roman" panose="02020603050405020304" pitchFamily="18" charset="0"/>
              </a:rPr>
              <a:t>то организация информирует об этом лиц, которым была представлена данная бухгалтерская отчетность.</a:t>
            </a:r>
          </a:p>
          <a:p>
            <a:endParaRPr lang="ru-RU" dirty="0"/>
          </a:p>
        </p:txBody>
      </p:sp>
      <p:sp>
        <p:nvSpPr>
          <p:cNvPr id="3" name="Заголовок 2"/>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p>
        </p:txBody>
      </p:sp>
    </p:spTree>
    <p:extLst>
      <p:ext uri="{BB962C8B-B14F-4D97-AF65-F5344CB8AC3E}">
        <p14:creationId xmlns:p14="http://schemas.microsoft.com/office/powerpoint/2010/main" val="1269784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772816"/>
            <a:ext cx="8064896" cy="4353347"/>
          </a:xfrm>
        </p:spPr>
        <p:txBody>
          <a:bodyPr>
            <a:normAutofit fontScale="92500" lnSpcReduction="10000"/>
          </a:bodyPr>
          <a:lstStyle/>
          <a:p>
            <a:r>
              <a:rPr lang="ru-RU" dirty="0" smtClean="0">
                <a:latin typeface="Times New Roman" panose="02020603050405020304" pitchFamily="18" charset="0"/>
                <a:cs typeface="Times New Roman" panose="02020603050405020304" pitchFamily="18" charset="0"/>
              </a:rPr>
              <a:t>Цель аудитора:</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(a) получить достаточные надлежащие аудиторские доказательства в отношении того, что события, имевшие место между отчетной датой и датой аудиторского заключения и требующие корректировки или раскрытия информации в финансовой отчетности, надлежащим образом отражены в данной финансовой отчетности в соответствии с применимой концепцией подготовки финансовой отчетности;</a:t>
            </a:r>
          </a:p>
          <a:p>
            <a:r>
              <a:rPr lang="ru-RU" dirty="0">
                <a:latin typeface="Times New Roman" panose="02020603050405020304" pitchFamily="18" charset="0"/>
                <a:cs typeface="Times New Roman" panose="02020603050405020304" pitchFamily="18" charset="0"/>
              </a:rPr>
              <a:t>(b) предпринять соответствующие действия в ответ на факты, о которых аудитор узнал после даты аудиторского заключения и из-за которых аудитор мог бы изменить аудиторское заключение, если бы они были известны аудитору на дату данного заключения.</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956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1772816"/>
            <a:ext cx="8136904" cy="4353347"/>
          </a:xfrm>
        </p:spPr>
        <p:txBody>
          <a:bodyPr/>
          <a:lstStyle/>
          <a:p>
            <a:r>
              <a:rPr lang="ru-RU" dirty="0">
                <a:latin typeface="Times New Roman" panose="02020603050405020304" pitchFamily="18" charset="0"/>
                <a:cs typeface="Times New Roman" panose="02020603050405020304" pitchFamily="18" charset="0"/>
              </a:rPr>
              <a:t>события после отчетной даты - события, которые имели место в период между отчетной датой и </a:t>
            </a:r>
            <a:r>
              <a:rPr lang="ru-RU" b="1" dirty="0">
                <a:latin typeface="Times New Roman" panose="02020603050405020304" pitchFamily="18" charset="0"/>
                <a:cs typeface="Times New Roman" panose="02020603050405020304" pitchFamily="18" charset="0"/>
              </a:rPr>
              <a:t>датой аудиторского заключения, а также факты, о которых аудитору стало известно после даты аудиторского заключения.</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2961624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1700808"/>
            <a:ext cx="7776864" cy="4530816"/>
          </a:xfrm>
        </p:spPr>
        <p:txBody>
          <a:bodyPr>
            <a:normAutofit fontScale="92500" lnSpcReduction="20000"/>
          </a:bodyPr>
          <a:lstStyle/>
          <a:p>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отчетная дата </a:t>
            </a:r>
            <a:r>
              <a:rPr lang="ru-RU" dirty="0">
                <a:latin typeface="Times New Roman" panose="02020603050405020304" pitchFamily="18" charset="0"/>
                <a:cs typeface="Times New Roman" panose="02020603050405020304" pitchFamily="18" charset="0"/>
              </a:rPr>
              <a:t>- дата окончания последнего периода, отраженного в финансовой отчетности;</a:t>
            </a:r>
          </a:p>
          <a:p>
            <a:r>
              <a:rPr lang="ru-RU" b="1" dirty="0" smtClean="0">
                <a:latin typeface="Times New Roman" panose="02020603050405020304" pitchFamily="18" charset="0"/>
                <a:cs typeface="Times New Roman" panose="02020603050405020304" pitchFamily="18" charset="0"/>
              </a:rPr>
              <a:t>дата </a:t>
            </a:r>
            <a:r>
              <a:rPr lang="ru-RU" b="1" dirty="0">
                <a:latin typeface="Times New Roman" panose="02020603050405020304" pitchFamily="18" charset="0"/>
                <a:cs typeface="Times New Roman" panose="02020603050405020304" pitchFamily="18" charset="0"/>
              </a:rPr>
              <a:t>утверждения финансовой отчетности к выпуску </a:t>
            </a:r>
            <a:r>
              <a:rPr lang="ru-RU" dirty="0">
                <a:latin typeface="Times New Roman" panose="02020603050405020304" pitchFamily="18" charset="0"/>
                <a:cs typeface="Times New Roman" panose="02020603050405020304" pitchFamily="18" charset="0"/>
              </a:rPr>
              <a:t>- дата, на которую были подготовлены все отчеты, входящие в состав финансовой отчетности, в том числе соответствующие примечания, и на которую лица, обладающие необходимыми полномочиями, подтвердили, что они приняли на себя ответственность за данную финансовую отчетность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c) дата аудиторского заключения - дата, которой аудитор датирует свое заключение в отношении финансовой отчетности в соответствии с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дата выпуска финансовой отчетности </a:t>
            </a:r>
            <a:r>
              <a:rPr lang="ru-RU" dirty="0">
                <a:latin typeface="Times New Roman" panose="02020603050405020304" pitchFamily="18" charset="0"/>
                <a:cs typeface="Times New Roman" panose="02020603050405020304" pitchFamily="18" charset="0"/>
              </a:rPr>
              <a:t>- дата, начиная с которой третьи лица получают возможность ознакомиться с аудиторским заключением и </a:t>
            </a:r>
            <a:r>
              <a:rPr lang="ru-RU" dirty="0" err="1">
                <a:latin typeface="Times New Roman" panose="02020603050405020304" pitchFamily="18" charset="0"/>
                <a:cs typeface="Times New Roman" panose="02020603050405020304" pitchFamily="18" charset="0"/>
              </a:rPr>
              <a:t>проаудированной</a:t>
            </a:r>
            <a:r>
              <a:rPr lang="ru-RU" dirty="0">
                <a:latin typeface="Times New Roman" panose="02020603050405020304" pitchFamily="18" charset="0"/>
                <a:cs typeface="Times New Roman" panose="02020603050405020304" pitchFamily="18" charset="0"/>
              </a:rPr>
              <a:t> финансовой </a:t>
            </a:r>
            <a:r>
              <a:rPr lang="ru-RU" dirty="0" smtClean="0">
                <a:latin typeface="Times New Roman" panose="02020603050405020304" pitchFamily="18" charset="0"/>
                <a:cs typeface="Times New Roman" panose="02020603050405020304" pitchFamily="18" charset="0"/>
              </a:rPr>
              <a:t>отчетностью</a:t>
            </a:r>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315244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67544" y="1916832"/>
            <a:ext cx="8352928" cy="4032448"/>
          </a:xfrm>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Приказ Минфина России от 25.11.1998 N </a:t>
            </a:r>
            <a:r>
              <a:rPr lang="ru-RU" dirty="0" smtClean="0">
                <a:latin typeface="Times New Roman" panose="02020603050405020304" pitchFamily="18" charset="0"/>
                <a:cs typeface="Times New Roman" panose="02020603050405020304" pitchFamily="18" charset="0"/>
              </a:rPr>
              <a:t>56н</a:t>
            </a:r>
          </a:p>
          <a:p>
            <a:pPr algn="just"/>
            <a:r>
              <a:rPr lang="ru-RU" dirty="0">
                <a:latin typeface="Times New Roman" panose="02020603050405020304" pitchFamily="18" charset="0"/>
                <a:cs typeface="Times New Roman" panose="02020603050405020304" pitchFamily="18" charset="0"/>
              </a:rPr>
              <a:t>Событием после отчетной даты признается факт хозяйственной деятельности, который оказал или может оказать влияние на финансовое состояние, движение денежных средств или результаты деятельности организации и который имел место в период между отчетной датой и датой подписания бухгалтерской отчетности за отчетный год.</a:t>
            </a:r>
          </a:p>
          <a:p>
            <a:pPr algn="just"/>
            <a:r>
              <a:rPr lang="ru-RU" dirty="0">
                <a:latin typeface="Times New Roman" panose="02020603050405020304" pitchFamily="18" charset="0"/>
                <a:cs typeface="Times New Roman" panose="02020603050405020304" pitchFamily="18" charset="0"/>
              </a:rPr>
              <a:t>Событием после отчетной даты признается также объявление годовых дивидендов по результатам деятельности акционерного общества за отчетный год.</a:t>
            </a:r>
          </a:p>
          <a:p>
            <a:pPr algn="just"/>
            <a:endParaRPr lang="ru-RU" dirty="0">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7A36EB7A-6E80-41B5-857D-EA4F8AC56B6F}" type="slidenum">
              <a:rPr lang="ru-RU" smtClean="0"/>
              <a:pPr/>
              <a:t>2</a:t>
            </a:fld>
            <a:endParaRPr lang="ru-RU"/>
          </a:p>
        </p:txBody>
      </p:sp>
      <p:sp>
        <p:nvSpPr>
          <p:cNvPr id="3" name="Заголовок 2"/>
          <p:cNvSpPr>
            <a:spLocks noGrp="1"/>
          </p:cNvSpPr>
          <p:nvPr>
            <p:ph type="title"/>
          </p:nvPr>
        </p:nvSpPr>
        <p:spPr>
          <a:xfrm>
            <a:off x="457200" y="338328"/>
            <a:ext cx="8291264" cy="1506496"/>
          </a:xfrm>
        </p:spPr>
        <p:txBody>
          <a:bodyPr>
            <a:noAutofit/>
          </a:bodyPr>
          <a:lstStyle/>
          <a:p>
            <a:r>
              <a:rPr lang="ru-RU" sz="2400" dirty="0">
                <a:solidFill>
                  <a:schemeClr val="bg1"/>
                </a:solidFill>
                <a:latin typeface="Times New Roman" panose="02020603050405020304" pitchFamily="18" charset="0"/>
                <a:cs typeface="Times New Roman" panose="02020603050405020304" pitchFamily="18" charset="0"/>
              </a:rPr>
              <a:t>ПБУ 7</a:t>
            </a:r>
            <a:r>
              <a:rPr lang="en-US" sz="2400" dirty="0">
                <a:solidFill>
                  <a:schemeClr val="bg1"/>
                </a:solidFill>
                <a:latin typeface="Times New Roman" panose="02020603050405020304" pitchFamily="18" charset="0"/>
                <a:cs typeface="Times New Roman" panose="02020603050405020304" pitchFamily="18" charset="0"/>
              </a:rPr>
              <a:t>/98 </a:t>
            </a:r>
            <a:r>
              <a:rPr lang="ru-RU" sz="2400" dirty="0">
                <a:solidFill>
                  <a:schemeClr val="bg1"/>
                </a:solidFill>
                <a:latin typeface="Times New Roman" panose="02020603050405020304" pitchFamily="18" charset="0"/>
                <a:cs typeface="Times New Roman" panose="02020603050405020304" pitchFamily="18" charset="0"/>
              </a:rPr>
              <a:t>«События после отчетной даты»</a:t>
            </a:r>
          </a:p>
        </p:txBody>
      </p:sp>
    </p:spTree>
    <p:extLst>
      <p:ext uri="{BB962C8B-B14F-4D97-AF65-F5344CB8AC3E}">
        <p14:creationId xmlns:p14="http://schemas.microsoft.com/office/powerpoint/2010/main" val="405613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732381" cy="4209331"/>
          </a:xfrm>
        </p:spPr>
        <p:txBody>
          <a:bodyPr>
            <a:normAutofit fontScale="77500" lnSpcReduction="20000"/>
          </a:bodyPr>
          <a:lstStyle/>
          <a:p>
            <a:r>
              <a:rPr lang="ru-RU" b="1" dirty="0" smtClean="0">
                <a:latin typeface="Times New Roman" panose="02020603050405020304" pitchFamily="18" charset="0"/>
                <a:cs typeface="Times New Roman" panose="02020603050405020304" pitchFamily="18" charset="0"/>
              </a:rPr>
              <a:t>Процедуры:</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получить </a:t>
            </a:r>
            <a:r>
              <a:rPr lang="ru-RU" dirty="0">
                <a:latin typeface="Times New Roman" panose="02020603050405020304" pitchFamily="18" charset="0"/>
                <a:cs typeface="Times New Roman" panose="02020603050405020304" pitchFamily="18" charset="0"/>
              </a:rPr>
              <a:t>понимание любых установленных руководством процедур, предназначенных для выявления событий после отчетной даты;</a:t>
            </a:r>
          </a:p>
          <a:p>
            <a:r>
              <a:rPr lang="ru-RU" dirty="0" smtClean="0">
                <a:latin typeface="Times New Roman" panose="02020603050405020304" pitchFamily="18" charset="0"/>
                <a:cs typeface="Times New Roman" panose="02020603050405020304" pitchFamily="18" charset="0"/>
              </a:rPr>
              <a:t>запросить </a:t>
            </a:r>
            <a:r>
              <a:rPr lang="ru-RU" dirty="0">
                <a:latin typeface="Times New Roman" panose="02020603050405020304" pitchFamily="18" charset="0"/>
                <a:cs typeface="Times New Roman" panose="02020603050405020304" pitchFamily="18" charset="0"/>
              </a:rPr>
              <a:t>у руководства и, если уместно, у лиц, отвечающих за корпоративное управление, информацию о том, имели ли место какие-либо события после отчетной даты, которые могли повлиять на финансовую отчетность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ознакомиться </a:t>
            </a:r>
            <a:r>
              <a:rPr lang="ru-RU" dirty="0">
                <a:latin typeface="Times New Roman" panose="02020603050405020304" pitchFamily="18" charset="0"/>
                <a:cs typeface="Times New Roman" panose="02020603050405020304" pitchFamily="18" charset="0"/>
              </a:rPr>
              <a:t>с протоколами (при их наличии) заседаний, проведенных при участии собственников организации, руководства и лиц, отвечающих за корпоративное управление, после отчетной даты, и запросить информацию о том, какие вопросы обсуждались на заседаниях, протоколы которых еще не подготовлены (см. </a:t>
            </a:r>
            <a:r>
              <a:rPr lang="ru-RU" dirty="0">
                <a:latin typeface="Times New Roman" panose="02020603050405020304" pitchFamily="18" charset="0"/>
                <a:cs typeface="Times New Roman" panose="02020603050405020304" pitchFamily="18" charset="0"/>
                <a:hlinkClick r:id="rId2" action="ppaction://hlinkfile" tooltip="A10. В организациях государственного сектора аудитор может ознакомиться с протоколами соответствующих слушаний, проводимых в законодательном органе, и направить запрос в отношении вопросов, рассмотренных в ходе слушаний, по которым протоколы еще не предст"/>
              </a:rPr>
              <a:t>пункт A10</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ознакомиться с последней промежуточной финансовой отчетностью организации после отчетной даты (при наличии такой отчетности).</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45139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88840"/>
            <a:ext cx="8568952" cy="4248472"/>
          </a:xfrm>
        </p:spPr>
        <p:txBody>
          <a:bodyPr>
            <a:normAutofit/>
          </a:bodyPr>
          <a:lstStyle/>
          <a:p>
            <a:r>
              <a:rPr lang="ru-RU" b="1" dirty="0">
                <a:latin typeface="Times New Roman" panose="02020603050405020304" pitchFamily="18" charset="0"/>
                <a:cs typeface="Times New Roman" panose="02020603050405020304" pitchFamily="18" charset="0"/>
              </a:rPr>
              <a:t>Письменные заявления</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Аудитор </a:t>
            </a:r>
            <a:r>
              <a:rPr lang="ru-RU" dirty="0">
                <a:latin typeface="Times New Roman" panose="02020603050405020304" pitchFamily="18" charset="0"/>
                <a:cs typeface="Times New Roman" panose="02020603050405020304" pitchFamily="18" charset="0"/>
              </a:rPr>
              <a:t>обязан запросить у руководства и, если уместно, у лиц, отвечающих за корпоративное управление, письменные заявления, которые они должны предоставить в соответствии с требованиями МСА </a:t>
            </a:r>
            <a:r>
              <a:rPr lang="ru-RU" dirty="0" smtClean="0">
                <a:latin typeface="Times New Roman" panose="02020603050405020304" pitchFamily="18" charset="0"/>
                <a:cs typeface="Times New Roman" panose="02020603050405020304" pitchFamily="18" charset="0"/>
              </a:rPr>
              <a:t>580 </a:t>
            </a:r>
            <a:r>
              <a:rPr lang="ru-RU" dirty="0">
                <a:latin typeface="Times New Roman" panose="02020603050405020304" pitchFamily="18" charset="0"/>
                <a:cs typeface="Times New Roman" panose="02020603050405020304" pitchFamily="18" charset="0"/>
              </a:rPr>
              <a:t>в подтверждение того, что были внесены необходимые корректировки и раскрыта информация в отношении всех событий, которые имели место после отчетной даты и в отношении которых согласно применимой концепции подготовки финансовой отчетности требуется корректировка или раскрытие информации в финансовой отчетности.</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134697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876397" cy="4281339"/>
          </a:xfrm>
        </p:spPr>
        <p:txBody>
          <a:bodyPr>
            <a:normAutofit fontScale="55000" lnSpcReduction="20000"/>
          </a:bodyPr>
          <a:lstStyle/>
          <a:p>
            <a:r>
              <a:rPr lang="ru-RU" sz="3600" b="1" dirty="0">
                <a:latin typeface="Times New Roman" panose="02020603050405020304" pitchFamily="18" charset="0"/>
                <a:cs typeface="Times New Roman" panose="02020603050405020304" pitchFamily="18" charset="0"/>
              </a:rPr>
              <a:t>Запрос </a:t>
            </a:r>
            <a:endParaRPr lang="ru-RU" sz="3600"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направлении руководству и, если уместно, лицам, отвечающим за корпоративное управление, запроса о том, имели ли место какие-либо события после отчетной даты, способные оказать влияние на финансовую отчетность, аудитор может запросить информацию о текущем состоянии статей, учет которых осуществлялся на основании предварительных или неокончательных данных, и может направить конкретные запросы для получения информации по следующим вопросам:</a:t>
            </a:r>
          </a:p>
          <a:p>
            <a:r>
              <a:rPr lang="ru-RU" dirty="0">
                <a:latin typeface="Times New Roman" panose="02020603050405020304" pitchFamily="18" charset="0"/>
                <a:cs typeface="Times New Roman" panose="02020603050405020304" pitchFamily="18" charset="0"/>
              </a:rPr>
              <a:t>- были ли приняты новые обязательства, привлечены заемные средства или заключены договоры поручительства;</a:t>
            </a:r>
          </a:p>
          <a:p>
            <a:r>
              <a:rPr lang="ru-RU" dirty="0">
                <a:latin typeface="Times New Roman" panose="02020603050405020304" pitchFamily="18" charset="0"/>
                <a:cs typeface="Times New Roman" panose="02020603050405020304" pitchFamily="18" charset="0"/>
              </a:rPr>
              <a:t>- была ли осуществлена или запланирована продажа активов;</a:t>
            </a:r>
          </a:p>
          <a:p>
            <a:r>
              <a:rPr lang="ru-RU" dirty="0">
                <a:latin typeface="Times New Roman" panose="02020603050405020304" pitchFamily="18" charset="0"/>
                <a:cs typeface="Times New Roman" panose="02020603050405020304" pitchFamily="18" charset="0"/>
              </a:rPr>
              <a:t>- имело ли место увеличение капитала или выпуск долговых инструментов, например выпуск новых акций или облигаций, а также было ли заключено или запланировано соглашение о слиянии или ликвидации;</a:t>
            </a:r>
          </a:p>
          <a:p>
            <a:r>
              <a:rPr lang="ru-RU" dirty="0">
                <a:latin typeface="Times New Roman" panose="02020603050405020304" pitchFamily="18" charset="0"/>
                <a:cs typeface="Times New Roman" panose="02020603050405020304" pitchFamily="18" charset="0"/>
              </a:rPr>
              <a:t>- были ли какие-либо активы конфискованы государством или уничтожены, например, в результате пожара или наводнения;</a:t>
            </a:r>
          </a:p>
          <a:p>
            <a:r>
              <a:rPr lang="ru-RU" dirty="0">
                <a:latin typeface="Times New Roman" panose="02020603050405020304" pitchFamily="18" charset="0"/>
                <a:cs typeface="Times New Roman" panose="02020603050405020304" pitchFamily="18" charset="0"/>
              </a:rPr>
              <a:t>- имели ли место какие-либо события, связанные с условными обязательствами;</a:t>
            </a:r>
          </a:p>
          <a:p>
            <a:r>
              <a:rPr lang="ru-RU" dirty="0">
                <a:latin typeface="Times New Roman" panose="02020603050405020304" pitchFamily="18" charset="0"/>
                <a:cs typeface="Times New Roman" panose="02020603050405020304" pitchFamily="18" charset="0"/>
              </a:rPr>
              <a:t>- были ли произведены или запланированы какие-либо необычные бухгалтерские корректировки;</a:t>
            </a:r>
          </a:p>
          <a:p>
            <a:r>
              <a:rPr lang="ru-RU" dirty="0">
                <a:latin typeface="Times New Roman" panose="02020603050405020304" pitchFamily="18" charset="0"/>
                <a:cs typeface="Times New Roman" panose="02020603050405020304" pitchFamily="18" charset="0"/>
              </a:rPr>
              <a:t>- имели ли место какие-либо события (и есть ли вероятность возникновения в будущем таких событий), которые поставят под сомнение надлежащий характер учетной политики, примененной при подготовке финансовой отчетности, например, в том случае, если данные события ставят под вопрос правомерность использования допущения о непрерывности деятельности;</a:t>
            </a:r>
          </a:p>
          <a:p>
            <a:r>
              <a:rPr lang="ru-RU" dirty="0">
                <a:latin typeface="Times New Roman" panose="02020603050405020304" pitchFamily="18" charset="0"/>
                <a:cs typeface="Times New Roman" panose="02020603050405020304" pitchFamily="18" charset="0"/>
              </a:rPr>
              <a:t>- имели ли место какие-либо события, влияющие на расчет оценочных значений или суммы резервов, отраженных в финансовой отчетности;</a:t>
            </a:r>
          </a:p>
          <a:p>
            <a:r>
              <a:rPr lang="ru-RU" dirty="0">
                <a:latin typeface="Times New Roman" panose="02020603050405020304" pitchFamily="18" charset="0"/>
                <a:cs typeface="Times New Roman" panose="02020603050405020304" pitchFamily="18" charset="0"/>
              </a:rPr>
              <a:t>- имели ли место какие-либо события, влияющие на </a:t>
            </a:r>
            <a:r>
              <a:rPr lang="ru-RU" dirty="0" err="1">
                <a:latin typeface="Times New Roman" panose="02020603050405020304" pitchFamily="18" charset="0"/>
                <a:cs typeface="Times New Roman" panose="02020603050405020304" pitchFamily="18" charset="0"/>
              </a:rPr>
              <a:t>возмещаемость</a:t>
            </a:r>
            <a:r>
              <a:rPr lang="ru-RU" dirty="0">
                <a:latin typeface="Times New Roman" panose="02020603050405020304" pitchFamily="18" charset="0"/>
                <a:cs typeface="Times New Roman" panose="02020603050405020304" pitchFamily="18" charset="0"/>
              </a:rPr>
              <a:t> активов.</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1584036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700808"/>
            <a:ext cx="8064896" cy="4602824"/>
          </a:xfrm>
        </p:spPr>
        <p:txBody>
          <a:bodyPr>
            <a:normAutofit fontScale="92500" lnSpcReduction="10000"/>
          </a:bodyPr>
          <a:lstStyle/>
          <a:p>
            <a:r>
              <a:rPr lang="ru-RU" dirty="0" smtClean="0">
                <a:latin typeface="Times New Roman" panose="02020603050405020304" pitchFamily="18" charset="0"/>
                <a:cs typeface="Times New Roman" panose="02020603050405020304" pitchFamily="18" charset="0"/>
              </a:rPr>
              <a:t>Аудитор </a:t>
            </a:r>
            <a:r>
              <a:rPr lang="ru-RU" dirty="0">
                <a:latin typeface="Times New Roman" panose="02020603050405020304" pitchFamily="18" charset="0"/>
                <a:cs typeface="Times New Roman" panose="02020603050405020304" pitchFamily="18" charset="0"/>
              </a:rPr>
              <a:t>не обязан выполнять какие-либо аудиторские процедуры в отношении финансовой отчетности после даты аудиторского заключения. Однако, если </a:t>
            </a:r>
            <a:r>
              <a:rPr lang="ru-RU" b="1" dirty="0">
                <a:latin typeface="Times New Roman" panose="02020603050405020304" pitchFamily="18" charset="0"/>
                <a:cs typeface="Times New Roman" panose="02020603050405020304" pitchFamily="18" charset="0"/>
              </a:rPr>
              <a:t>после даты аудиторского заключения, но до даты выпуска финансовой отчетности аудитору становится известно о </a:t>
            </a:r>
            <a:r>
              <a:rPr lang="ru-RU" dirty="0">
                <a:latin typeface="Times New Roman" panose="02020603050405020304" pitchFamily="18" charset="0"/>
                <a:cs typeface="Times New Roman" panose="02020603050405020304" pitchFamily="18" charset="0"/>
              </a:rPr>
              <a:t>факте, из-за которого он мог бы изменить аудиторское заключение, если бы этот факт был известен ему на дату данного заключения, аудитор обязан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(a) обсудить этот вопрос с руководством и, если уместно, с лицами, отвечающими за корпоративное управление;</a:t>
            </a:r>
          </a:p>
          <a:p>
            <a:r>
              <a:rPr lang="ru-RU" dirty="0">
                <a:latin typeface="Times New Roman" panose="02020603050405020304" pitchFamily="18" charset="0"/>
                <a:cs typeface="Times New Roman" panose="02020603050405020304" pitchFamily="18" charset="0"/>
              </a:rPr>
              <a:t>(b) установить, требуется ли внести соответствующие изменения в финансовую отчетность, и, если требуется,</a:t>
            </a:r>
          </a:p>
          <a:p>
            <a:r>
              <a:rPr lang="ru-RU" dirty="0">
                <a:latin typeface="Times New Roman" panose="02020603050405020304" pitchFamily="18" charset="0"/>
                <a:cs typeface="Times New Roman" panose="02020603050405020304" pitchFamily="18" charset="0"/>
              </a:rPr>
              <a:t>(c) направить запрос о том, как руководство намерено учесть этот вопрос при составлении финансовой отчетности.</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2938388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1916832"/>
            <a:ext cx="7668840" cy="4209331"/>
          </a:xfrm>
        </p:spPr>
        <p:txBody>
          <a:bodyPr>
            <a:normAutofit fontScale="92500" lnSpcReduction="20000"/>
          </a:bodyPr>
          <a:lstStyle/>
          <a:p>
            <a:pPr marL="0" indent="0">
              <a:buNone/>
            </a:pPr>
            <a:r>
              <a:rPr lang="ru-RU" dirty="0" smtClean="0"/>
              <a:t> </a:t>
            </a:r>
            <a:r>
              <a:rPr lang="ru-RU" dirty="0">
                <a:latin typeface="Times New Roman" panose="02020603050405020304" pitchFamily="18" charset="0"/>
                <a:cs typeface="Times New Roman" panose="02020603050405020304" pitchFamily="18" charset="0"/>
              </a:rPr>
              <a:t>Если руководство вносит изменения в финансовую отчетность, аудитор должен:</a:t>
            </a:r>
          </a:p>
          <a:p>
            <a:r>
              <a:rPr lang="ru-RU" dirty="0">
                <a:latin typeface="Times New Roman" panose="02020603050405020304" pitchFamily="18" charset="0"/>
                <a:cs typeface="Times New Roman" panose="02020603050405020304" pitchFamily="18" charset="0"/>
              </a:rPr>
              <a:t>(a) выполнить в отношении внесенных изменений аудиторские процедуры, которые требуются при таких обстоятельствах;</a:t>
            </a:r>
          </a:p>
          <a:p>
            <a:r>
              <a:rPr lang="ru-RU" dirty="0">
                <a:latin typeface="Times New Roman" panose="02020603050405020304" pitchFamily="18" charset="0"/>
                <a:cs typeface="Times New Roman" panose="02020603050405020304" pitchFamily="18" charset="0"/>
              </a:rPr>
              <a:t>(b) за исключением случаев, когда имеются обстоятельства, указанные в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i) продлить период, охватываемый аудиторскими процедурами, </a:t>
            </a:r>
            <a:r>
              <a:rPr lang="ru-RU" dirty="0" smtClean="0">
                <a:latin typeface="Times New Roman" panose="02020603050405020304" pitchFamily="18" charset="0"/>
                <a:cs typeface="Times New Roman" panose="02020603050405020304" pitchFamily="18" charset="0"/>
              </a:rPr>
              <a:t>даты </a:t>
            </a:r>
            <a:r>
              <a:rPr lang="ru-RU" dirty="0">
                <a:latin typeface="Times New Roman" panose="02020603050405020304" pitchFamily="18" charset="0"/>
                <a:cs typeface="Times New Roman" panose="02020603050405020304" pitchFamily="18" charset="0"/>
              </a:rPr>
              <a:t>нового аудиторского заключения;</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предоставить новое аудиторское заключение о финансовой отчетности, в которую были внесены изменения. Новое аудиторское заключение не должно быть датировано более ранним числом, чем дата утверждения измененной финансовой отчетности к выпуску.</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1453897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660373" cy="4281339"/>
          </a:xfrm>
        </p:spPr>
        <p:txBody>
          <a:bodyPr>
            <a:normAutofit fontScale="92500" lnSpcReduction="20000"/>
          </a:bodyPr>
          <a:lstStyle/>
          <a:p>
            <a:pPr marL="0" indent="0">
              <a:buNone/>
            </a:pPr>
            <a:r>
              <a:rPr lang="ru-RU" b="1" dirty="0" smtClean="0">
                <a:latin typeface="Times New Roman" panose="02020603050405020304" pitchFamily="18" charset="0"/>
                <a:cs typeface="Times New Roman" panose="02020603050405020304" pitchFamily="18" charset="0"/>
              </a:rPr>
              <a:t>После </a:t>
            </a:r>
            <a:r>
              <a:rPr lang="ru-RU" b="1" dirty="0">
                <a:latin typeface="Times New Roman" panose="02020603050405020304" pitchFamily="18" charset="0"/>
                <a:cs typeface="Times New Roman" panose="02020603050405020304" pitchFamily="18" charset="0"/>
              </a:rPr>
              <a:t>выпуска финансовой отчетности </a:t>
            </a:r>
            <a:r>
              <a:rPr lang="ru-RU" dirty="0">
                <a:latin typeface="Times New Roman" panose="02020603050405020304" pitchFamily="18" charset="0"/>
                <a:cs typeface="Times New Roman" panose="02020603050405020304" pitchFamily="18" charset="0"/>
              </a:rPr>
              <a:t>аудитор не обязан выполнять какие-либо аудиторские процедуры в отношении этой финансовой отчетности. Однако, если после выпуска финансовой отчетности аудитору становится известно </a:t>
            </a:r>
            <a:r>
              <a:rPr lang="ru-RU" b="1" dirty="0">
                <a:latin typeface="Times New Roman" panose="02020603050405020304" pitchFamily="18" charset="0"/>
                <a:cs typeface="Times New Roman" panose="02020603050405020304" pitchFamily="18" charset="0"/>
              </a:rPr>
              <a:t>о факте, из-за которого он мог бы изменить аудиторское </a:t>
            </a:r>
            <a:r>
              <a:rPr lang="ru-RU" dirty="0">
                <a:latin typeface="Times New Roman" panose="02020603050405020304" pitchFamily="18" charset="0"/>
                <a:cs typeface="Times New Roman" panose="02020603050405020304" pitchFamily="18" charset="0"/>
              </a:rPr>
              <a:t>заключение, если бы этот факт был известен ему на дату данного заключения, аудитор обязан:</a:t>
            </a:r>
          </a:p>
          <a:p>
            <a:r>
              <a:rPr lang="ru-RU" dirty="0">
                <a:latin typeface="Times New Roman" panose="02020603050405020304" pitchFamily="18" charset="0"/>
                <a:cs typeface="Times New Roman" panose="02020603050405020304" pitchFamily="18" charset="0"/>
              </a:rPr>
              <a:t>(a) обсудить этот вопрос с руководством и, если уместно, с лицами, отвечающими за корпоративное управление;</a:t>
            </a:r>
          </a:p>
          <a:p>
            <a:r>
              <a:rPr lang="ru-RU" dirty="0">
                <a:latin typeface="Times New Roman" panose="02020603050405020304" pitchFamily="18" charset="0"/>
                <a:cs typeface="Times New Roman" panose="02020603050405020304" pitchFamily="18" charset="0"/>
              </a:rPr>
              <a:t>(b) установить, требуется ли внести соответствующие изменения в финансовую отчетность, и, если требуется,</a:t>
            </a:r>
          </a:p>
          <a:p>
            <a:r>
              <a:rPr lang="ru-RU" dirty="0">
                <a:latin typeface="Times New Roman" panose="02020603050405020304" pitchFamily="18" charset="0"/>
                <a:cs typeface="Times New Roman" panose="02020603050405020304" pitchFamily="18" charset="0"/>
              </a:rPr>
              <a:t>(c) направить запрос о том, как руководство намерено учесть этот вопрос при составлении финансовой </a:t>
            </a:r>
            <a:r>
              <a:rPr lang="ru-RU" dirty="0" smtClean="0">
                <a:latin typeface="Times New Roman" panose="02020603050405020304" pitchFamily="18" charset="0"/>
                <a:cs typeface="Times New Roman" panose="02020603050405020304" pitchFamily="18" charset="0"/>
              </a:rPr>
              <a:t>отчетности</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3308984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732381" cy="4497363"/>
          </a:xfrm>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руководство вносит изменения в финансовую отчетность, аудитор должен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(a) выполнить в отношении внесенных изменений аудиторские процедуры, которые требуются при таких обстоятельствах;</a:t>
            </a:r>
          </a:p>
          <a:p>
            <a:r>
              <a:rPr lang="ru-RU" dirty="0">
                <a:latin typeface="Times New Roman" panose="02020603050405020304" pitchFamily="18" charset="0"/>
                <a:cs typeface="Times New Roman" panose="02020603050405020304" pitchFamily="18" charset="0"/>
              </a:rPr>
              <a:t>(b) проанализировать действия, предпринятые руководством для информирования о сложившейся ситуации каждого, кто получил ранее выпущенную финансовую отчетность с аудиторским заключением;</a:t>
            </a:r>
          </a:p>
          <a:p>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i) продлить период, охватываемый аудиторскими </a:t>
            </a:r>
            <a:r>
              <a:rPr lang="ru-RU" dirty="0" smtClean="0">
                <a:latin typeface="Times New Roman" panose="02020603050405020304" pitchFamily="18" charset="0"/>
                <a:cs typeface="Times New Roman" panose="02020603050405020304" pitchFamily="18" charset="0"/>
              </a:rPr>
              <a:t>процедурами до </a:t>
            </a:r>
            <a:r>
              <a:rPr lang="ru-RU" dirty="0">
                <a:latin typeface="Times New Roman" panose="02020603050405020304" pitchFamily="18" charset="0"/>
                <a:cs typeface="Times New Roman" panose="02020603050405020304" pitchFamily="18" charset="0"/>
              </a:rPr>
              <a:t>даты нового аудиторского заключения и датировать новое аудиторское заключение числом, которое не может быть более ранним, чем дата утверждения измененной финансовой отчетности к выпуску;</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предоставить новое аудиторское заключение в отношении </a:t>
            </a:r>
            <a:r>
              <a:rPr lang="ru-RU" dirty="0" smtClean="0">
                <a:latin typeface="Times New Roman" panose="02020603050405020304" pitchFamily="18" charset="0"/>
                <a:cs typeface="Times New Roman" panose="02020603050405020304" pitchFamily="18" charset="0"/>
              </a:rPr>
              <a:t>измененной финансовой отчетности;</a:t>
            </a:r>
          </a:p>
          <a:p>
            <a:r>
              <a:rPr lang="ru-RU" dirty="0" smtClean="0">
                <a:latin typeface="Times New Roman" panose="02020603050405020304" pitchFamily="18" charset="0"/>
                <a:cs typeface="Times New Roman" panose="02020603050405020304" pitchFamily="18" charset="0"/>
              </a:rPr>
              <a:t>\</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715122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 </a:t>
            </a:r>
            <a:r>
              <a:rPr lang="ru-RU" dirty="0">
                <a:latin typeface="Times New Roman" panose="02020603050405020304" pitchFamily="18" charset="0"/>
                <a:cs typeface="Times New Roman" panose="02020603050405020304" pitchFamily="18" charset="0"/>
              </a:rPr>
              <a:t>Аудитор обязан включить в новое или измененное аудиторское заключение разделы "Важные обстоятельства" или "Прочие сведения" со ссылкой на примечание к финансовой отчетности, в котором более подробно изложены причины изменения ранее выпущенной финансовой отчетности и внесения изменений в заключение, ранее предоставленное аудитором</a:t>
            </a:r>
            <a:r>
              <a:rPr lang="ru-RU" dirty="0"/>
              <a:t>.</a:t>
            </a: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2381288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15617" y="1484784"/>
            <a:ext cx="7344816" cy="4176464"/>
          </a:xfrm>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руководство не предпринимает необходимых действий для информирования о сложившейся ситуации каждого, кто получил ранее выпущенную финансовую отчетность, и не вносит изменений в финансовую отчетность при обстоятельствах, которые, по мнению аудитора, требуют внесения изменений, то аудитор должен уведомить руководство и, если уместно, лиц, отвечающих за корпоративное управление (за исключением случая, когда все лица, отвечающие за корпоративное управление, принимают участие в управлении организацией</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 том, что аудитор примет меры, чтобы не допустить использования аудиторского заключения в будущем. Если, несмотря на такое уведомление, руководство или лица, отвечающие за корпоративное управление, не принимают указанных необходимых мер, аудитор обязан предпринять надлежащие действия для того, чтобы не допустить использования аудиторского заключения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МСА 560 «События после отчетной даты»</a:t>
            </a:r>
            <a:endParaRPr lang="ru-RU" dirty="0"/>
          </a:p>
        </p:txBody>
      </p:sp>
    </p:spTree>
    <p:extLst>
      <p:ext uri="{BB962C8B-B14F-4D97-AF65-F5344CB8AC3E}">
        <p14:creationId xmlns:p14="http://schemas.microsoft.com/office/powerpoint/2010/main" val="3847193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732381" cy="4281339"/>
          </a:xfrm>
        </p:spPr>
        <p:txBody>
          <a:bodyPr>
            <a:normAutofit/>
          </a:bodyPr>
          <a:lstStyle/>
          <a:p>
            <a:r>
              <a:rPr lang="ru-RU" sz="2800" dirty="0">
                <a:latin typeface="Times New Roman" panose="02020603050405020304" pitchFamily="18" charset="0"/>
                <a:cs typeface="Times New Roman" panose="02020603050405020304" pitchFamily="18" charset="0"/>
              </a:rPr>
              <a:t>1)влияние изменения валютного законодательства и курсов валют;</a:t>
            </a:r>
          </a:p>
          <a:p>
            <a:r>
              <a:rPr lang="ru-RU" sz="2800" dirty="0" smtClean="0">
                <a:latin typeface="Times New Roman" panose="02020603050405020304" pitchFamily="18" charset="0"/>
                <a:cs typeface="Times New Roman" panose="02020603050405020304" pitchFamily="18" charset="0"/>
              </a:rPr>
              <a:t>2)влияние </a:t>
            </a:r>
            <a:r>
              <a:rPr lang="ru-RU" sz="2800" dirty="0">
                <a:latin typeface="Times New Roman" panose="02020603050405020304" pitchFamily="18" charset="0"/>
                <a:cs typeface="Times New Roman" panose="02020603050405020304" pitchFamily="18" charset="0"/>
              </a:rPr>
              <a:t>изменений, связанных с производственными цепочками, логистикой и продажами;</a:t>
            </a:r>
          </a:p>
          <a:p>
            <a:r>
              <a:rPr lang="ru-RU" sz="2800" dirty="0" smtClean="0">
                <a:latin typeface="Times New Roman" panose="02020603050405020304" pitchFamily="18" charset="0"/>
                <a:cs typeface="Times New Roman" panose="02020603050405020304" pitchFamily="18" charset="0"/>
              </a:rPr>
              <a:t>3</a:t>
            </a:r>
            <a:r>
              <a:rPr lang="ru-RU" sz="2800" dirty="0">
                <a:latin typeface="Times New Roman" panose="02020603050405020304" pitchFamily="18" charset="0"/>
                <a:cs typeface="Times New Roman" panose="02020603050405020304" pitchFamily="18" charset="0"/>
              </a:rPr>
              <a:t>) влияние </a:t>
            </a:r>
            <a:r>
              <a:rPr lang="ru-RU" sz="2800" dirty="0" smtClean="0">
                <a:latin typeface="Times New Roman" panose="02020603050405020304" pitchFamily="18" charset="0"/>
                <a:cs typeface="Times New Roman" panose="02020603050405020304" pitchFamily="18" charset="0"/>
              </a:rPr>
              <a:t>изменения </a:t>
            </a:r>
            <a:r>
              <a:rPr lang="ru-RU" sz="2800" dirty="0">
                <a:latin typeface="Times New Roman" panose="02020603050405020304" pitchFamily="18" charset="0"/>
                <a:cs typeface="Times New Roman" panose="02020603050405020304" pitchFamily="18" charset="0"/>
              </a:rPr>
              <a:t>ключевой ставки Банка </a:t>
            </a:r>
            <a:r>
              <a:rPr lang="ru-RU" sz="2800" dirty="0" smtClean="0">
                <a:latin typeface="Times New Roman" panose="02020603050405020304" pitchFamily="18" charset="0"/>
                <a:cs typeface="Times New Roman" panose="02020603050405020304" pitchFamily="18" charset="0"/>
              </a:rPr>
              <a:t>России;</a:t>
            </a:r>
          </a:p>
          <a:p>
            <a:r>
              <a:rPr lang="ru-RU" sz="2800" dirty="0" smtClean="0">
                <a:latin typeface="Times New Roman" panose="02020603050405020304" pitchFamily="18" charset="0"/>
                <a:cs typeface="Times New Roman" panose="02020603050405020304" pitchFamily="18" charset="0"/>
              </a:rPr>
              <a:t>4)влияние </a:t>
            </a:r>
            <a:r>
              <a:rPr lang="ru-RU" sz="2800" dirty="0">
                <a:latin typeface="Times New Roman" panose="02020603050405020304" pitchFamily="18" charset="0"/>
                <a:cs typeface="Times New Roman" panose="02020603050405020304" pitchFamily="18" charset="0"/>
              </a:rPr>
              <a:t>введенных </a:t>
            </a:r>
            <a:r>
              <a:rPr lang="ru-RU" sz="2800" dirty="0" err="1">
                <a:latin typeface="Times New Roman" panose="02020603050405020304" pitchFamily="18" charset="0"/>
                <a:cs typeface="Times New Roman" panose="02020603050405020304" pitchFamily="18" charset="0"/>
              </a:rPr>
              <a:t>санкционных</a:t>
            </a:r>
            <a:r>
              <a:rPr lang="ru-RU" sz="2800" dirty="0">
                <a:latin typeface="Times New Roman" panose="02020603050405020304" pitchFamily="18" charset="0"/>
                <a:cs typeface="Times New Roman" panose="02020603050405020304" pitchFamily="18" charset="0"/>
              </a:rPr>
              <a:t> ограничений</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ru-RU" sz="3200" dirty="0">
                <a:latin typeface="Times New Roman" panose="02020603050405020304" pitchFamily="18" charset="0"/>
                <a:cs typeface="Times New Roman" panose="02020603050405020304" pitchFamily="18" charset="0"/>
              </a:rPr>
              <a:t>Влияние текущей политической ситуации</a:t>
            </a:r>
          </a:p>
        </p:txBody>
      </p:sp>
    </p:spTree>
    <p:extLst>
      <p:ext uri="{BB962C8B-B14F-4D97-AF65-F5344CB8AC3E}">
        <p14:creationId xmlns:p14="http://schemas.microsoft.com/office/powerpoint/2010/main" val="182261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683569" y="1844824"/>
            <a:ext cx="7596832" cy="4281339"/>
          </a:xfrm>
        </p:spPr>
        <p:txBody>
          <a:bodyPr>
            <a:normAutofit/>
          </a:bodyPr>
          <a:lstStyle/>
          <a:p>
            <a:pPr algn="just"/>
            <a:r>
              <a:rPr lang="ru-RU" dirty="0">
                <a:latin typeface="Times New Roman" panose="02020603050405020304" pitchFamily="18" charset="0"/>
                <a:cs typeface="Times New Roman" panose="02020603050405020304" pitchFamily="18" charset="0"/>
              </a:rPr>
              <a:t>Датой подписания бухгалтерской отчетности считается дата, указанная в представляемой в адреса, определенные законодательством Российской Федерации, бухгалтерской отчетности при подписании ее в установленном порядке.</a:t>
            </a:r>
          </a:p>
        </p:txBody>
      </p:sp>
      <p:sp>
        <p:nvSpPr>
          <p:cNvPr id="6" name="Номер слайда 5"/>
          <p:cNvSpPr>
            <a:spLocks noGrp="1"/>
          </p:cNvSpPr>
          <p:nvPr>
            <p:ph type="sldNum" sz="quarter" idx="12"/>
          </p:nvPr>
        </p:nvSpPr>
        <p:spPr/>
        <p:txBody>
          <a:bodyPr/>
          <a:lstStyle/>
          <a:p>
            <a:fld id="{7A36EB7A-6E80-41B5-857D-EA4F8AC56B6F}" type="slidenum">
              <a:rPr lang="ru-RU" smtClean="0"/>
              <a:pPr/>
              <a:t>3</a:t>
            </a:fld>
            <a:endParaRPr lang="ru-RU"/>
          </a:p>
        </p:txBody>
      </p:sp>
      <p:sp>
        <p:nvSpPr>
          <p:cNvPr id="4" name="Заголовок 3"/>
          <p:cNvSpPr>
            <a:spLocks noGrp="1"/>
          </p:cNvSpPr>
          <p:nvPr>
            <p:ph type="title"/>
          </p:nvPr>
        </p:nvSpPr>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ПБУ 7</a:t>
            </a:r>
            <a:r>
              <a:rPr lang="en-US" sz="2800" dirty="0">
                <a:solidFill>
                  <a:schemeClr val="bg1"/>
                </a:solidFill>
                <a:latin typeface="Times New Roman" panose="02020603050405020304" pitchFamily="18" charset="0"/>
                <a:cs typeface="Times New Roman" panose="02020603050405020304" pitchFamily="18" charset="0"/>
              </a:rPr>
              <a:t>/98 </a:t>
            </a:r>
            <a:r>
              <a:rPr lang="ru-RU" sz="2800"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sz="2800" dirty="0">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2132856"/>
            <a:ext cx="7776864" cy="4104456"/>
          </a:xfrm>
        </p:spPr>
        <p:txBody>
          <a:bodyPr>
            <a:normAutofit/>
          </a:bodyPr>
          <a:lstStyle/>
          <a:p>
            <a:r>
              <a:rPr lang="ru-RU" sz="3200" dirty="0" smtClean="0">
                <a:latin typeface="Times New Roman" panose="02020603050405020304" pitchFamily="18" charset="0"/>
                <a:cs typeface="Times New Roman" panose="02020603050405020304" pitchFamily="18" charset="0"/>
              </a:rPr>
              <a:t>Раскрытие в пояснениях информации о рисках</a:t>
            </a:r>
          </a:p>
          <a:p>
            <a:endParaRPr lang="ru-RU" sz="3200" dirty="0">
              <a:latin typeface="Times New Roman" panose="02020603050405020304" pitchFamily="18" charset="0"/>
              <a:cs typeface="Times New Roman" panose="02020603050405020304" pitchFamily="18" charset="0"/>
            </a:endParaRPr>
          </a:p>
          <a:p>
            <a:r>
              <a:rPr lang="ru-RU" sz="3200" dirty="0" smtClean="0">
                <a:latin typeface="Times New Roman" panose="02020603050405020304" pitchFamily="18" charset="0"/>
                <a:cs typeface="Times New Roman" panose="02020603050405020304" pitchFamily="18" charset="0"/>
              </a:rPr>
              <a:t>Рассмотрение с точки </a:t>
            </a:r>
            <a:r>
              <a:rPr lang="ru-RU" sz="3200" smtClean="0">
                <a:latin typeface="Times New Roman" panose="02020603050405020304" pitchFamily="18" charset="0"/>
                <a:cs typeface="Times New Roman" panose="02020603050405020304" pitchFamily="18" charset="0"/>
              </a:rPr>
              <a:t>зрения существенной </a:t>
            </a:r>
            <a:r>
              <a:rPr lang="ru-RU" sz="3200" dirty="0" smtClean="0">
                <a:latin typeface="Times New Roman" panose="02020603050405020304" pitchFamily="18" charset="0"/>
                <a:cs typeface="Times New Roman" panose="02020603050405020304" pitchFamily="18" charset="0"/>
              </a:rPr>
              <a:t>неопределенности</a:t>
            </a:r>
            <a:endParaRPr lang="ru-RU" sz="32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Влияние текущей политической ситуации</a:t>
            </a:r>
            <a:endParaRPr lang="ru-RU" dirty="0"/>
          </a:p>
        </p:txBody>
      </p:sp>
    </p:spTree>
    <p:extLst>
      <p:ext uri="{BB962C8B-B14F-4D97-AF65-F5344CB8AC3E}">
        <p14:creationId xmlns:p14="http://schemas.microsoft.com/office/powerpoint/2010/main" val="223780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844824"/>
            <a:ext cx="8208912" cy="3777283"/>
          </a:xfrm>
        </p:spPr>
        <p:txBody>
          <a:bodyPr>
            <a:normAutofit fontScale="85000" lnSpcReduction="20000"/>
          </a:bodyPr>
          <a:lstStyle/>
          <a:p>
            <a:pPr algn="just"/>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Принцип существенности события после отчетной даты</a:t>
            </a:r>
          </a:p>
          <a:p>
            <a:endParaRPr lang="ru-RU" b="1"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Существенное </a:t>
            </a:r>
            <a:r>
              <a:rPr lang="ru-RU" dirty="0">
                <a:latin typeface="Times New Roman" panose="02020603050405020304" pitchFamily="18" charset="0"/>
                <a:cs typeface="Times New Roman" panose="02020603050405020304" pitchFamily="18" charset="0"/>
              </a:rPr>
              <a:t>событие после отчетной даты подлежит отражению в бухгалтерской отчетности за отчетный год независимо от положительного или отрицательного его характера для организации.</a:t>
            </a:r>
          </a:p>
          <a:p>
            <a:r>
              <a:rPr lang="ru-RU" dirty="0">
                <a:latin typeface="Times New Roman" panose="02020603050405020304" pitchFamily="18" charset="0"/>
                <a:cs typeface="Times New Roman" panose="02020603050405020304" pitchFamily="18" charset="0"/>
              </a:rPr>
              <a:t>Событие после отчетной даты признается существенным, если без знания о нем пользователями бухгалтерской отчетности невозможна достоверная оценка финансового состояния, движения денежных средств или результатов деятельности организации.</a:t>
            </a:r>
          </a:p>
          <a:p>
            <a:r>
              <a:rPr lang="ru-RU" b="1" dirty="0">
                <a:latin typeface="Times New Roman" panose="02020603050405020304" pitchFamily="18" charset="0"/>
                <a:cs typeface="Times New Roman" panose="02020603050405020304" pitchFamily="18" charset="0"/>
              </a:rPr>
              <a:t>Существенность события после отчетной даты организация определяет самостоятельно исходя из общих требований к бухгалтерской отчетности.</a:t>
            </a:r>
          </a:p>
          <a:p>
            <a:endParaRPr lang="ru-RU" dirty="0"/>
          </a:p>
        </p:txBody>
      </p:sp>
      <p:sp>
        <p:nvSpPr>
          <p:cNvPr id="6" name="Номер слайда 5"/>
          <p:cNvSpPr>
            <a:spLocks noGrp="1"/>
          </p:cNvSpPr>
          <p:nvPr>
            <p:ph type="sldNum" sz="quarter" idx="12"/>
          </p:nvPr>
        </p:nvSpPr>
        <p:spPr/>
        <p:txBody>
          <a:bodyPr/>
          <a:lstStyle/>
          <a:p>
            <a:fld id="{7A36EB7A-6E80-41B5-857D-EA4F8AC56B6F}" type="slidenum">
              <a:rPr lang="ru-RU" smtClean="0"/>
              <a:pPr/>
              <a:t>4</a:t>
            </a:fld>
            <a:endParaRPr lang="ru-RU"/>
          </a:p>
        </p:txBody>
      </p:sp>
      <p:sp>
        <p:nvSpPr>
          <p:cNvPr id="2" name="Заголовок 1"/>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95537" y="1700808"/>
            <a:ext cx="8424936" cy="4425355"/>
          </a:xfrm>
        </p:spPr>
        <p:txBody>
          <a:bodyPr>
            <a:normAutofit/>
          </a:bodyPr>
          <a:lstStyle/>
          <a:p>
            <a:r>
              <a:rPr lang="ru-RU" dirty="0" smtClean="0">
                <a:latin typeface="Times New Roman" panose="02020603050405020304" pitchFamily="18" charset="0"/>
                <a:cs typeface="Times New Roman" panose="02020603050405020304" pitchFamily="18" charset="0"/>
              </a:rPr>
              <a:t>А)</a:t>
            </a:r>
            <a:r>
              <a:rPr lang="ru-RU" dirty="0">
                <a:latin typeface="Times New Roman" panose="02020603050405020304" pitchFamily="18" charset="0"/>
                <a:cs typeface="Times New Roman" panose="02020603050405020304" pitchFamily="18" charset="0"/>
              </a:rPr>
              <a:t> события, подтверждающие существовавшие на отчетную дату хозяйственные условия, в которых организация вела свою деятельность</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Б) события</a:t>
            </a:r>
            <a:r>
              <a:rPr lang="ru-RU" dirty="0">
                <a:latin typeface="Times New Roman" panose="02020603050405020304" pitchFamily="18" charset="0"/>
                <a:cs typeface="Times New Roman" panose="02020603050405020304" pitchFamily="18" charset="0"/>
              </a:rPr>
              <a:t>, свидетельствующие о возникших после отчетной даты хозяйственных условиях, в которых организация ведет свою деятельность.</a:t>
            </a:r>
          </a:p>
          <a:p>
            <a:pPr algn="just"/>
            <a:endParaRPr lang="ru-RU" dirty="0" smtClean="0">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7A36EB7A-6E80-41B5-857D-EA4F8AC56B6F}" type="slidenum">
              <a:rPr lang="ru-RU" smtClean="0"/>
              <a:pPr/>
              <a:t>5</a:t>
            </a:fld>
            <a:endParaRPr lang="ru-RU"/>
          </a:p>
        </p:txBody>
      </p:sp>
      <p:sp>
        <p:nvSpPr>
          <p:cNvPr id="3" name="Заголовок 2"/>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A36EB7A-6E80-41B5-857D-EA4F8AC56B6F}" type="slidenum">
              <a:rPr lang="ru-RU" smtClean="0"/>
              <a:pPr/>
              <a:t>6</a:t>
            </a:fld>
            <a:endParaRPr lang="ru-RU"/>
          </a:p>
        </p:txBody>
      </p:sp>
      <p:sp>
        <p:nvSpPr>
          <p:cNvPr id="5" name="Текст 4"/>
          <p:cNvSpPr>
            <a:spLocks noGrp="1"/>
          </p:cNvSpPr>
          <p:nvPr>
            <p:ph type="body" sz="half" idx="2"/>
          </p:nvPr>
        </p:nvSpPr>
        <p:spPr>
          <a:xfrm>
            <a:off x="914400" y="1556792"/>
            <a:ext cx="7330008" cy="3929609"/>
          </a:xfrm>
        </p:spPr>
        <p:txBody>
          <a:bodyPr>
            <a:normAutofit lnSpcReduction="10000"/>
          </a:bodyPr>
          <a:lstStyle/>
          <a:p>
            <a:pPr algn="just"/>
            <a:r>
              <a:rPr lang="ru-RU" sz="2400" b="1" dirty="0">
                <a:latin typeface="Times New Roman" panose="02020603050405020304" pitchFamily="18" charset="0"/>
                <a:cs typeface="Times New Roman" panose="02020603050405020304" pitchFamily="18" charset="0"/>
              </a:rPr>
              <a:t>события, подтверждающие существовавшие на отчетную дату хозяйственные условия, в которых организация </a:t>
            </a:r>
            <a:r>
              <a:rPr lang="ru-RU" sz="2400" b="1" dirty="0" smtClean="0">
                <a:latin typeface="Times New Roman" panose="02020603050405020304" pitchFamily="18" charset="0"/>
                <a:cs typeface="Times New Roman" panose="02020603050405020304" pitchFamily="18" charset="0"/>
              </a:rPr>
              <a:t>вела </a:t>
            </a:r>
            <a:r>
              <a:rPr lang="ru-RU" sz="2400" b="1" dirty="0">
                <a:latin typeface="Times New Roman" panose="02020603050405020304" pitchFamily="18" charset="0"/>
                <a:cs typeface="Times New Roman" panose="02020603050405020304" pitchFamily="18" charset="0"/>
              </a:rPr>
              <a:t>свою </a:t>
            </a:r>
            <a:r>
              <a:rPr lang="ru-RU" sz="2400" b="1" dirty="0" smtClean="0">
                <a:latin typeface="Times New Roman" panose="02020603050405020304" pitchFamily="18" charset="0"/>
                <a:cs typeface="Times New Roman" panose="02020603050405020304" pitchFamily="18" charset="0"/>
              </a:rPr>
              <a:t>деятельность.</a:t>
            </a:r>
          </a:p>
          <a:p>
            <a:pPr algn="just"/>
            <a:r>
              <a:rPr lang="ru-RU" sz="2400" dirty="0">
                <a:latin typeface="Times New Roman" panose="02020603050405020304" pitchFamily="18" charset="0"/>
                <a:cs typeface="Times New Roman" panose="02020603050405020304" pitchFamily="18" charset="0"/>
              </a:rPr>
              <a:t>Данные об активах, обязательствах, капитале, доходах и расходах организации отражаются в бухгалтерской отчетности с учетом событий после отчетной </a:t>
            </a:r>
            <a:r>
              <a:rPr lang="ru-RU" sz="2400" dirty="0" smtClean="0">
                <a:latin typeface="Times New Roman" panose="02020603050405020304" pitchFamily="18" charset="0"/>
                <a:cs typeface="Times New Roman" panose="02020603050405020304" pitchFamily="18" charset="0"/>
              </a:rPr>
              <a:t>даты.</a:t>
            </a:r>
          </a:p>
          <a:p>
            <a:pPr algn="just"/>
            <a:r>
              <a:rPr lang="ru-RU" sz="2400" dirty="0">
                <a:latin typeface="Times New Roman" panose="02020603050405020304" pitchFamily="18" charset="0"/>
                <a:cs typeface="Times New Roman" panose="02020603050405020304" pitchFamily="18" charset="0"/>
              </a:rPr>
              <a:t>При этом события после отчетной даты отражаются в синтетическом и аналитическом учете заключительными оборотами отчетного периода до даты подписания годовой бухгалтерской отчетности в установленном порядке.</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513622"/>
            <a:ext cx="8291264" cy="921478"/>
          </a:xfrm>
        </p:spPr>
        <p:txBody>
          <a:bodyPr>
            <a:normAutofit/>
          </a:bodyPr>
          <a:lstStyle/>
          <a:p>
            <a:pPr algn="ctr"/>
            <a:r>
              <a:rPr lang="ru-RU" sz="2800" dirty="0">
                <a:solidFill>
                  <a:schemeClr val="bg1"/>
                </a:solidFill>
                <a:latin typeface="Times New Roman" panose="02020603050405020304" pitchFamily="18" charset="0"/>
                <a:cs typeface="Times New Roman" panose="02020603050405020304" pitchFamily="18" charset="0"/>
              </a:rPr>
              <a:t>ПБУ 7</a:t>
            </a:r>
            <a:r>
              <a:rPr lang="en-US" sz="2800" dirty="0">
                <a:solidFill>
                  <a:schemeClr val="bg1"/>
                </a:solidFill>
                <a:latin typeface="Times New Roman" panose="02020603050405020304" pitchFamily="18" charset="0"/>
                <a:cs typeface="Times New Roman" panose="02020603050405020304" pitchFamily="18" charset="0"/>
              </a:rPr>
              <a:t>/98 </a:t>
            </a:r>
            <a:r>
              <a:rPr lang="ru-RU" sz="2800"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sz="28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ru-RU" sz="3600" dirty="0">
                <a:solidFill>
                  <a:schemeClr val="bg1"/>
                </a:solidFill>
                <a:latin typeface="Times New Roman" panose="02020603050405020304" pitchFamily="18" charset="0"/>
                <a:cs typeface="Times New Roman" panose="02020603050405020304" pitchFamily="18" charset="0"/>
              </a:rPr>
              <a:t>ПБУ 7</a:t>
            </a:r>
            <a:r>
              <a:rPr lang="en-US" sz="3600" dirty="0">
                <a:solidFill>
                  <a:schemeClr val="bg1"/>
                </a:solidFill>
                <a:latin typeface="Times New Roman" panose="02020603050405020304" pitchFamily="18" charset="0"/>
                <a:cs typeface="Times New Roman" panose="02020603050405020304" pitchFamily="18" charset="0"/>
              </a:rPr>
              <a:t>/98 </a:t>
            </a:r>
            <a:r>
              <a:rPr lang="ru-RU" sz="3600"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sz="36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half" idx="2"/>
          </p:nvPr>
        </p:nvSpPr>
        <p:spPr>
          <a:xfrm>
            <a:off x="323528" y="1700808"/>
            <a:ext cx="8352928" cy="4807074"/>
          </a:xfrm>
        </p:spPr>
        <p:txBody>
          <a:bodyPr>
            <a:normAutofit/>
          </a:bodyPr>
          <a:lstStyle/>
          <a:p>
            <a:pPr marL="0" indent="0">
              <a:buNone/>
            </a:pPr>
            <a:endParaRPr lang="ru-RU" dirty="0">
              <a:solidFill>
                <a:schemeClr val="tx1"/>
              </a:solidFill>
            </a:endParaRPr>
          </a:p>
          <a:p>
            <a:pPr marL="0" indent="0">
              <a:buNone/>
            </a:pPr>
            <a:r>
              <a:rPr lang="ru-RU" dirty="0" smtClean="0"/>
              <a:t> </a:t>
            </a:r>
            <a:r>
              <a:rPr lang="ru-RU" dirty="0">
                <a:latin typeface="Times New Roman" panose="02020603050405020304" pitchFamily="18" charset="0"/>
                <a:cs typeface="Times New Roman" panose="02020603050405020304" pitchFamily="18" charset="0"/>
              </a:rPr>
              <a:t>При наступлении события после отчетной даты в бухгалтерском учете периода, следующего за отчетным, производится </a:t>
            </a:r>
            <a:r>
              <a:rPr lang="ru-RU" dirty="0" err="1">
                <a:latin typeface="Times New Roman" panose="02020603050405020304" pitchFamily="18" charset="0"/>
                <a:cs typeface="Times New Roman" panose="02020603050405020304" pitchFamily="18" charset="0"/>
              </a:rPr>
              <a:t>сторнировочная</a:t>
            </a:r>
            <a:r>
              <a:rPr lang="ru-RU" dirty="0">
                <a:latin typeface="Times New Roman" panose="02020603050405020304" pitchFamily="18" charset="0"/>
                <a:cs typeface="Times New Roman" panose="02020603050405020304" pitchFamily="18" charset="0"/>
              </a:rPr>
              <a:t> (или обратная) запись на сумму, отраженную в бухгалтерском учете отчетного периода в соответствии с настоящим пунктом. Одновременно в бухгалтерском учете периода, следующего за отчетным, в общем порядке делается запись, отражающая это событие.</a:t>
            </a:r>
          </a:p>
          <a:p>
            <a:pPr marL="0" indent="0">
              <a:buNone/>
            </a:pPr>
            <a:endParaRPr lang="ru-RU" dirty="0">
              <a:solidFill>
                <a:schemeClr val="tx1"/>
              </a:solidFill>
            </a:endParaRPr>
          </a:p>
        </p:txBody>
      </p:sp>
      <p:sp>
        <p:nvSpPr>
          <p:cNvPr id="2" name="Номер слайда 1"/>
          <p:cNvSpPr>
            <a:spLocks noGrp="1"/>
          </p:cNvSpPr>
          <p:nvPr>
            <p:ph type="sldNum" sz="quarter" idx="12"/>
          </p:nvPr>
        </p:nvSpPr>
        <p:spPr/>
        <p:txBody>
          <a:bodyPr/>
          <a:lstStyle/>
          <a:p>
            <a:fld id="{7A36EB7A-6E80-41B5-857D-EA4F8AC56B6F}" type="slidenum">
              <a:rPr lang="ru-RU" smtClean="0"/>
              <a:pPr/>
              <a:t>7</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77332" y="1772816"/>
            <a:ext cx="7639084" cy="4353347"/>
          </a:xfrm>
        </p:spPr>
        <p:txBody>
          <a:bodyPr>
            <a:normAutofit fontScale="92500" lnSpcReduction="10000"/>
          </a:bodyPr>
          <a:lstStyle/>
          <a:p>
            <a:pPr algn="just"/>
            <a:r>
              <a:rPr lang="ru-RU" b="1" dirty="0" smtClean="0">
                <a:latin typeface="Times New Roman" panose="02020603050405020304" pitchFamily="18" charset="0"/>
                <a:cs typeface="Times New Roman" panose="02020603050405020304" pitchFamily="18" charset="0"/>
              </a:rPr>
              <a:t>Примеры корректирующих СПОД:</a:t>
            </a:r>
          </a:p>
          <a:p>
            <a:pPr algn="just"/>
            <a:r>
              <a:rPr lang="ru-RU" dirty="0" smtClean="0">
                <a:latin typeface="Times New Roman" panose="02020603050405020304" pitchFamily="18" charset="0"/>
                <a:cs typeface="Times New Roman" panose="02020603050405020304" pitchFamily="18" charset="0"/>
              </a:rPr>
              <a:t>объявление </a:t>
            </a:r>
            <a:r>
              <a:rPr lang="ru-RU" dirty="0">
                <a:latin typeface="Times New Roman" panose="02020603050405020304" pitchFamily="18" charset="0"/>
                <a:cs typeface="Times New Roman" panose="02020603050405020304" pitchFamily="18" charset="0"/>
              </a:rPr>
              <a:t>в установленном порядке дебитора организации банкротом, если по состоянию на отчетную дату в отношении этого дебитора уже осуществлялась процедура банкротства</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произведенная после отчетной даты оценка активов, результаты которой свидетельствуют об устойчивом и существенном снижении их стоимости, определенной по состоянию на отчетную дату</a:t>
            </a:r>
            <a:r>
              <a:rPr lang="ru-RU" dirty="0" smtClean="0">
                <a:latin typeface="Times New Roman" panose="02020603050405020304" pitchFamily="18" charset="0"/>
                <a:cs typeface="Times New Roman" panose="02020603050405020304" pitchFamily="18" charset="0"/>
              </a:rPr>
              <a:t>;</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получение информации о финансовом состоянии и результатах деятельности дочернего или зависимого общества (товарищества), ценные бумаги которого котируются на фондовых биржах, подтверждающая устойчивое и существенное снижение стоимости долгосрочных финансовых вложений организации;</a:t>
            </a:r>
          </a:p>
          <a:p>
            <a:endParaRPr lang="ru-RU" dirty="0"/>
          </a:p>
        </p:txBody>
      </p:sp>
    </p:spTree>
    <p:extLst>
      <p:ext uri="{BB962C8B-B14F-4D97-AF65-F5344CB8AC3E}">
        <p14:creationId xmlns:p14="http://schemas.microsoft.com/office/powerpoint/2010/main" val="79788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a:solidFill>
                  <a:schemeClr val="bg1"/>
                </a:solidFill>
                <a:latin typeface="Times New Roman" panose="02020603050405020304" pitchFamily="18" charset="0"/>
                <a:cs typeface="Times New Roman" panose="02020603050405020304" pitchFamily="18" charset="0"/>
              </a:rPr>
              <a:t>ПБУ 7</a:t>
            </a:r>
            <a:r>
              <a:rPr lang="en-US" dirty="0">
                <a:solidFill>
                  <a:schemeClr val="bg1"/>
                </a:solidFill>
                <a:latin typeface="Times New Roman" panose="02020603050405020304" pitchFamily="18" charset="0"/>
                <a:cs typeface="Times New Roman" panose="02020603050405020304" pitchFamily="18" charset="0"/>
              </a:rPr>
              <a:t>/98 </a:t>
            </a:r>
            <a:r>
              <a:rPr lang="ru-RU" dirty="0">
                <a:solidFill>
                  <a:schemeClr val="bg1"/>
                </a:solidFill>
                <a:latin typeface="Times New Roman" panose="02020603050405020304" pitchFamily="18" charset="0"/>
                <a:cs typeface="Times New Roman" panose="02020603050405020304" pitchFamily="18" charset="0"/>
              </a:rPr>
              <a:t>«События после отчетной даты»</a:t>
            </a:r>
            <a:endParaRPr lang="ru-RU"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sz="half" idx="2"/>
          </p:nvPr>
        </p:nvSpPr>
        <p:spPr>
          <a:xfrm>
            <a:off x="251520" y="1772816"/>
            <a:ext cx="8496944" cy="4735066"/>
          </a:xfrm>
        </p:spPr>
        <p:txBody>
          <a:bodyPr>
            <a:normAutofit fontScale="55000" lnSpcReduction="20000"/>
          </a:bodyPr>
          <a:lstStyle/>
          <a:p>
            <a:r>
              <a:rPr lang="ru-RU" sz="3200" dirty="0">
                <a:latin typeface="Times New Roman" panose="02020603050405020304" pitchFamily="18" charset="0"/>
                <a:cs typeface="Times New Roman" panose="02020603050405020304" pitchFamily="18" charset="0"/>
              </a:rPr>
              <a:t>продажа производственных запасов после отчетной даты, показывающая, что расчет цены возможной реализации этих запасов по состоянию на отчетную дату был </a:t>
            </a:r>
            <a:r>
              <a:rPr lang="ru-RU" sz="3200" dirty="0" err="1">
                <a:latin typeface="Times New Roman" panose="02020603050405020304" pitchFamily="18" charset="0"/>
                <a:cs typeface="Times New Roman" panose="02020603050405020304" pitchFamily="18" charset="0"/>
              </a:rPr>
              <a:t>необоснован</a:t>
            </a:r>
            <a:r>
              <a:rPr lang="ru-RU" sz="3200" dirty="0" smtClean="0">
                <a:latin typeface="Times New Roman" panose="02020603050405020304" pitchFamily="18" charset="0"/>
                <a:cs typeface="Times New Roman" panose="02020603050405020304" pitchFamily="18" charset="0"/>
              </a:rPr>
              <a:t>;</a:t>
            </a:r>
          </a:p>
          <a:p>
            <a:endParaRPr lang="ru-RU" sz="3200" dirty="0">
              <a:latin typeface="Times New Roman" panose="02020603050405020304" pitchFamily="18" charset="0"/>
              <a:cs typeface="Times New Roman" panose="02020603050405020304" pitchFamily="18" charset="0"/>
            </a:endParaRPr>
          </a:p>
          <a:p>
            <a:r>
              <a:rPr lang="ru-RU" sz="3200" dirty="0">
                <a:latin typeface="Times New Roman" panose="02020603050405020304" pitchFamily="18" charset="0"/>
                <a:cs typeface="Times New Roman" panose="02020603050405020304" pitchFamily="18" charset="0"/>
              </a:rPr>
              <a:t>объявление дивидендов дочерними и зависимыми обществами за периоды, предшествовавшие отчетной дате</a:t>
            </a:r>
            <a:r>
              <a:rPr lang="ru-RU" sz="3200" dirty="0" smtClean="0">
                <a:latin typeface="Times New Roman" panose="02020603050405020304" pitchFamily="18" charset="0"/>
                <a:cs typeface="Times New Roman" panose="02020603050405020304" pitchFamily="18" charset="0"/>
              </a:rPr>
              <a:t>;</a:t>
            </a:r>
          </a:p>
          <a:p>
            <a:endParaRPr lang="ru-RU" sz="3200" dirty="0">
              <a:latin typeface="Times New Roman" panose="02020603050405020304" pitchFamily="18" charset="0"/>
              <a:cs typeface="Times New Roman" panose="02020603050405020304" pitchFamily="18" charset="0"/>
            </a:endParaRPr>
          </a:p>
          <a:p>
            <a:r>
              <a:rPr lang="ru-RU" sz="3200" dirty="0">
                <a:latin typeface="Times New Roman" panose="02020603050405020304" pitchFamily="18" charset="0"/>
                <a:cs typeface="Times New Roman" panose="02020603050405020304" pitchFamily="18" charset="0"/>
              </a:rPr>
              <a:t>обнаружение после отчетной даты того обстоятельства, что процент готовности объекта строительства, использованный для определения финансового результата по состоянию на отчетную дату методом "Доход по стоимости работ по мере их готовности", был </a:t>
            </a:r>
            <a:r>
              <a:rPr lang="ru-RU" sz="3200" dirty="0" err="1">
                <a:latin typeface="Times New Roman" panose="02020603050405020304" pitchFamily="18" charset="0"/>
                <a:cs typeface="Times New Roman" panose="02020603050405020304" pitchFamily="18" charset="0"/>
              </a:rPr>
              <a:t>необоснован</a:t>
            </a:r>
            <a:r>
              <a:rPr lang="ru-RU" sz="3200" dirty="0" smtClean="0">
                <a:latin typeface="Times New Roman" panose="02020603050405020304" pitchFamily="18" charset="0"/>
                <a:cs typeface="Times New Roman" panose="02020603050405020304" pitchFamily="18" charset="0"/>
              </a:rPr>
              <a:t>;</a:t>
            </a:r>
          </a:p>
          <a:p>
            <a:endParaRPr lang="ru-RU" sz="3200" dirty="0">
              <a:latin typeface="Times New Roman" panose="02020603050405020304" pitchFamily="18" charset="0"/>
              <a:cs typeface="Times New Roman" panose="02020603050405020304" pitchFamily="18" charset="0"/>
            </a:endParaRPr>
          </a:p>
          <a:p>
            <a:r>
              <a:rPr lang="ru-RU" sz="3200" dirty="0">
                <a:latin typeface="Times New Roman" panose="02020603050405020304" pitchFamily="18" charset="0"/>
                <a:cs typeface="Times New Roman" panose="02020603050405020304" pitchFamily="18" charset="0"/>
              </a:rPr>
              <a:t>получение от страховой организации материалов по уточнению размеров страхового возмещения, по которому по состоянию на отчетную дату велись переговоры</a:t>
            </a:r>
            <a:r>
              <a:rPr lang="ru-RU" sz="3200" dirty="0" smtClean="0">
                <a:latin typeface="Times New Roman" panose="02020603050405020304" pitchFamily="18" charset="0"/>
                <a:cs typeface="Times New Roman" panose="02020603050405020304" pitchFamily="18" charset="0"/>
              </a:rPr>
              <a:t>;</a:t>
            </a:r>
          </a:p>
          <a:p>
            <a:endParaRPr lang="ru-RU" sz="3200" dirty="0">
              <a:latin typeface="Times New Roman" panose="02020603050405020304" pitchFamily="18" charset="0"/>
              <a:cs typeface="Times New Roman" panose="02020603050405020304" pitchFamily="18" charset="0"/>
            </a:endParaRPr>
          </a:p>
          <a:p>
            <a:r>
              <a:rPr lang="ru-RU" sz="3200" dirty="0">
                <a:latin typeface="Times New Roman" panose="02020603050405020304" pitchFamily="18" charset="0"/>
                <a:cs typeface="Times New Roman" panose="02020603050405020304" pitchFamily="18" charset="0"/>
              </a:rPr>
              <a:t>обнаружение после отчетной даты существенной ошибки в бухгалтерском учете или нарушения законодательства при осуществлении деятельности организации, которые ведут к искажению бухгалтерской отчетности за отчетный период.</a:t>
            </a:r>
          </a:p>
          <a:p>
            <a:pPr marL="0" indent="0">
              <a:buNone/>
            </a:pP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7A36EB7A-6E80-41B5-857D-EA4F8AC56B6F}" type="slidenum">
              <a:rPr lang="ru-RU" smtClean="0"/>
              <a:pPr/>
              <a:t>9</a:t>
            </a:fld>
            <a:endParaRPr lang="ru-RU"/>
          </a:p>
        </p:txBody>
      </p:sp>
    </p:spTree>
    <p:extLst>
      <p:ext uri="{BB962C8B-B14F-4D97-AF65-F5344CB8AC3E}">
        <p14:creationId xmlns:p14="http://schemas.microsoft.com/office/powerpoint/2010/main" val="303136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1337</TotalTime>
  <Words>2561</Words>
  <Application>Microsoft Office PowerPoint</Application>
  <PresentationFormat>Экран (4:3)</PresentationFormat>
  <Paragraphs>165</Paragraphs>
  <Slides>30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Волна</vt:lpstr>
      <vt:lpstr>События после отчетной даты в отчетности и аудите</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ПБУ 7/98 «События после отчетной даты»</vt:lpstr>
      <vt:lpstr> ПБУ 7/98 «События после отчетной даты» </vt:lpstr>
      <vt:lpstr>ПБУ 7/98 «События после отчетной даты»</vt:lpstr>
      <vt:lpstr>ПБУ 7/98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МСА 560 «События после отчетной даты»</vt:lpstr>
      <vt:lpstr>Влияние текущей политической ситуации</vt:lpstr>
      <vt:lpstr>Влияние текущей политической ситуации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Аудиторское заключение: изменения в связи с переходом на МСА</dc:title>
  <dc:creator>Ирина</dc:creator>
  <cp:lastModifiedBy>Ирина Аркадьевна Пантелеева</cp:lastModifiedBy>
  <cp:revision>126</cp:revision>
  <cp:lastPrinted>2016-05-26T05:41:07Z</cp:lastPrinted>
  <dcterms:created xsi:type="dcterms:W3CDTF">2016-05-25T02:29:20Z</dcterms:created>
  <dcterms:modified xsi:type="dcterms:W3CDTF">2024-05-22T06:59:27Z</dcterms:modified>
</cp:coreProperties>
</file>