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9" r:id="rId17"/>
    <p:sldId id="280" r:id="rId18"/>
    <p:sldId id="28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1104" y="114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095500"/>
            <a:ext cx="6686549" cy="188565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3981150"/>
            <a:ext cx="6686549" cy="938569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D246-B2E5-4A20-A4DD-D663D0596FA7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3603176"/>
            <a:ext cx="1308489" cy="648824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774617"/>
            <a:ext cx="584825" cy="304271"/>
          </a:xfrm>
        </p:spPr>
        <p:txBody>
          <a:bodyPr/>
          <a:lstStyle/>
          <a:p>
            <a:fld id="{C6635D43-2F48-4C58-BC82-D2DFA3941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139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508000"/>
            <a:ext cx="6686549" cy="25975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628372"/>
            <a:ext cx="6686549" cy="1296553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D246-B2E5-4A20-A4DD-D663D0596FA7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648479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703450"/>
            <a:ext cx="584825" cy="304271"/>
          </a:xfrm>
        </p:spPr>
        <p:txBody>
          <a:bodyPr/>
          <a:lstStyle/>
          <a:p>
            <a:fld id="{C6635D43-2F48-4C58-BC82-D2DFA3941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007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508000"/>
            <a:ext cx="6295445" cy="24130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2921000"/>
            <a:ext cx="5652416" cy="3175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628372"/>
            <a:ext cx="6686549" cy="1296553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D246-B2E5-4A20-A4DD-D663D0596FA7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2648479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703450"/>
            <a:ext cx="584825" cy="304271"/>
          </a:xfrm>
        </p:spPr>
        <p:txBody>
          <a:bodyPr/>
          <a:lstStyle/>
          <a:p>
            <a:fld id="{C6635D43-2F48-4C58-BC82-D2DFA3941C8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540004"/>
            <a:ext cx="457200" cy="48731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421089"/>
            <a:ext cx="457200" cy="48731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0629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32001"/>
            <a:ext cx="6686550" cy="2270704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318000"/>
            <a:ext cx="6686550" cy="60801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D246-B2E5-4A20-A4DD-D663D0596FA7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09310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152573"/>
            <a:ext cx="584825" cy="304271"/>
          </a:xfrm>
        </p:spPr>
        <p:txBody>
          <a:bodyPr/>
          <a:lstStyle/>
          <a:p>
            <a:fld id="{C6635D43-2F48-4C58-BC82-D2DFA3941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5592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508000"/>
            <a:ext cx="6295445" cy="24130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619500"/>
            <a:ext cx="6686550" cy="6985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318000"/>
            <a:ext cx="6686550" cy="60801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D246-B2E5-4A20-A4DD-D663D0596FA7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09310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152573"/>
            <a:ext cx="584825" cy="304271"/>
          </a:xfrm>
        </p:spPr>
        <p:txBody>
          <a:bodyPr/>
          <a:lstStyle/>
          <a:p>
            <a:fld id="{C6635D43-2F48-4C58-BC82-D2DFA3941C8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540004"/>
            <a:ext cx="457200" cy="48731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421089"/>
            <a:ext cx="457200" cy="48731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4795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522839"/>
            <a:ext cx="6686549" cy="2400017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619500"/>
            <a:ext cx="6686550" cy="6985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318000"/>
            <a:ext cx="6686550" cy="60801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D246-B2E5-4A20-A4DD-D663D0596FA7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09310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152573"/>
            <a:ext cx="584825" cy="304271"/>
          </a:xfrm>
        </p:spPr>
        <p:txBody>
          <a:bodyPr/>
          <a:lstStyle/>
          <a:p>
            <a:fld id="{C6635D43-2F48-4C58-BC82-D2DFA3941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483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D246-B2E5-4A20-A4DD-D663D0596FA7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D43-2F48-4C58-BC82-D2DFA3941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309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522838"/>
            <a:ext cx="1655701" cy="440318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522838"/>
            <a:ext cx="4857750" cy="440318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D246-B2E5-4A20-A4DD-D663D0596FA7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D43-2F48-4C58-BC82-D2DFA3941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32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520092"/>
            <a:ext cx="6683765" cy="106740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778000"/>
            <a:ext cx="6686550" cy="314801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D246-B2E5-4A20-A4DD-D663D0596FA7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D43-2F48-4C58-BC82-D2DFA3941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46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1715625"/>
            <a:ext cx="6686549" cy="12240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2941774"/>
            <a:ext cx="6686549" cy="7170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D246-B2E5-4A20-A4DD-D663D0596FA7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648479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703450"/>
            <a:ext cx="584825" cy="304271"/>
          </a:xfrm>
        </p:spPr>
        <p:txBody>
          <a:bodyPr/>
          <a:lstStyle/>
          <a:p>
            <a:fld id="{C6635D43-2F48-4C58-BC82-D2DFA3941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447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1778000"/>
            <a:ext cx="3235398" cy="314801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1771852"/>
            <a:ext cx="3235398" cy="314801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D246-B2E5-4A20-A4DD-D663D0596FA7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656485"/>
            <a:ext cx="584825" cy="304271"/>
          </a:xfrm>
        </p:spPr>
        <p:txBody>
          <a:bodyPr/>
          <a:lstStyle/>
          <a:p>
            <a:fld id="{C6635D43-2F48-4C58-BC82-D2DFA3941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85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643919"/>
            <a:ext cx="2994549" cy="48021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124138"/>
            <a:ext cx="3257170" cy="279505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641229"/>
            <a:ext cx="2999251" cy="48021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121448"/>
            <a:ext cx="3254006" cy="279505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D246-B2E5-4A20-A4DD-D663D0596FA7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656485"/>
            <a:ext cx="584825" cy="304271"/>
          </a:xfrm>
        </p:spPr>
        <p:txBody>
          <a:bodyPr/>
          <a:lstStyle/>
          <a:p>
            <a:fld id="{C6635D43-2F48-4C58-BC82-D2DFA3941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502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D246-B2E5-4A20-A4DD-D663D0596FA7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D43-2F48-4C58-BC82-D2DFA3941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31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D246-B2E5-4A20-A4DD-D663D0596FA7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D43-2F48-4C58-BC82-D2DFA3941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436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371740"/>
            <a:ext cx="2628899" cy="813593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371741"/>
            <a:ext cx="3886200" cy="4512469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332178"/>
            <a:ext cx="2628899" cy="3552030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D246-B2E5-4A20-A4DD-D663D0596FA7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D43-2F48-4C58-BC82-D2DFA3941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183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000500"/>
            <a:ext cx="6686550" cy="47228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529138"/>
            <a:ext cx="6686550" cy="3212475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472782"/>
            <a:ext cx="6686550" cy="411427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D246-B2E5-4A20-A4DD-D663D0596FA7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09310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152573"/>
            <a:ext cx="584825" cy="304271"/>
          </a:xfrm>
        </p:spPr>
        <p:txBody>
          <a:bodyPr/>
          <a:lstStyle/>
          <a:p>
            <a:fld id="{C6635D43-2F48-4C58-BC82-D2DFA3941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374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190500"/>
            <a:ext cx="2138637" cy="5532190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655"/>
            <a:ext cx="1767506" cy="571169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5715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520092"/>
            <a:ext cx="6683765" cy="10674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1778000"/>
            <a:ext cx="6686550" cy="3238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5108698"/>
            <a:ext cx="859712" cy="308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1D246-B2E5-4A20-A4DD-D663D0596FA7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5113174"/>
            <a:ext cx="5714999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656485"/>
            <a:ext cx="584825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C6635D43-2F48-4C58-BC82-D2DFA3941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838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uzaudit.uz/" TargetMode="External"/><Relationship Id="rId3" Type="http://schemas.openxmlformats.org/officeDocument/2006/relationships/hyperlink" Target="https://audit.gov.az/" TargetMode="External"/><Relationship Id="rId7" Type="http://schemas.openxmlformats.org/officeDocument/2006/relationships/hyperlink" Target="http://www.sroaas.ru/" TargetMode="External"/><Relationship Id="rId2" Type="http://schemas.openxmlformats.org/officeDocument/2006/relationships/hyperlink" Target="https://caaa.am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oba.kg/" TargetMode="External"/><Relationship Id="rId5" Type="http://schemas.openxmlformats.org/officeDocument/2006/relationships/hyperlink" Target="http://www.audit.kz/" TargetMode="External"/><Relationship Id="rId4" Type="http://schemas.openxmlformats.org/officeDocument/2006/relationships/hyperlink" Target="https://audit-ap.by/" TargetMode="External"/><Relationship Id="rId9" Type="http://schemas.openxmlformats.org/officeDocument/2006/relationships/hyperlink" Target="http://www.naaa.uz/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1" y="877285"/>
            <a:ext cx="7772400" cy="1225019"/>
          </a:xfrm>
        </p:spPr>
        <p:txBody>
          <a:bodyPr>
            <a:no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Обзор изменений международного Кодекса этики профессиональных бухгалтеров (Кодекс IESBA)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r"/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Хайдаров Равшан </a:t>
            </a:r>
            <a:r>
              <a:rPr lang="ru-RU" sz="1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Мирзакалонович</a:t>
            </a:r>
            <a:endParaRPr lang="ru-RU" sz="1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Председатель Комиссии ЕГБА </a:t>
            </a:r>
          </a:p>
          <a:p>
            <a:pPr algn="r"/>
            <a:r>
              <a:rPr lang="ru-RU" sz="19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профессиональной этике</a:t>
            </a:r>
          </a:p>
        </p:txBody>
      </p:sp>
    </p:spTree>
    <p:extLst>
      <p:ext uri="{BB962C8B-B14F-4D97-AF65-F5344CB8AC3E}">
        <p14:creationId xmlns:p14="http://schemas.microsoft.com/office/powerpoint/2010/main" val="4268197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671662"/>
              </p:ext>
            </p:extLst>
          </p:nvPr>
        </p:nvGraphicFramePr>
        <p:xfrm>
          <a:off x="838200" y="504051"/>
          <a:ext cx="7467601" cy="4680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0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3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7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6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68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№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Область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Суть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Дата вступления в силу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39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800" u="none" strike="noStrike" dirty="0">
                          <a:effectLst/>
                        </a:rPr>
                        <a:t>Sustainability ethics / Use of external experts (</a:t>
                      </a:r>
                      <a:r>
                        <a:rPr lang="ru-RU" sz="1800" u="none" strike="noStrike" dirty="0">
                          <a:effectLst/>
                        </a:rPr>
                        <a:t>Этика устойчивого развития)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Разработка и публикация </a:t>
                      </a:r>
                      <a:r>
                        <a:rPr lang="ru-RU" sz="1800" u="none" strike="noStrike" dirty="0" err="1">
                          <a:effectLst/>
                        </a:rPr>
                        <a:t>стандар-тов</a:t>
                      </a:r>
                      <a:r>
                        <a:rPr lang="ru-RU" sz="1800" u="none" strike="noStrike" dirty="0">
                          <a:effectLst/>
                        </a:rPr>
                        <a:t> по этике </a:t>
                      </a:r>
                      <a:r>
                        <a:rPr lang="ru-RU" sz="1800" u="none" strike="noStrike" dirty="0" err="1">
                          <a:effectLst/>
                        </a:rPr>
                        <a:t>устойчи-вого</a:t>
                      </a:r>
                      <a:r>
                        <a:rPr lang="ru-RU" sz="1800" u="none" strike="noStrike" dirty="0">
                          <a:effectLst/>
                        </a:rPr>
                        <a:t> развития (IESSA) и положений по использованию работы внешних экспертов в заверениях по устойчивости.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Плановое вступление в силу: 15 декабря 2026 (по IESBA публикации, дорожная карта)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2726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826782"/>
              </p:ext>
            </p:extLst>
          </p:nvPr>
        </p:nvGraphicFramePr>
        <p:xfrm>
          <a:off x="838200" y="504051"/>
          <a:ext cx="7467601" cy="4680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0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3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7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6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68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№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Область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Суть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Дата вступления в силу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39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 err="1">
                          <a:effectLst/>
                        </a:rPr>
                        <a:t>Fee-related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provisions</a:t>
                      </a:r>
                      <a:r>
                        <a:rPr lang="ru-RU" sz="1800" u="none" strike="noStrike" dirty="0">
                          <a:effectLst/>
                        </a:rPr>
                        <a:t> (положения по гонорарам и </a:t>
                      </a:r>
                      <a:r>
                        <a:rPr lang="ru-RU" sz="1800" u="none" strike="noStrike" dirty="0" err="1">
                          <a:effectLst/>
                        </a:rPr>
                        <a:t>прозрач-ности</a:t>
                      </a:r>
                      <a:r>
                        <a:rPr lang="ru-RU" sz="1800" u="none" strike="noStrike" dirty="0">
                          <a:effectLst/>
                        </a:rPr>
                        <a:t>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Усиление требований к раскрытию информации о соотношении доходов от услуг аудита и других услуг; механизмы </a:t>
                      </a:r>
                      <a:r>
                        <a:rPr lang="ru-RU" sz="1800" u="none" strike="noStrike" dirty="0" err="1">
                          <a:effectLst/>
                        </a:rPr>
                        <a:t>управле-ния</a:t>
                      </a:r>
                      <a:r>
                        <a:rPr lang="ru-RU" sz="1800" u="none" strike="noStrike" dirty="0">
                          <a:effectLst/>
                        </a:rPr>
                        <a:t> рисками, связан-</a:t>
                      </a:r>
                      <a:r>
                        <a:rPr lang="ru-RU" sz="1800" u="none" strike="noStrike" dirty="0" err="1">
                          <a:effectLst/>
                        </a:rPr>
                        <a:t>ными</a:t>
                      </a:r>
                      <a:r>
                        <a:rPr lang="ru-RU" sz="1800" u="none" strike="noStrike" dirty="0">
                          <a:effectLst/>
                        </a:rPr>
                        <a:t> с зависимостью от доходов клиента.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15 декабря 2022 (начало новых требований для PIE), дальнейшие расширения к 2024 г.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413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399237"/>
              </p:ext>
            </p:extLst>
          </p:nvPr>
        </p:nvGraphicFramePr>
        <p:xfrm>
          <a:off x="838200" y="504051"/>
          <a:ext cx="7467601" cy="52200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0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3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7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6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68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№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Область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Суть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Дата вступления в силу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39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800" u="none" strike="noStrike" dirty="0">
                          <a:effectLst/>
                        </a:rPr>
                        <a:t>Non‑compliance with laws and regulations (NOCLAR) — </a:t>
                      </a:r>
                      <a:r>
                        <a:rPr lang="en-US" sz="1800" u="none" strike="noStrike" dirty="0" err="1">
                          <a:effectLst/>
                        </a:rPr>
                        <a:t>корреляционные</a:t>
                      </a:r>
                      <a:r>
                        <a:rPr lang="en-US" sz="1800" u="none" strike="noStrike" dirty="0">
                          <a:effectLst/>
                        </a:rPr>
                        <a:t> </a:t>
                      </a:r>
                      <a:r>
                        <a:rPr lang="en-US" sz="1800" u="none" strike="noStrike" dirty="0" err="1">
                          <a:effectLst/>
                        </a:rPr>
                        <a:t>положения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Уточнение обязанностей при обнаружении несоответствий с законом и нормативами (NOCLAR), включая взаимодействие с руководством и, при необходимости, внешними органами; связь с публичности (</a:t>
                      </a:r>
                      <a:r>
                        <a:rPr lang="ru-RU" sz="1800" u="none" strike="noStrike" dirty="0" err="1">
                          <a:effectLst/>
                        </a:rPr>
                        <a:t>speak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up</a:t>
                      </a:r>
                      <a:r>
                        <a:rPr lang="ru-RU" sz="1800" u="none" strike="noStrike" dirty="0">
                          <a:effectLst/>
                        </a:rPr>
                        <a:t>) и защита осведомителей (</a:t>
                      </a:r>
                      <a:r>
                        <a:rPr lang="ru-RU" sz="1800" u="none" strike="noStrike" dirty="0" err="1">
                          <a:effectLst/>
                        </a:rPr>
                        <a:t>whistleblower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protections</a:t>
                      </a:r>
                      <a:r>
                        <a:rPr lang="ru-RU" sz="1800" u="none" strike="noStrike" dirty="0">
                          <a:effectLst/>
                        </a:rPr>
                        <a:t>).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NOCLAR проработан ранее; интеграция и акцент c 2022 г. и далее в рамках обновлённого Кодекса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1515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253285"/>
              </p:ext>
            </p:extLst>
          </p:nvPr>
        </p:nvGraphicFramePr>
        <p:xfrm>
          <a:off x="838200" y="504051"/>
          <a:ext cx="7467601" cy="4680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1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2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7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6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68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№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Область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Суть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Дата вступления в силу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39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800" u="none" strike="noStrike" dirty="0">
                          <a:effectLst/>
                        </a:rPr>
                        <a:t>Application materials and illustrative examples (</a:t>
                      </a:r>
                      <a:r>
                        <a:rPr lang="ru-RU" sz="1800" u="none" strike="noStrike" dirty="0">
                          <a:effectLst/>
                        </a:rPr>
                        <a:t>материалы по применению)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Расширение материалов по применению с практическими примерами, включая технологические кейсы, взаимодействие с внешними экспертами, оценку предвзятости и организационной культуры.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Публикуются по мере обновлений; большое обновление к 15 декабря 2024 г.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8038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306513"/>
              </p:ext>
            </p:extLst>
          </p:nvPr>
        </p:nvGraphicFramePr>
        <p:xfrm>
          <a:off x="838200" y="504051"/>
          <a:ext cx="7467601" cy="4680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0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3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7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6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68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№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Область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Суть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Дата вступления в силу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39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800" u="none" strike="noStrike" dirty="0">
                          <a:effectLst/>
                        </a:rPr>
                        <a:t>Transitional provisions and early adoption (</a:t>
                      </a:r>
                      <a:r>
                        <a:rPr lang="en-US" sz="1800" u="none" strike="noStrike" dirty="0" err="1">
                          <a:effectLst/>
                        </a:rPr>
                        <a:t>Переходные</a:t>
                      </a:r>
                      <a:r>
                        <a:rPr lang="en-US" sz="1800" u="none" strike="noStrike" dirty="0">
                          <a:effectLst/>
                        </a:rPr>
                        <a:t> </a:t>
                      </a:r>
                      <a:r>
                        <a:rPr lang="en-US" sz="1800" u="none" strike="noStrike" dirty="0" err="1">
                          <a:effectLst/>
                        </a:rPr>
                        <a:t>положения</a:t>
                      </a:r>
                      <a:r>
                        <a:rPr lang="en-US" sz="1800" u="none" strike="noStrike" dirty="0">
                          <a:effectLst/>
                        </a:rPr>
                        <a:t>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Установлены переходные периоды и допущения для досрочного применения новых норм; </a:t>
                      </a:r>
                    </a:p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рекомендации по подготовке организаций и аудиторских фирм.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Разные: некоторые положения применяются с 2022г., часть — с 2024г., 2026г.; предусмотрены переходные периоды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33614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944668"/>
              </p:ext>
            </p:extLst>
          </p:nvPr>
        </p:nvGraphicFramePr>
        <p:xfrm>
          <a:off x="838200" y="504051"/>
          <a:ext cx="7467601" cy="4680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0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3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7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6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68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№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Область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Суть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Дата вступления в силу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39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800" u="none" strike="noStrike" dirty="0">
                          <a:effectLst/>
                        </a:rPr>
                        <a:t>Enhanced reporting and disclosure expectations (</a:t>
                      </a:r>
                      <a:r>
                        <a:rPr lang="ru-RU" sz="1800" u="none" strike="noStrike" dirty="0">
                          <a:effectLst/>
                        </a:rPr>
                        <a:t>о</a:t>
                      </a:r>
                      <a:r>
                        <a:rPr lang="en-US" sz="1800" u="none" strike="noStrike" dirty="0" err="1">
                          <a:effectLst/>
                        </a:rPr>
                        <a:t>жидания</a:t>
                      </a:r>
                      <a:r>
                        <a:rPr lang="en-US" sz="1800" u="none" strike="noStrike" dirty="0">
                          <a:effectLst/>
                        </a:rPr>
                        <a:t> </a:t>
                      </a:r>
                      <a:r>
                        <a:rPr lang="en-US" sz="1800" u="none" strike="noStrike" dirty="0" err="1">
                          <a:effectLst/>
                        </a:rPr>
                        <a:t>по</a:t>
                      </a:r>
                      <a:r>
                        <a:rPr lang="en-US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>
                          <a:effectLst/>
                        </a:rPr>
                        <a:t>р</a:t>
                      </a:r>
                      <a:r>
                        <a:rPr lang="en-US" sz="1800" u="none" strike="noStrike" dirty="0" err="1">
                          <a:effectLst/>
                        </a:rPr>
                        <a:t>аскрытию</a:t>
                      </a:r>
                      <a:r>
                        <a:rPr lang="en-US" sz="1800" u="none" strike="noStrike" dirty="0">
                          <a:effectLst/>
                        </a:rPr>
                        <a:t>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Увеличение требований к раскрытию информации об этических политиках, управления </a:t>
                      </a:r>
                      <a:r>
                        <a:rPr lang="ru-RU" sz="1800" u="none" strike="noStrike" dirty="0" err="1">
                          <a:effectLst/>
                        </a:rPr>
                        <a:t>конфлик-тами</a:t>
                      </a:r>
                      <a:r>
                        <a:rPr lang="ru-RU" sz="1800" u="none" strike="noStrike" dirty="0">
                          <a:effectLst/>
                        </a:rPr>
                        <a:t> интересов, зависимости от </a:t>
                      </a:r>
                      <a:r>
                        <a:rPr lang="ru-RU" sz="1800" u="none" strike="noStrike" dirty="0" err="1">
                          <a:effectLst/>
                        </a:rPr>
                        <a:t>дохо-дов</a:t>
                      </a:r>
                      <a:r>
                        <a:rPr lang="ru-RU" sz="1800" u="none" strike="noStrike" dirty="0">
                          <a:effectLst/>
                        </a:rPr>
                        <a:t> и использовании внешних экспертов в заверении.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Постепенно с 2022–2024, привязано к NAS и реформам, направленные на обеспечение независимости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9475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378412"/>
              </p:ext>
            </p:extLst>
          </p:nvPr>
        </p:nvGraphicFramePr>
        <p:xfrm>
          <a:off x="838200" y="504051"/>
          <a:ext cx="7467601" cy="4680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0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3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7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6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68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№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Область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Суть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Дата вступления в силу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39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800" u="none" strike="noStrike" dirty="0">
                          <a:effectLst/>
                        </a:rPr>
                        <a:t>Tax planning (</a:t>
                      </a:r>
                      <a:r>
                        <a:rPr lang="ru-RU" sz="1800" u="none" strike="noStrike" dirty="0">
                          <a:effectLst/>
                        </a:rPr>
                        <a:t>Налоговое планирование / связанные услуги</a:t>
                      </a:r>
                      <a:r>
                        <a:rPr lang="en-US" sz="1800" u="none" strike="noStrike" dirty="0">
                          <a:effectLst/>
                        </a:rPr>
                        <a:t>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Внедрение этической рамки (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Section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280 и др.), акцент на публичном интересе и репутации</a:t>
                      </a:r>
                      <a:r>
                        <a:rPr lang="ru-RU" sz="1800" u="none" strike="noStrike" dirty="0">
                          <a:effectLst/>
                        </a:rPr>
                        <a:t>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Для мероприятий после 30 июня 2025 года.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7540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707465"/>
              </p:ext>
            </p:extLst>
          </p:nvPr>
        </p:nvGraphicFramePr>
        <p:xfrm>
          <a:off x="838200" y="504051"/>
          <a:ext cx="7467601" cy="4680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0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3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7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6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68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№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Область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Суть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Дата вступления в силу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39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Sustainability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reports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(Отчёты об устойчивом развитии / обеспечение)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Новый раздел IESSA, поправки к Кодексу, борьба с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greenwashing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применение Кодекса к нефинансовой информации</a:t>
                      </a:r>
                      <a:r>
                        <a:rPr lang="ru-RU" sz="1800" u="none" strike="noStrike" dirty="0">
                          <a:effectLst/>
                        </a:rPr>
                        <a:t>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отчётов/заданий, начинающихся после 15 декабря 2026 </a:t>
                      </a:r>
                      <a:r>
                        <a:rPr lang="ru-RU" sz="1800" u="none" strike="noStrike" dirty="0">
                          <a:effectLst/>
                        </a:rPr>
                        <a:t> года.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29514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023878"/>
              </p:ext>
            </p:extLst>
          </p:nvPr>
        </p:nvGraphicFramePr>
        <p:xfrm>
          <a:off x="838200" y="504051"/>
          <a:ext cx="7467601" cy="49300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9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5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68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effectLst/>
                        </a:rPr>
                        <a:t>№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effectLst/>
                        </a:rPr>
                        <a:t>Область изменений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Суть изменений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Дата вступления в силу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39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External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Expert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— </a:t>
                      </a:r>
                      <a:r>
                        <a:rPr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Final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Pronouncement</a:t>
                      </a:r>
                      <a:r>
                        <a:rPr lang="ru-RU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Этическая рамка для применения работы внешних экспертов)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Ключевые требования:</a:t>
                      </a:r>
                    </a:p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требование оценить у внешнего эксперта его </a:t>
                      </a:r>
                      <a:r>
                        <a:rPr lang="ru-RU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компетентность, способности и объективность</a:t>
                      </a: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перед тем, как его работу можно будет использовать;</a:t>
                      </a:r>
                    </a:p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если после оценки профессионал (PA или SAP) делает вывод, что эксперт </a:t>
                      </a:r>
                      <a:r>
                        <a:rPr lang="ru-RU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имеет</a:t>
                      </a: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необходимой компетентности/способностей или его объективность под сомнением, то использование его работы </a:t>
                      </a:r>
                      <a:r>
                        <a:rPr lang="ru-RU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запрещается</a:t>
                      </a: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</a:p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для аудита/обеспечения и устойчивого развития добавлены </a:t>
                      </a:r>
                      <a:r>
                        <a:rPr lang="ru-RU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дополнительные требования</a:t>
                      </a: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письменное подтверждение от эксперта об отношениях, интересах, прошлых и текущих связях с клиентом и др.;</a:t>
                      </a:r>
                    </a:p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определение: «внешний эксперт» — лицо или организация вне фирмы/сети, обладающие навыками, знаниями и опытом в области, отличной от бухгалтерского/аудиторского;</a:t>
                      </a:r>
                    </a:p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в Кодексе подчёркивается: использование эксперта не снимает с бухгалтера или аудитора ответственность — они должны применять своё профессиональное суждение, оценивать риски и обеспечивать, что работа эксперта подходит для цели и этически приемлема.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Положения начинают применяться для заданий, начинающихся </a:t>
                      </a:r>
                      <a:r>
                        <a:rPr lang="ru-RU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декабря 2026 года 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 после</a:t>
                      </a:r>
                      <a:r>
                        <a:rPr lang="ru-RU" sz="1200" u="none" strike="noStrike" dirty="0">
                          <a:effectLst/>
                        </a:rPr>
                        <a:t>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36195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93204"/>
            <a:ext cx="7467600" cy="9525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ТЕКУЩИЙ СТАТУС КОДЕКСА ЭТИКИ В СТРАНАХ СНГ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3020" y="1489348"/>
            <a:ext cx="777686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большинстве стран СНГ профессиональные организации либо приняли Международный кодекс этики профессиональных бухгалтеров частично/полностью, либо используют национальные нормативные документы (положения), основанные на IESBA.</a:t>
            </a: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Есть три основных пути «принятия»: </a:t>
            </a: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(1) прямое законодательное требование применять IESBA (не применяется);</a:t>
            </a: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(2) добровольная или организационная адаптация/перевод и применение членами ОПО (Армения, Азербайджан, Казахстан, Россия — перевод/распространение);</a:t>
            </a: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(3) устаревшие/частичные версии кода в применении (Узбекистан).</a:t>
            </a:r>
          </a:p>
        </p:txBody>
      </p:sp>
    </p:spTree>
    <p:extLst>
      <p:ext uri="{BB962C8B-B14F-4D97-AF65-F5344CB8AC3E}">
        <p14:creationId xmlns:p14="http://schemas.microsoft.com/office/powerpoint/2010/main" val="2375792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797657"/>
              </p:ext>
            </p:extLst>
          </p:nvPr>
        </p:nvGraphicFramePr>
        <p:xfrm>
          <a:off x="838200" y="504051"/>
          <a:ext cx="7467601" cy="57686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0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3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7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6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68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№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Область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Суть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Дата вступления в силу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39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 err="1">
                          <a:effectLst/>
                        </a:rPr>
                        <a:t>Role</a:t>
                      </a:r>
                      <a:r>
                        <a:rPr lang="ru-RU" sz="1800" u="none" strike="noStrike" dirty="0">
                          <a:effectLst/>
                        </a:rPr>
                        <a:t> &amp; </a:t>
                      </a:r>
                      <a:r>
                        <a:rPr lang="ru-RU" sz="1800" u="none" strike="noStrike" dirty="0" err="1">
                          <a:effectLst/>
                        </a:rPr>
                        <a:t>Mindset</a:t>
                      </a:r>
                      <a:r>
                        <a:rPr lang="ru-RU" sz="1800" u="none" strike="noStrike" dirty="0">
                          <a:effectLst/>
                        </a:rPr>
                        <a:t> (Роль и мышление)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Введение концепции '</a:t>
                      </a:r>
                      <a:r>
                        <a:rPr lang="ru-RU" sz="1800" u="none" strike="noStrike" dirty="0" err="1">
                          <a:effectLst/>
                        </a:rPr>
                        <a:t>role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and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mindset</a:t>
                      </a:r>
                      <a:r>
                        <a:rPr lang="ru-RU" sz="1800" u="none" strike="noStrike" dirty="0">
                          <a:effectLst/>
                        </a:rPr>
                        <a:t>' — требование к профессиональному бухгалтеру обладать прозорливостью, моральной стойкостью, готовностью действовать в общественных интересах; повышение внимательности к предвзятости и осознанности при принятии решений.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1 января 2022 (на уровне внедрения рядом юрисдикций); внедрение IESBA с конца 2021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40531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93204"/>
            <a:ext cx="7467600" cy="9525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ГЛАВНЫЕ БАРЬЕРЫ ВНЕДРЕНИЯ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3020" y="1489348"/>
            <a:ext cx="77768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 и адаптация последних редакций IESBA;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отсутствие правоприменительного механизма в некоторых юрисдикциях;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разрыв между требованиями к аудиторам и к прочим бухгалтерам/практикам;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отсутствие механизма контроля (мониторинга) соблюдения положений Кодекса бухгалтерами, которые не являются членами профессиональных организаций;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отсутствие рычага воздействия у профессиональных организаций на бухгалтеров в своих юрисдикциях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16454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93204"/>
            <a:ext cx="7467600" cy="9525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Обязательство по соблюдению требований Кодекса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3020" y="1489348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	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479146"/>
              </p:ext>
            </p:extLst>
          </p:nvPr>
        </p:nvGraphicFramePr>
        <p:xfrm>
          <a:off x="611560" y="1561353"/>
          <a:ext cx="7611616" cy="33123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8603">
                  <a:extLst>
                    <a:ext uri="{9D8B030D-6E8A-4147-A177-3AD203B41FA5}">
                      <a16:colId xmlns:a16="http://schemas.microsoft.com/office/drawing/2014/main" val="574594431"/>
                    </a:ext>
                  </a:extLst>
                </a:gridCol>
                <a:gridCol w="2772524">
                  <a:extLst>
                    <a:ext uri="{9D8B030D-6E8A-4147-A177-3AD203B41FA5}">
                      <a16:colId xmlns:a16="http://schemas.microsoft.com/office/drawing/2014/main" val="2683354394"/>
                    </a:ext>
                  </a:extLst>
                </a:gridCol>
                <a:gridCol w="3250489">
                  <a:extLst>
                    <a:ext uri="{9D8B030D-6E8A-4147-A177-3AD203B41FA5}">
                      <a16:colId xmlns:a16="http://schemas.microsoft.com/office/drawing/2014/main" val="832647793"/>
                    </a:ext>
                  </a:extLst>
                </a:gridCol>
              </a:tblGrid>
              <a:tr h="331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Обязательство по соблюдению требований Кодекса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982456"/>
                  </a:ext>
                </a:extLst>
              </a:tr>
              <a:tr h="6624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Страны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Закон, регулирующий бухгалтерский учет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Закон, регулирующий аудиторскую деятельность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663903"/>
                  </a:ext>
                </a:extLst>
              </a:tr>
              <a:tr h="331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Армения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10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17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161044"/>
                  </a:ext>
                </a:extLst>
              </a:tr>
              <a:tr h="331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Азербайджан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649669"/>
                  </a:ext>
                </a:extLst>
              </a:tr>
              <a:tr h="331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Белоруссия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23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530544"/>
                  </a:ext>
                </a:extLst>
              </a:tr>
              <a:tr h="331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Казахстан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16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20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199570"/>
                  </a:ext>
                </a:extLst>
              </a:tr>
              <a:tr h="331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Кыргызстан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2 статьи 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304697"/>
                  </a:ext>
                </a:extLst>
              </a:tr>
              <a:tr h="331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5020164"/>
                  </a:ext>
                </a:extLst>
              </a:tr>
              <a:tr h="331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Узбекистан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29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041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43386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93204"/>
            <a:ext cx="7467600" cy="9525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Обязательство быть членом профессиональной организации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3020" y="1489348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	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354607"/>
              </p:ext>
            </p:extLst>
          </p:nvPr>
        </p:nvGraphicFramePr>
        <p:xfrm>
          <a:off x="755576" y="1345332"/>
          <a:ext cx="7272808" cy="37928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8378">
                  <a:extLst>
                    <a:ext uri="{9D8B030D-6E8A-4147-A177-3AD203B41FA5}">
                      <a16:colId xmlns:a16="http://schemas.microsoft.com/office/drawing/2014/main" val="2245502883"/>
                    </a:ext>
                  </a:extLst>
                </a:gridCol>
                <a:gridCol w="2758142">
                  <a:extLst>
                    <a:ext uri="{9D8B030D-6E8A-4147-A177-3AD203B41FA5}">
                      <a16:colId xmlns:a16="http://schemas.microsoft.com/office/drawing/2014/main" val="4267068732"/>
                    </a:ext>
                  </a:extLst>
                </a:gridCol>
                <a:gridCol w="2996288">
                  <a:extLst>
                    <a:ext uri="{9D8B030D-6E8A-4147-A177-3AD203B41FA5}">
                      <a16:colId xmlns:a16="http://schemas.microsoft.com/office/drawing/2014/main" val="3467584120"/>
                    </a:ext>
                  </a:extLst>
                </a:gridCol>
              </a:tblGrid>
              <a:tr h="367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Обязательство быть членом профессиональной организации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823974"/>
                  </a:ext>
                </a:extLst>
              </a:tr>
              <a:tr h="7344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Страны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Закон, регулирующий бухгалтерский учет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Закон, регулирующий аудиторскую деятельность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9189920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Армения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17 статьи 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17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9985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Азербайджан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6729963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Белоруссия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512173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Казахстан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8 статьи 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8 статьи 1 (статья 8)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648345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Кыргызстан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5, пункт 4 статьи 7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6555428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Россия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4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991963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Узбекистан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8869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7848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93204"/>
            <a:ext cx="7467600" cy="9525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Ссылка на Кодекс этики в сайте профессиональной организации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3020" y="1489348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	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857833"/>
              </p:ext>
            </p:extLst>
          </p:nvPr>
        </p:nvGraphicFramePr>
        <p:xfrm>
          <a:off x="611560" y="769268"/>
          <a:ext cx="8208911" cy="42648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16424">
                  <a:extLst>
                    <a:ext uri="{9D8B030D-6E8A-4147-A177-3AD203B41FA5}">
                      <a16:colId xmlns:a16="http://schemas.microsoft.com/office/drawing/2014/main" val="3726184628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1322629573"/>
                    </a:ext>
                  </a:extLst>
                </a:gridCol>
                <a:gridCol w="2160239">
                  <a:extLst>
                    <a:ext uri="{9D8B030D-6E8A-4147-A177-3AD203B41FA5}">
                      <a16:colId xmlns:a16="http://schemas.microsoft.com/office/drawing/2014/main" val="3904053494"/>
                    </a:ext>
                  </a:extLst>
                </a:gridCol>
              </a:tblGrid>
              <a:tr h="4156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профессиональной организации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Ссылка на Кодекс этики в сайте профессиональной организации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124793"/>
                  </a:ext>
                </a:extLst>
              </a:tr>
              <a:tr h="277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национальном языке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другом языке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49571"/>
                  </a:ext>
                </a:extLst>
              </a:tr>
              <a:tr h="3702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Палата аудиторов и эксперт бухгалтеров Армении (</a:t>
                      </a:r>
                      <a:r>
                        <a:rPr lang="ru-RU" sz="12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https://caaa.am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Да,</a:t>
                      </a:r>
                      <a:r>
                        <a:rPr lang="ru-RU" sz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 года редакции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394867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Палата аудиторов Азербайджанской Республики (</a:t>
                      </a:r>
                      <a:r>
                        <a:rPr lang="ru-RU" sz="12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https://audit.gov.az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Да, 2023 года редакции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22944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Аудиторская палата Республики Беларусь (</a:t>
                      </a:r>
                      <a:r>
                        <a:rPr lang="ru-RU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/>
                        </a:rPr>
                        <a:t>https://audit-ap.by</a:t>
                      </a: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Предположительно - да, 2010 года редакции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русском языке,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 года редакции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568770"/>
                  </a:ext>
                </a:extLst>
              </a:tr>
              <a:tr h="5924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Палата аудиторов Республики Казахстан (</a:t>
                      </a: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www</a:t>
                      </a:r>
                      <a:r>
                        <a:rPr lang="ru-RU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.</a:t>
                      </a: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audit</a:t>
                      </a:r>
                      <a:r>
                        <a:rPr lang="ru-RU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.</a:t>
                      </a: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kz</a:t>
                      </a: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Да, Ссылка на сайт 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IESBA</a:t>
                      </a: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на редакцию 2022 года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английском языке. Ссылка на сайт 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IESBA</a:t>
                      </a: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на редакцию 2023 года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97373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Объединения бухгалтеров и аудиторов Кыргызстана (</a:t>
                      </a: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6"/>
                        </a:rPr>
                        <a:t>www</a:t>
                      </a:r>
                      <a:r>
                        <a:rPr lang="ru-RU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6"/>
                        </a:rPr>
                        <a:t>.</a:t>
                      </a: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6"/>
                        </a:rPr>
                        <a:t>oba</a:t>
                      </a:r>
                      <a:r>
                        <a:rPr lang="ru-RU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6"/>
                        </a:rPr>
                        <a:t>.</a:t>
                      </a: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6"/>
                        </a:rPr>
                        <a:t>kg</a:t>
                      </a: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606679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 аудиторов Ассоциация «Содружество», Российская Федерация </a:t>
                      </a: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7"/>
                        </a:rPr>
                        <a:t>www</a:t>
                      </a:r>
                      <a:r>
                        <a:rPr lang="ru-RU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7"/>
                        </a:rPr>
                        <a:t>.</a:t>
                      </a: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7"/>
                        </a:rPr>
                        <a:t>sroaas</a:t>
                      </a:r>
                      <a:r>
                        <a:rPr lang="ru-RU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7"/>
                        </a:rPr>
                        <a:t>.</a:t>
                      </a: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7"/>
                        </a:rPr>
                        <a:t>ru</a:t>
                      </a: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Да, 2025 года редакции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698988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Палата аудиторов Узбекистана (</a:t>
                      </a: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8"/>
                        </a:rPr>
                        <a:t>www</a:t>
                      </a:r>
                      <a:r>
                        <a:rPr lang="ru-RU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8"/>
                        </a:rPr>
                        <a:t>.</a:t>
                      </a: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8"/>
                        </a:rPr>
                        <a:t>uzaudit</a:t>
                      </a:r>
                      <a:r>
                        <a:rPr lang="ru-RU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8"/>
                        </a:rPr>
                        <a:t>.</a:t>
                      </a: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8"/>
                        </a:rPr>
                        <a:t>uz</a:t>
                      </a: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русском языке, 2010 года редакции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9077288"/>
                  </a:ext>
                </a:extLst>
              </a:tr>
              <a:tr h="4484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ассоциация бухгалтеров и аудиторов Узбекистана (</a:t>
                      </a: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9"/>
                        </a:rPr>
                        <a:t>www</a:t>
                      </a:r>
                      <a:r>
                        <a:rPr lang="ru-RU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9"/>
                        </a:rPr>
                        <a:t>.</a:t>
                      </a: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9"/>
                        </a:rPr>
                        <a:t>naaa</a:t>
                      </a:r>
                      <a:r>
                        <a:rPr lang="ru-RU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9"/>
                        </a:rPr>
                        <a:t>.</a:t>
                      </a: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9"/>
                        </a:rPr>
                        <a:t>uz</a:t>
                      </a: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русском языке, 2010 года редакции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69" marR="6746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27565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70716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93204"/>
            <a:ext cx="7467600" cy="952500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Законодательный статус Кодекса этики в странах СНГ</a:t>
            </a:r>
            <a:endParaRPr lang="ru-RU" sz="2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3020" y="1489348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	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12311"/>
              </p:ext>
            </p:extLst>
          </p:nvPr>
        </p:nvGraphicFramePr>
        <p:xfrm>
          <a:off x="899592" y="841277"/>
          <a:ext cx="7614495" cy="43085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8165">
                  <a:extLst>
                    <a:ext uri="{9D8B030D-6E8A-4147-A177-3AD203B41FA5}">
                      <a16:colId xmlns:a16="http://schemas.microsoft.com/office/drawing/2014/main" val="906847037"/>
                    </a:ext>
                  </a:extLst>
                </a:gridCol>
                <a:gridCol w="2538165">
                  <a:extLst>
                    <a:ext uri="{9D8B030D-6E8A-4147-A177-3AD203B41FA5}">
                      <a16:colId xmlns:a16="http://schemas.microsoft.com/office/drawing/2014/main" val="2345851514"/>
                    </a:ext>
                  </a:extLst>
                </a:gridCol>
                <a:gridCol w="2538165">
                  <a:extLst>
                    <a:ext uri="{9D8B030D-6E8A-4147-A177-3AD203B41FA5}">
                      <a16:colId xmlns:a16="http://schemas.microsoft.com/office/drawing/2014/main" val="1246511043"/>
                    </a:ext>
                  </a:extLst>
                </a:gridCol>
              </a:tblGrid>
              <a:tr h="374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Страна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применения Кодекса IESBA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Национальные особенности или адаптации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137614"/>
                  </a:ext>
                </a:extLst>
              </a:tr>
              <a:tr h="5619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Частично принято через СРО ААС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Используется в рамках аудиторской деятельности, адаптировано к российскому законодательству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339356"/>
                  </a:ext>
                </a:extLst>
              </a:tr>
              <a:tr h="5619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Казахстан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Принято в полном объеме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Внедрено в рамках сертификации и проф. стандартов, активно используется в аудите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5155326"/>
                  </a:ext>
                </a:extLst>
              </a:tr>
              <a:tr h="5619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Узбекистан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Частично внедрён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Применяется в рамках внешнего аудита, обсуждается полная гармонизация с IESBA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549227"/>
                  </a:ext>
                </a:extLst>
              </a:tr>
              <a:tr h="374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Беларусь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Частично принято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Используется в аудите, но с национальными дополнениями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94180"/>
                  </a:ext>
                </a:extLst>
              </a:tr>
              <a:tr h="749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Кыргызстан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Принято в рамках проф. объединений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Применяется в сертификации и обучении, закреплено законодательно для аудиторов и аудиторских организаций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5763904"/>
                  </a:ext>
                </a:extLst>
              </a:tr>
              <a:tr h="5619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Армения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Принято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Используется в аудите и бухгалтерском учёте, признано на уровне проф. ассоциаций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947113"/>
                  </a:ext>
                </a:extLst>
              </a:tr>
              <a:tr h="5619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Азербайджан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Частично принято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Внедряется через проф. организации, есть элементы адаптации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606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15765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93204"/>
            <a:ext cx="7467600" cy="9525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Обновление статуса Плана действий по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SMO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сайте IESBA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3020" y="1489348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	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603783"/>
              </p:ext>
            </p:extLst>
          </p:nvPr>
        </p:nvGraphicFramePr>
        <p:xfrm>
          <a:off x="755576" y="1174264"/>
          <a:ext cx="7920880" cy="33135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36283">
                  <a:extLst>
                    <a:ext uri="{9D8B030D-6E8A-4147-A177-3AD203B41FA5}">
                      <a16:colId xmlns:a16="http://schemas.microsoft.com/office/drawing/2014/main" val="948793551"/>
                    </a:ext>
                  </a:extLst>
                </a:gridCol>
                <a:gridCol w="2163091">
                  <a:extLst>
                    <a:ext uri="{9D8B030D-6E8A-4147-A177-3AD203B41FA5}">
                      <a16:colId xmlns:a16="http://schemas.microsoft.com/office/drawing/2014/main" val="2332295457"/>
                    </a:ext>
                  </a:extLst>
                </a:gridCol>
                <a:gridCol w="1821506">
                  <a:extLst>
                    <a:ext uri="{9D8B030D-6E8A-4147-A177-3AD203B41FA5}">
                      <a16:colId xmlns:a16="http://schemas.microsoft.com/office/drawing/2014/main" val="3852112217"/>
                    </a:ext>
                  </a:extLst>
                </a:gridCol>
              </a:tblGrid>
              <a:tr h="477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профессиональной организации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Плана действий по 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SMO</a:t>
                      </a: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6273911"/>
                  </a:ext>
                </a:extLst>
              </a:tr>
              <a:tr h="2430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Последнее обновление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49187"/>
                  </a:ext>
                </a:extLst>
              </a:tr>
              <a:tr h="4770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Палата аудиторов и эксперт бухгалтеров Армении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 / 2024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указано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470755"/>
                  </a:ext>
                </a:extLst>
              </a:tr>
              <a:tr h="243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Палата аудиторов Азербайджанской Республики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/ 2021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Выполнить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9328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Аудиторская палата Республики Беларусь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27227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Палата аудиторов Республики Казахстан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 / 2023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Выполнить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484949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Объединения бухгалтеров и аудиторов Кыргызстана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 / 2022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указано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69915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 аудиторов Ассоциация «Содружество» (Российская Федерация)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/ 2021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Выполнить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9108020"/>
                  </a:ext>
                </a:extLst>
              </a:tr>
              <a:tr h="2385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Палата аудиторов Узбекистана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/ 2021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Рассмотреть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003183"/>
                  </a:ext>
                </a:extLst>
              </a:tr>
              <a:tr h="4770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ассоциация бухгалтеров и аудиторов Узбекистана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 / 2023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Рассмотреть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897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1509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996627"/>
              </p:ext>
            </p:extLst>
          </p:nvPr>
        </p:nvGraphicFramePr>
        <p:xfrm>
          <a:off x="838200" y="504051"/>
          <a:ext cx="7467601" cy="4680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0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3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7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6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68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№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Область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Суть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Дата вступления в силу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39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 err="1">
                          <a:effectLst/>
                        </a:rPr>
                        <a:t>Non‑Assurance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Services</a:t>
                      </a:r>
                      <a:r>
                        <a:rPr lang="ru-RU" sz="1800" u="none" strike="noStrike" dirty="0">
                          <a:effectLst/>
                        </a:rPr>
                        <a:t> (NAS) – ограничения и раскрытия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Ужесточение правил по предоставлению услуг, не связанных с заверением (NAS) аудит‑клиентам, усиление запретов при риске в самоанализе, требования к </a:t>
                      </a:r>
                      <a:r>
                        <a:rPr lang="ru-RU" sz="1800" u="none" strike="noStrike" dirty="0" err="1">
                          <a:effectLst/>
                        </a:rPr>
                        <a:t>раскры-тию</a:t>
                      </a:r>
                      <a:r>
                        <a:rPr lang="ru-RU" sz="1800" u="none" strike="noStrike" dirty="0">
                          <a:effectLst/>
                        </a:rPr>
                        <a:t> информации о гонорарах и прозрачности взаимоотношений.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15 декабря 2022 (для положений, касающихся PIE); последующие уточнения – 15 декабря 2024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975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296116"/>
              </p:ext>
            </p:extLst>
          </p:nvPr>
        </p:nvGraphicFramePr>
        <p:xfrm>
          <a:off x="838200" y="504051"/>
          <a:ext cx="7467601" cy="4680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0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3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7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6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68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№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Область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Суть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Дата вступления в силу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39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Определение </a:t>
                      </a:r>
                      <a:r>
                        <a:rPr lang="en-US" sz="1800" u="none" strike="noStrike" dirty="0">
                          <a:effectLst/>
                        </a:rPr>
                        <a:t>Public Interest Entity (PIE) </a:t>
                      </a:r>
                      <a:r>
                        <a:rPr lang="ru-RU" sz="1800" u="none" strike="noStrike" dirty="0">
                          <a:effectLst/>
                        </a:rPr>
                        <a:t>и </a:t>
                      </a:r>
                      <a:r>
                        <a:rPr lang="en-US" sz="1800" u="none" strike="noStrike" dirty="0">
                          <a:effectLst/>
                        </a:rPr>
                        <a:t>listed entities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Расширение и уточнение критериев отнесения организаций к PIE; прямое влияние на применение более строгих норм независимости и запретов на NAS.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15 декабря 2024 (основные положения)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7224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21348"/>
              </p:ext>
            </p:extLst>
          </p:nvPr>
        </p:nvGraphicFramePr>
        <p:xfrm>
          <a:off x="838200" y="504051"/>
          <a:ext cx="7467601" cy="4680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0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3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7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6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68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№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Область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Суть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Дата вступления в силу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39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800" u="none" strike="noStrike" dirty="0">
                          <a:effectLst/>
                        </a:rPr>
                        <a:t>Technology‑</a:t>
                      </a:r>
                      <a:endParaRPr lang="ru-RU" sz="1800" u="none" strike="noStrike" dirty="0">
                        <a:effectLst/>
                      </a:endParaRPr>
                    </a:p>
                    <a:p>
                      <a:pPr algn="just" fontAlgn="t"/>
                      <a:r>
                        <a:rPr lang="en-US" sz="1800" u="none" strike="noStrike" dirty="0">
                          <a:effectLst/>
                        </a:rPr>
                        <a:t>related provisions (</a:t>
                      </a:r>
                      <a:r>
                        <a:rPr lang="ru-RU" sz="1800" u="none" strike="noStrike" dirty="0">
                          <a:effectLst/>
                        </a:rPr>
                        <a:t>Технологические </a:t>
                      </a:r>
                      <a:r>
                        <a:rPr lang="ru-RU" sz="1800" u="none" strike="noStrike" dirty="0" err="1">
                          <a:effectLst/>
                        </a:rPr>
                        <a:t>положе-ния</a:t>
                      </a:r>
                      <a:r>
                        <a:rPr lang="ru-RU" sz="1800" u="none" strike="noStrike" dirty="0">
                          <a:effectLst/>
                        </a:rPr>
                        <a:t>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Включение требований, учитывающих влияние технологий и ИИ: риски </a:t>
                      </a:r>
                      <a:r>
                        <a:rPr lang="ru-RU" sz="1800" u="none" strike="noStrike" dirty="0" err="1">
                          <a:effectLst/>
                        </a:rPr>
                        <a:t>автоматиза-ции</a:t>
                      </a:r>
                      <a:r>
                        <a:rPr lang="ru-RU" sz="1800" u="none" strike="noStrike" dirty="0">
                          <a:effectLst/>
                        </a:rPr>
                        <a:t>, необходимость обновления компетенций, защита данных, особое внимание при предоставлении технологических услуг как NAS.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15 декабря 2024 (ключевые положения); часть рекомендаций появилась ранее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2508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7687506"/>
              </p:ext>
            </p:extLst>
          </p:nvPr>
        </p:nvGraphicFramePr>
        <p:xfrm>
          <a:off x="838200" y="504051"/>
          <a:ext cx="7467601" cy="4680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0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3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7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6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68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№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Область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Суть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Дата вступления в силу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39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800" u="none" strike="noStrike" dirty="0" err="1">
                          <a:effectLst/>
                        </a:rPr>
                        <a:t>Confidentialit</a:t>
                      </a:r>
                      <a:r>
                        <a:rPr lang="en-US" sz="1800" u="none" strike="noStrike" dirty="0">
                          <a:effectLst/>
                        </a:rPr>
                        <a:t>, Professional Competence &amp; Due Care (</a:t>
                      </a:r>
                      <a:r>
                        <a:rPr lang="ru-RU" sz="1800" u="none" strike="noStrike" dirty="0">
                          <a:effectLst/>
                        </a:rPr>
                        <a:t>Конфиденциальность и компетентность)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Уточнение обязанностей по защите конфиденциальной информации в цифровой среде; требование поддерживать профессиональную компетентность в условиях технологи-</a:t>
                      </a:r>
                      <a:r>
                        <a:rPr lang="ru-RU" sz="1800" u="none" strike="noStrike" dirty="0" err="1">
                          <a:effectLst/>
                        </a:rPr>
                        <a:t>ческих</a:t>
                      </a:r>
                      <a:r>
                        <a:rPr lang="ru-RU" sz="1800" u="none" strike="noStrike" dirty="0">
                          <a:effectLst/>
                        </a:rPr>
                        <a:t> изменений и использования внешних экспертов.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15 декабря 2024 (в составе технологических и сопутствующих пересмотров)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0012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328817"/>
              </p:ext>
            </p:extLst>
          </p:nvPr>
        </p:nvGraphicFramePr>
        <p:xfrm>
          <a:off x="838200" y="504051"/>
          <a:ext cx="7467601" cy="4680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0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3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7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6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68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№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Область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Суть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Дата вступления в силу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39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800" u="none" strike="noStrike" dirty="0">
                          <a:effectLst/>
                        </a:rPr>
                        <a:t>Organizational Culture / Speak up / Bias (</a:t>
                      </a:r>
                      <a:r>
                        <a:rPr lang="ru-RU" sz="1800" u="none" strike="noStrike" dirty="0">
                          <a:effectLst/>
                        </a:rPr>
                        <a:t>Организационная культура и публичность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Добавлены рекомендации по роли организационной культуры и лидерства; поощрение сообщений о нарушениях, защита свидетелей; внимание к сознательной и бессознательной предвзятости.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Пошаговая интеграция c 2022–2024; материалы-приложения в кодексе к 15 декабря 2024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757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320043"/>
              </p:ext>
            </p:extLst>
          </p:nvPr>
        </p:nvGraphicFramePr>
        <p:xfrm>
          <a:off x="838200" y="504051"/>
          <a:ext cx="7467601" cy="4680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0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3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7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6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68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№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Область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Суть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Дата вступления в силу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39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 err="1">
                          <a:effectLst/>
                        </a:rPr>
                        <a:t>Conceptual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Framework</a:t>
                      </a:r>
                      <a:r>
                        <a:rPr lang="ru-RU" sz="1800" u="none" strike="noStrike" dirty="0">
                          <a:effectLst/>
                        </a:rPr>
                        <a:t> — применение (Концептуальная структура)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Акцент на применение концептуальной структуры с учётом роли и образа мышления; оценки угроз, мер защиты и учета предвзятости; расширенные при-</a:t>
                      </a:r>
                      <a:r>
                        <a:rPr lang="ru-RU" sz="1800" u="none" strike="noStrike" dirty="0" err="1">
                          <a:effectLst/>
                        </a:rPr>
                        <a:t>кладные</a:t>
                      </a:r>
                      <a:r>
                        <a:rPr lang="ru-RU" sz="1800" u="none" strike="noStrike" dirty="0">
                          <a:effectLst/>
                        </a:rPr>
                        <a:t> материалы для практического применения.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С 2022 (постепенное введение), уточнения к 15 декабря 2024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4310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484171"/>
              </p:ext>
            </p:extLst>
          </p:nvPr>
        </p:nvGraphicFramePr>
        <p:xfrm>
          <a:off x="838200" y="504051"/>
          <a:ext cx="7467601" cy="52200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0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3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7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6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68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№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Область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Суть изменений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Дата вступления в силу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39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978" marR="7978" marT="79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800" u="none" strike="noStrike" dirty="0">
                          <a:effectLst/>
                        </a:rPr>
                        <a:t>Independence: EQR, cooling‑off, group audit </a:t>
                      </a:r>
                      <a:r>
                        <a:rPr lang="en-US" sz="1800" u="none" strike="noStrike" dirty="0" err="1">
                          <a:effectLst/>
                        </a:rPr>
                        <a:t>responsibili</a:t>
                      </a:r>
                      <a:r>
                        <a:rPr lang="ru-RU" sz="1800" u="none" strike="noStrike" dirty="0">
                          <a:effectLst/>
                        </a:rPr>
                        <a:t>-</a:t>
                      </a:r>
                      <a:r>
                        <a:rPr lang="en-US" sz="1800" u="none" strike="noStrike" dirty="0">
                          <a:effectLst/>
                        </a:rPr>
                        <a:t>ties (</a:t>
                      </a:r>
                      <a:r>
                        <a:rPr lang="en-US" sz="1800" u="none" strike="noStrike" dirty="0" err="1">
                          <a:effectLst/>
                        </a:rPr>
                        <a:t>Независи</a:t>
                      </a:r>
                      <a:r>
                        <a:rPr lang="ru-RU" sz="1800" u="none" strike="noStrike" dirty="0">
                          <a:effectLst/>
                        </a:rPr>
                        <a:t>-</a:t>
                      </a:r>
                      <a:r>
                        <a:rPr lang="en-US" sz="1800" u="none" strike="noStrike" dirty="0" err="1">
                          <a:effectLst/>
                        </a:rPr>
                        <a:t>мость</a:t>
                      </a:r>
                      <a:r>
                        <a:rPr lang="en-US" sz="1800" u="none" strike="noStrike" dirty="0">
                          <a:effectLst/>
                        </a:rPr>
                        <a:t>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Уточнение роли Экспертов по качеству (</a:t>
                      </a:r>
                      <a:r>
                        <a:rPr lang="ru-RU" sz="1800" u="none" strike="noStrike" dirty="0" err="1">
                          <a:effectLst/>
                        </a:rPr>
                        <a:t>Engagement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Quality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Reviewers</a:t>
                      </a:r>
                      <a:r>
                        <a:rPr lang="ru-RU" sz="1800" u="none" strike="noStrike" dirty="0">
                          <a:effectLst/>
                        </a:rPr>
                        <a:t>), введение/уточнение </a:t>
                      </a:r>
                      <a:r>
                        <a:rPr lang="ru-RU" sz="1800" u="none" strike="noStrike" dirty="0" err="1">
                          <a:effectLst/>
                        </a:rPr>
                        <a:t>cooling‑off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periods</a:t>
                      </a:r>
                      <a:r>
                        <a:rPr lang="ru-RU" sz="1800" u="none" strike="noStrike" dirty="0">
                          <a:effectLst/>
                        </a:rPr>
                        <a:t> (период охлаждения), требования по распределению ответственности в групповых аудитах, усиление правил по взаимоотношению с аудиторскими сетями.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u="none" strike="noStrike" dirty="0">
                          <a:effectLst/>
                        </a:rPr>
                        <a:t>15 декабря 2024 (основные положения), с этапами внедрения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57841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</TotalTime>
  <Words>1870</Words>
  <Application>Microsoft Office PowerPoint</Application>
  <PresentationFormat>Экран (16:10)</PresentationFormat>
  <Paragraphs>306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Century Gothic</vt:lpstr>
      <vt:lpstr>Times New Roman</vt:lpstr>
      <vt:lpstr>Wingdings 3</vt:lpstr>
      <vt:lpstr>Легкий дым</vt:lpstr>
      <vt:lpstr>Обзор изменений международного Кодекса этики профессиональных бухгалтеров (Кодекс IESBA)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ТЕКУЩИЙ СТАТУС КОДЕКСА ЭТИКИ В СТРАНАХ СНГ</vt:lpstr>
      <vt:lpstr>ГЛАВНЫЕ БАРЬЕРЫ ВНЕДРЕНИЯ</vt:lpstr>
      <vt:lpstr>Обязательство по соблюдению требований Кодекса</vt:lpstr>
      <vt:lpstr>Обязательство быть членом профессиональной организации</vt:lpstr>
      <vt:lpstr>Ссылка на Кодекс этики в сайте профессиональной организации</vt:lpstr>
      <vt:lpstr>Законодательный статус Кодекса этики в странах СНГ</vt:lpstr>
      <vt:lpstr>Обновление статуса Плана действий по SMO 4  в сайте IESBA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рассмотрении обзора изменений международного Кодекса этики профессиональных бухгалтеров (Кодекс IESBA)</dc:title>
  <dc:creator>Равшан Хайдаров</dc:creator>
  <cp:lastModifiedBy>User</cp:lastModifiedBy>
  <cp:revision>39</cp:revision>
  <dcterms:created xsi:type="dcterms:W3CDTF">2025-10-14T18:16:50Z</dcterms:created>
  <dcterms:modified xsi:type="dcterms:W3CDTF">2025-11-05T08:40:58Z</dcterms:modified>
</cp:coreProperties>
</file>