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sldIdLst>
    <p:sldId id="267" r:id="rId2"/>
    <p:sldId id="543" r:id="rId3"/>
    <p:sldId id="537" r:id="rId4"/>
    <p:sldId id="529" r:id="rId5"/>
    <p:sldId id="518" r:id="rId6"/>
    <p:sldId id="526" r:id="rId7"/>
    <p:sldId id="530" r:id="rId8"/>
    <p:sldId id="531" r:id="rId9"/>
    <p:sldId id="546" r:id="rId10"/>
    <p:sldId id="547" r:id="rId11"/>
    <p:sldId id="519" r:id="rId12"/>
    <p:sldId id="507" r:id="rId13"/>
    <p:sldId id="539" r:id="rId14"/>
    <p:sldId id="540" r:id="rId15"/>
    <p:sldId id="521" r:id="rId16"/>
    <p:sldId id="520" r:id="rId17"/>
    <p:sldId id="516" r:id="rId18"/>
    <p:sldId id="532" r:id="rId19"/>
    <p:sldId id="533" r:id="rId20"/>
    <p:sldId id="544" r:id="rId21"/>
    <p:sldId id="523" r:id="rId22"/>
    <p:sldId id="524" r:id="rId23"/>
    <p:sldId id="534" r:id="rId24"/>
    <p:sldId id="527" r:id="rId25"/>
    <p:sldId id="525" r:id="rId26"/>
    <p:sldId id="545" r:id="rId27"/>
    <p:sldId id="517" r:id="rId28"/>
    <p:sldId id="522" r:id="rId29"/>
    <p:sldId id="515" r:id="rId30"/>
    <p:sldId id="542" r:id="rId31"/>
    <p:sldId id="265" r:id="rId32"/>
  </p:sldIdLst>
  <p:sldSz cx="9144000" cy="6858000" type="screen4x3"/>
  <p:notesSz cx="6742113"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4660"/>
  </p:normalViewPr>
  <p:slideViewPr>
    <p:cSldViewPr>
      <p:cViewPr varScale="1">
        <p:scale>
          <a:sx n="106" d="100"/>
          <a:sy n="106" d="100"/>
        </p:scale>
        <p:origin x="184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1582" cy="493633"/>
          </a:xfrm>
          <a:prstGeom prst="rect">
            <a:avLst/>
          </a:prstGeom>
        </p:spPr>
        <p:txBody>
          <a:bodyPr vert="horz" lIns="90946" tIns="45473" rIns="90946" bIns="45473" rtlCol="0"/>
          <a:lstStyle>
            <a:lvl1pPr algn="l">
              <a:defRPr sz="1200"/>
            </a:lvl1pPr>
          </a:lstStyle>
          <a:p>
            <a:endParaRPr lang="ru-RU"/>
          </a:p>
        </p:txBody>
      </p:sp>
      <p:sp>
        <p:nvSpPr>
          <p:cNvPr id="3" name="Дата 2"/>
          <p:cNvSpPr>
            <a:spLocks noGrp="1"/>
          </p:cNvSpPr>
          <p:nvPr>
            <p:ph type="dt" idx="1"/>
          </p:nvPr>
        </p:nvSpPr>
        <p:spPr>
          <a:xfrm>
            <a:off x="3818971" y="0"/>
            <a:ext cx="2921582" cy="493633"/>
          </a:xfrm>
          <a:prstGeom prst="rect">
            <a:avLst/>
          </a:prstGeom>
        </p:spPr>
        <p:txBody>
          <a:bodyPr vert="horz" lIns="90946" tIns="45473" rIns="90946" bIns="45473" rtlCol="0"/>
          <a:lstStyle>
            <a:lvl1pPr algn="r">
              <a:defRPr sz="1200"/>
            </a:lvl1pPr>
          </a:lstStyle>
          <a:p>
            <a:fld id="{66D1F138-6F54-4D9B-91F0-AEE45BB35FB0}" type="datetimeFigureOut">
              <a:rPr lang="ru-RU" smtClean="0"/>
              <a:t>16.11.2023</a:t>
            </a:fld>
            <a:endParaRPr lang="ru-RU"/>
          </a:p>
        </p:txBody>
      </p:sp>
      <p:sp>
        <p:nvSpPr>
          <p:cNvPr id="4" name="Образ слайда 3"/>
          <p:cNvSpPr>
            <a:spLocks noGrp="1" noRot="1" noChangeAspect="1"/>
          </p:cNvSpPr>
          <p:nvPr>
            <p:ph type="sldImg" idx="2"/>
          </p:nvPr>
        </p:nvSpPr>
        <p:spPr>
          <a:xfrm>
            <a:off x="903288" y="741363"/>
            <a:ext cx="4935537" cy="3700462"/>
          </a:xfrm>
          <a:prstGeom prst="rect">
            <a:avLst/>
          </a:prstGeom>
          <a:noFill/>
          <a:ln w="12700">
            <a:solidFill>
              <a:prstClr val="black"/>
            </a:solidFill>
          </a:ln>
        </p:spPr>
        <p:txBody>
          <a:bodyPr vert="horz" lIns="90946" tIns="45473" rIns="90946" bIns="45473" rtlCol="0" anchor="ctr"/>
          <a:lstStyle/>
          <a:p>
            <a:endParaRPr lang="ru-RU"/>
          </a:p>
        </p:txBody>
      </p:sp>
      <p:sp>
        <p:nvSpPr>
          <p:cNvPr id="5" name="Заметки 4"/>
          <p:cNvSpPr>
            <a:spLocks noGrp="1"/>
          </p:cNvSpPr>
          <p:nvPr>
            <p:ph type="body" sz="quarter" idx="3"/>
          </p:nvPr>
        </p:nvSpPr>
        <p:spPr>
          <a:xfrm>
            <a:off x="674212" y="4689516"/>
            <a:ext cx="5393690" cy="4442698"/>
          </a:xfrm>
          <a:prstGeom prst="rect">
            <a:avLst/>
          </a:prstGeom>
        </p:spPr>
        <p:txBody>
          <a:bodyPr vert="horz" lIns="90946" tIns="45473" rIns="90946" bIns="45473"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7317"/>
            <a:ext cx="2921582" cy="493633"/>
          </a:xfrm>
          <a:prstGeom prst="rect">
            <a:avLst/>
          </a:prstGeom>
        </p:spPr>
        <p:txBody>
          <a:bodyPr vert="horz" lIns="90946" tIns="45473" rIns="90946" bIns="45473" rtlCol="0" anchor="b"/>
          <a:lstStyle>
            <a:lvl1pPr algn="l">
              <a:defRPr sz="1200"/>
            </a:lvl1pPr>
          </a:lstStyle>
          <a:p>
            <a:endParaRPr lang="ru-RU"/>
          </a:p>
        </p:txBody>
      </p:sp>
      <p:sp>
        <p:nvSpPr>
          <p:cNvPr id="7" name="Номер слайда 6"/>
          <p:cNvSpPr>
            <a:spLocks noGrp="1"/>
          </p:cNvSpPr>
          <p:nvPr>
            <p:ph type="sldNum" sz="quarter" idx="5"/>
          </p:nvPr>
        </p:nvSpPr>
        <p:spPr>
          <a:xfrm>
            <a:off x="3818971" y="9377317"/>
            <a:ext cx="2921582" cy="493633"/>
          </a:xfrm>
          <a:prstGeom prst="rect">
            <a:avLst/>
          </a:prstGeom>
        </p:spPr>
        <p:txBody>
          <a:bodyPr vert="horz" lIns="90946" tIns="45473" rIns="90946" bIns="45473" rtlCol="0" anchor="b"/>
          <a:lstStyle>
            <a:lvl1pPr algn="r">
              <a:defRPr sz="1200"/>
            </a:lvl1pPr>
          </a:lstStyle>
          <a:p>
            <a:fld id="{1AA40A9E-1E74-4281-92B3-37DAB1FC312D}" type="slidenum">
              <a:rPr lang="ru-RU" smtClean="0"/>
              <a:t>‹#›</a:t>
            </a:fld>
            <a:endParaRPr lang="ru-RU"/>
          </a:p>
        </p:txBody>
      </p:sp>
    </p:spTree>
    <p:extLst>
      <p:ext uri="{BB962C8B-B14F-4D97-AF65-F5344CB8AC3E}">
        <p14:creationId xmlns:p14="http://schemas.microsoft.com/office/powerpoint/2010/main" val="3290564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7" name="Дата 6"/>
          <p:cNvSpPr>
            <a:spLocks noGrp="1"/>
          </p:cNvSpPr>
          <p:nvPr>
            <p:ph type="dt" sz="half" idx="10"/>
          </p:nvPr>
        </p:nvSpPr>
        <p:spPr/>
        <p:txBody>
          <a:bodyPr/>
          <a:lstStyle/>
          <a:p>
            <a:fld id="{CDF94614-E525-4C70-B79A-00E7EDFDC4C8}" type="datetimeFigureOut">
              <a:rPr lang="ru-RU" smtClean="0"/>
              <a:t>16.11.2023</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7C5DF329-AF40-42DF-A8C6-03041D8D480F}"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CDF94614-E525-4C70-B79A-00E7EDFDC4C8}" type="datetimeFigureOut">
              <a:rPr lang="ru-RU" smtClean="0"/>
              <a:t>16.11.2023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CDF94614-E525-4C70-B79A-00E7EDFDC4C8}" type="datetimeFigureOut">
              <a:rPr lang="ru-RU" smtClean="0"/>
              <a:t>16.11.2023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CDF94614-E525-4C70-B79A-00E7EDFDC4C8}" type="datetimeFigureOut">
              <a:rPr lang="ru-RU" smtClean="0"/>
              <a:t>16.11.2023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CDF94614-E525-4C70-B79A-00E7EDFDC4C8}" type="datetimeFigureOut">
              <a:rPr lang="ru-RU" smtClean="0"/>
              <a:t>16.11.2023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5DF329-AF40-42DF-A8C6-03041D8D480F}"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CDF94614-E525-4C70-B79A-00E7EDFDC4C8}" type="datetimeFigureOut">
              <a:rPr lang="ru-RU" smtClean="0"/>
              <a:t>16.11.2023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CDF94614-E525-4C70-B79A-00E7EDFDC4C8}" type="datetimeFigureOut">
              <a:rPr lang="ru-RU" smtClean="0"/>
              <a:t>16.11.2023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CDF94614-E525-4C70-B79A-00E7EDFDC4C8}" type="datetimeFigureOut">
              <a:rPr lang="ru-RU" smtClean="0"/>
              <a:t>16.11.2023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CDF94614-E525-4C70-B79A-00E7EDFDC4C8}" type="datetimeFigureOut">
              <a:rPr lang="ru-RU" smtClean="0"/>
              <a:t>16.11.2023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5DF329-AF40-42DF-A8C6-03041D8D480F}"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CDF94614-E525-4C70-B79A-00E7EDFDC4C8}" type="datetimeFigureOut">
              <a:rPr lang="ru-RU" smtClean="0"/>
              <a:t>16.11.2023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5DF329-AF40-42DF-A8C6-03041D8D480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CDF94614-E525-4C70-B79A-00E7EDFDC4C8}" type="datetimeFigureOut">
              <a:rPr lang="ru-RU" smtClean="0"/>
              <a:t>16.11.2023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5DF329-AF40-42DF-A8C6-03041D8D480F}"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DF94614-E525-4C70-B79A-00E7EDFDC4C8}" type="datetimeFigureOut">
              <a:rPr lang="ru-RU" smtClean="0"/>
              <a:t>16.11.2023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C5DF329-AF40-42DF-A8C6-03041D8D480F}"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2852936"/>
            <a:ext cx="7406640" cy="1472184"/>
          </a:xfrm>
        </p:spPr>
        <p:txBody>
          <a:bodyPr>
            <a:noAutofit/>
          </a:bodyPr>
          <a:lstStyle/>
          <a:p>
            <a:br>
              <a:rPr lang="ru-RU" sz="3900" dirty="0">
                <a:solidFill>
                  <a:srgbClr val="D1282E">
                    <a:satMod val="130000"/>
                  </a:srgbClr>
                </a:solidFill>
              </a:rPr>
            </a:br>
            <a:r>
              <a:rPr lang="ru-RU" sz="3900" dirty="0">
                <a:solidFill>
                  <a:srgbClr val="D1282E">
                    <a:satMod val="130000"/>
                  </a:srgbClr>
                </a:solidFill>
              </a:rPr>
              <a:t>Российский концерн (группа): проблемы организации и аудита</a:t>
            </a:r>
            <a:endParaRPr lang="ru-RU" sz="4000" dirty="0"/>
          </a:p>
        </p:txBody>
      </p:sp>
      <p:sp>
        <p:nvSpPr>
          <p:cNvPr id="3" name="Подзаголовок 2"/>
          <p:cNvSpPr>
            <a:spLocks noGrp="1"/>
          </p:cNvSpPr>
          <p:nvPr>
            <p:ph type="subTitle" idx="1"/>
          </p:nvPr>
        </p:nvSpPr>
        <p:spPr>
          <a:xfrm>
            <a:off x="1331640" y="4581128"/>
            <a:ext cx="6400800" cy="1944216"/>
          </a:xfrm>
        </p:spPr>
        <p:txBody>
          <a:bodyPr>
            <a:noAutofit/>
          </a:bodyPr>
          <a:lstStyle/>
          <a:p>
            <a:pPr algn="ctr"/>
            <a:r>
              <a:rPr lang="ru-RU" sz="1600" i="1" dirty="0" err="1">
                <a:solidFill>
                  <a:schemeClr val="tx1">
                    <a:lumMod val="75000"/>
                    <a:lumOff val="25000"/>
                  </a:schemeClr>
                </a:solidFill>
              </a:rPr>
              <a:t>Гузов</a:t>
            </a:r>
            <a:r>
              <a:rPr lang="ru-RU" sz="1600" i="1" dirty="0">
                <a:solidFill>
                  <a:schemeClr val="tx1">
                    <a:lumMod val="75000"/>
                    <a:lumOff val="25000"/>
                  </a:schemeClr>
                </a:solidFill>
              </a:rPr>
              <a:t> Юрий Николаевич</a:t>
            </a:r>
          </a:p>
          <a:p>
            <a:pPr algn="ctr"/>
            <a:r>
              <a:rPr lang="ru-RU" sz="1600" i="1" dirty="0">
                <a:solidFill>
                  <a:schemeClr val="tx1">
                    <a:lumMod val="75000"/>
                    <a:lumOff val="25000"/>
                  </a:schemeClr>
                </a:solidFill>
              </a:rPr>
              <a:t>Доцент экономического факультета </a:t>
            </a:r>
          </a:p>
          <a:p>
            <a:pPr algn="ctr"/>
            <a:r>
              <a:rPr lang="ru-RU" sz="1600" i="1" dirty="0">
                <a:solidFill>
                  <a:schemeClr val="tx1">
                    <a:lumMod val="75000"/>
                    <a:lumOff val="25000"/>
                  </a:schemeClr>
                </a:solidFill>
              </a:rPr>
              <a:t>Санкт-Петербургского государственного университета</a:t>
            </a:r>
          </a:p>
          <a:p>
            <a:pPr algn="ctr"/>
            <a:endParaRPr lang="ru-RU" sz="1600" i="1" dirty="0">
              <a:solidFill>
                <a:schemeClr val="tx1">
                  <a:lumMod val="75000"/>
                  <a:lumOff val="25000"/>
                </a:schemeClr>
              </a:solidFill>
            </a:endParaRPr>
          </a:p>
          <a:p>
            <a:pPr algn="ctr"/>
            <a:r>
              <a:rPr lang="ru-RU" sz="1600" i="1" dirty="0">
                <a:solidFill>
                  <a:schemeClr val="tx1">
                    <a:lumMod val="75000"/>
                    <a:lumOff val="25000"/>
                  </a:schemeClr>
                </a:solidFill>
              </a:rPr>
              <a:t>Санкт-Петербург</a:t>
            </a:r>
          </a:p>
          <a:p>
            <a:pPr algn="ctr"/>
            <a:r>
              <a:rPr lang="ru-RU" sz="1600" i="1" dirty="0">
                <a:solidFill>
                  <a:schemeClr val="tx1">
                    <a:lumMod val="75000"/>
                    <a:lumOff val="25000"/>
                  </a:schemeClr>
                </a:solidFill>
              </a:rPr>
              <a:t>2023</a:t>
            </a:r>
            <a:endParaRPr lang="ru-RU" sz="1600" dirty="0">
              <a:solidFill>
                <a:schemeClr val="tx1">
                  <a:lumMod val="75000"/>
                  <a:lumOff val="25000"/>
                </a:schemeClr>
              </a:solidFill>
            </a:endParaRPr>
          </a:p>
        </p:txBody>
      </p:sp>
      <p:pic>
        <p:nvPicPr>
          <p:cNvPr id="4098" name="Picture 2" descr="http://pr.spbu.ru/images/simvolika/head/bloc_eng_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3603" y="188640"/>
            <a:ext cx="4032448" cy="1213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799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Компонент без реальной отчетности</a:t>
            </a:r>
          </a:p>
        </p:txBody>
      </p:sp>
      <p:sp>
        <p:nvSpPr>
          <p:cNvPr id="3" name="Объект 2"/>
          <p:cNvSpPr>
            <a:spLocks noGrp="1"/>
          </p:cNvSpPr>
          <p:nvPr>
            <p:ph idx="1"/>
          </p:nvPr>
        </p:nvSpPr>
        <p:spPr>
          <a:xfrm>
            <a:off x="1435608" y="1447800"/>
            <a:ext cx="7498080" cy="5005536"/>
          </a:xfrm>
        </p:spPr>
        <p:txBody>
          <a:bodyPr>
            <a:normAutofit fontScale="55000" lnSpcReduction="20000"/>
          </a:bodyPr>
          <a:lstStyle/>
          <a:p>
            <a:r>
              <a:rPr lang="ru-RU" dirty="0"/>
              <a:t>Исходя из понимания организационной структуры группы и ее информационной системы, аудитор группы может определить, что финансовая информация некоторых организаций или подразделений может </a:t>
            </a:r>
            <a:r>
              <a:rPr lang="ru-RU" b="1" dirty="0"/>
              <a:t>рассматриваться в совокупности как компонент </a:t>
            </a:r>
            <a:r>
              <a:rPr lang="ru-RU" dirty="0"/>
              <a:t>для целей планирования и выполнения аудиторских процедур. </a:t>
            </a:r>
          </a:p>
          <a:p>
            <a:r>
              <a:rPr lang="ru-RU" dirty="0"/>
              <a:t>Например, группа может включать три юридических лица с аналогичными характеристиками хозяйственной деятельности, осуществляющих операции в одном географическом регионе под общим руководством и использующих общую систему внутреннего контроля, включая информационную систему. В этих обстоятельствах аудитор группы может принять решение рассматривать эти </a:t>
            </a:r>
            <a:r>
              <a:rPr lang="ru-RU" b="1" dirty="0"/>
              <a:t>три юридических лица как один компонент</a:t>
            </a:r>
            <a:r>
              <a:rPr lang="ru-RU" dirty="0"/>
              <a:t>.</a:t>
            </a:r>
          </a:p>
          <a:p>
            <a:r>
              <a:rPr lang="ru-RU" dirty="0"/>
              <a:t>Группа также может централизовать деятельность или процессы, применимые к нескольким организациям или подразделениям группы, например, посредством использования общего центра обслуживания. Когда такая централизованная деятельность имеет значение для процесса составления финансовой отчетности группы, </a:t>
            </a:r>
            <a:r>
              <a:rPr lang="ru-RU" b="1" dirty="0"/>
              <a:t>аудитор группы может определить общий центр обслуживания в качестве компонента</a:t>
            </a:r>
            <a:r>
              <a:rPr lang="ru-RU" dirty="0"/>
              <a:t>.</a:t>
            </a:r>
          </a:p>
          <a:p>
            <a:endParaRPr lang="ru-RU" dirty="0"/>
          </a:p>
        </p:txBody>
      </p:sp>
    </p:spTree>
    <p:extLst>
      <p:ext uri="{BB962C8B-B14F-4D97-AF65-F5344CB8AC3E}">
        <p14:creationId xmlns:p14="http://schemas.microsoft.com/office/powerpoint/2010/main" val="2688755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A8A77-8A22-D3CB-DD7E-1FDC8F6A006D}"/>
              </a:ext>
            </a:extLst>
          </p:cNvPr>
          <p:cNvSpPr>
            <a:spLocks noGrp="1"/>
          </p:cNvSpPr>
          <p:nvPr>
            <p:ph type="title"/>
          </p:nvPr>
        </p:nvSpPr>
        <p:spPr/>
        <p:txBody>
          <a:bodyPr/>
          <a:lstStyle/>
          <a:p>
            <a:r>
              <a:rPr lang="ru-RU" dirty="0"/>
              <a:t>Типология групп</a:t>
            </a:r>
          </a:p>
        </p:txBody>
      </p:sp>
      <p:sp>
        <p:nvSpPr>
          <p:cNvPr id="3" name="Объект 2">
            <a:extLst>
              <a:ext uri="{FF2B5EF4-FFF2-40B4-BE49-F238E27FC236}">
                <a16:creationId xmlns:a16="http://schemas.microsoft.com/office/drawing/2014/main" id="{F56429A5-E523-330D-3334-980D8EE2BD38}"/>
              </a:ext>
            </a:extLst>
          </p:cNvPr>
          <p:cNvSpPr>
            <a:spLocks noGrp="1"/>
          </p:cNvSpPr>
          <p:nvPr>
            <p:ph idx="1"/>
          </p:nvPr>
        </p:nvSpPr>
        <p:spPr/>
        <p:txBody>
          <a:bodyPr>
            <a:normAutofit fontScale="70000" lnSpcReduction="20000"/>
          </a:bodyPr>
          <a:lstStyle/>
          <a:p>
            <a:r>
              <a:rPr lang="ru-RU" dirty="0"/>
              <a:t>Группа может быть организована различными  способами.  Например,  группа может быть организована  </a:t>
            </a:r>
            <a:r>
              <a:rPr lang="ru-RU" b="1" dirty="0"/>
              <a:t>юридическими или другими субъектами </a:t>
            </a:r>
            <a:r>
              <a:rPr lang="ru-RU" dirty="0"/>
              <a:t>(например,   материнской компанией и одной или  несколькими дочерними компаниями, совместными предприятиями или инвестициями,  учитываемыми методом долевого участия).  Такие группы обычно образуют типологии «ствол» или «крыша».</a:t>
            </a:r>
          </a:p>
          <a:p>
            <a:r>
              <a:rPr lang="ru-RU" dirty="0"/>
              <a:t>Альтернативно,  группа может быть организована по </a:t>
            </a:r>
            <a:r>
              <a:rPr lang="ru-RU" b="1" dirty="0"/>
              <a:t>географическому признаку, по другим экономическим  единицам </a:t>
            </a:r>
            <a:r>
              <a:rPr lang="ru-RU" dirty="0"/>
              <a:t>(включая филиалы или подразделения) или по функциям или коммерческой деятельности. В этом МСA эти различные формы организации в совокупности называются «сущностями или бизнес-единицами».</a:t>
            </a:r>
          </a:p>
          <a:p>
            <a:r>
              <a:rPr lang="ru-RU" dirty="0"/>
              <a:t>Новым является появление </a:t>
            </a:r>
            <a:r>
              <a:rPr lang="ru-RU" b="1" dirty="0"/>
              <a:t>«экосистем» </a:t>
            </a:r>
            <a:r>
              <a:rPr lang="ru-RU" dirty="0"/>
              <a:t>(объединение банковского и нефинансового бизнеса на основе МСФО).</a:t>
            </a:r>
          </a:p>
        </p:txBody>
      </p:sp>
    </p:spTree>
    <p:extLst>
      <p:ext uri="{BB962C8B-B14F-4D97-AF65-F5344CB8AC3E}">
        <p14:creationId xmlns:p14="http://schemas.microsoft.com/office/powerpoint/2010/main" val="2323384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D97B6D-6ADD-7328-AD78-E4E515E268E6}"/>
              </a:ext>
            </a:extLst>
          </p:cNvPr>
          <p:cNvSpPr>
            <a:spLocks noGrp="1"/>
          </p:cNvSpPr>
          <p:nvPr>
            <p:ph type="title"/>
          </p:nvPr>
        </p:nvSpPr>
        <p:spPr/>
        <p:txBody>
          <a:bodyPr>
            <a:normAutofit fontScale="90000"/>
          </a:bodyPr>
          <a:lstStyle/>
          <a:p>
            <a:r>
              <a:rPr lang="ru-RU" dirty="0"/>
              <a:t>Где искать русский концерн (группу)?</a:t>
            </a:r>
          </a:p>
        </p:txBody>
      </p:sp>
      <p:sp>
        <p:nvSpPr>
          <p:cNvPr id="3" name="Объект 2">
            <a:extLst>
              <a:ext uri="{FF2B5EF4-FFF2-40B4-BE49-F238E27FC236}">
                <a16:creationId xmlns:a16="http://schemas.microsoft.com/office/drawing/2014/main" id="{0AC85472-44DB-8CDA-3D6A-6C345C48638E}"/>
              </a:ext>
            </a:extLst>
          </p:cNvPr>
          <p:cNvSpPr>
            <a:spLocks noGrp="1"/>
          </p:cNvSpPr>
          <p:nvPr>
            <p:ph idx="1"/>
          </p:nvPr>
        </p:nvSpPr>
        <p:spPr/>
        <p:txBody>
          <a:bodyPr>
            <a:normAutofit fontScale="62500" lnSpcReduction="20000"/>
          </a:bodyPr>
          <a:lstStyle/>
          <a:p>
            <a:pPr algn="just">
              <a:lnSpc>
                <a:spcPct val="107000"/>
              </a:lnSpc>
              <a:spcAft>
                <a:spcPts val="800"/>
              </a:spcAft>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К сожалению, в России нет специализированной статистики, отражающей число фирм ведущих учет по МСФО, составляющих консолидированную отчетность и реестра концернов (групп). В настоящее время существует только реестр аудиторов, проверяющих общественно-значимые компании, Федерального казначейства РФ. </a:t>
            </a:r>
          </a:p>
          <a:p>
            <a:pPr algn="just">
              <a:lnSpc>
                <a:spcPct val="107000"/>
              </a:lnSpc>
              <a:spcAft>
                <a:spcPts val="800"/>
              </a:spcAft>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Для решения данной задачи было проанализирована база данных СПАРК за 2021 г. по разделу выборки – «Отчетность МСФО – Россия». В ней содержится информация о 571 компании, составляющих отчетность по МСФО, в выборку не включены банки и кредитные институты. Этим фирмам принадлежит 4324 дочерних компании. Число дочерних компаний изменяется от 1 до 128 у ПАО «Газпром».</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r>
              <a:rPr lang="ru-RU" sz="3200" dirty="0">
                <a:effectLst/>
                <a:latin typeface="Times New Roman" panose="02020603050405020304" pitchFamily="18" charset="0"/>
                <a:ea typeface="Calibri" panose="020F0502020204030204" pitchFamily="34" charset="0"/>
              </a:rPr>
              <a:t>Согласно бухгалтерскому законодательству, индивидуальная отчетность составляется по РСБУ, а консолидированная отчетность – по МСФО.</a:t>
            </a:r>
          </a:p>
          <a:p>
            <a:endParaRPr lang="ru-RU" dirty="0"/>
          </a:p>
        </p:txBody>
      </p:sp>
    </p:spTree>
    <p:extLst>
      <p:ext uri="{BB962C8B-B14F-4D97-AF65-F5344CB8AC3E}">
        <p14:creationId xmlns:p14="http://schemas.microsoft.com/office/powerpoint/2010/main" val="2909786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3FD9BD-EF77-5C64-A792-F9F6AA870113}"/>
              </a:ext>
            </a:extLst>
          </p:cNvPr>
          <p:cNvSpPr>
            <a:spLocks noGrp="1"/>
          </p:cNvSpPr>
          <p:nvPr>
            <p:ph type="title"/>
          </p:nvPr>
        </p:nvSpPr>
        <p:spPr/>
        <p:txBody>
          <a:bodyPr/>
          <a:lstStyle/>
          <a:p>
            <a:r>
              <a:rPr lang="ru-RU" dirty="0"/>
              <a:t>Типология групп</a:t>
            </a:r>
          </a:p>
        </p:txBody>
      </p:sp>
      <p:sp>
        <p:nvSpPr>
          <p:cNvPr id="3" name="Объект 2">
            <a:extLst>
              <a:ext uri="{FF2B5EF4-FFF2-40B4-BE49-F238E27FC236}">
                <a16:creationId xmlns:a16="http://schemas.microsoft.com/office/drawing/2014/main" id="{9BC4DFB0-89C4-2B98-DBCC-5085FC8FB248}"/>
              </a:ext>
            </a:extLst>
          </p:cNvPr>
          <p:cNvSpPr>
            <a:spLocks noGrp="1"/>
          </p:cNvSpPr>
          <p:nvPr>
            <p:ph idx="1"/>
          </p:nvPr>
        </p:nvSpPr>
        <p:spPr>
          <a:xfrm>
            <a:off x="1435608" y="1447800"/>
            <a:ext cx="7498080" cy="5077544"/>
          </a:xfrm>
        </p:spPr>
        <p:txBody>
          <a:bodyPr>
            <a:normAutofit fontScale="55000" lnSpcReduction="20000"/>
          </a:bodyPr>
          <a:lstStyle/>
          <a:p>
            <a:pPr algn="just">
              <a:lnSpc>
                <a:spcPct val="107000"/>
              </a:lnSpc>
              <a:spcAft>
                <a:spcPts val="800"/>
              </a:spcAft>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Мы выделяем две типологии дизайна (архитектуры) группы: «ствол» и «крыша» (холдинг). </a:t>
            </a:r>
          </a:p>
          <a:p>
            <a:pPr algn="just">
              <a:lnSpc>
                <a:spcPct val="107000"/>
              </a:lnSpc>
              <a:spcAft>
                <a:spcPts val="800"/>
              </a:spcAft>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Для «ствола» характерно формирование группы на основе крупной компании и основой оценки деятельности является реальная выручка компании. Консолидированный баланс такой группы и материнской компании по своей структуре соответствует промышленной компании (наличие выручки, основных средств, запасов и деловой дебиторской и кредиторской задолженности). </a:t>
            </a:r>
          </a:p>
          <a:p>
            <a:pPr algn="just">
              <a:lnSpc>
                <a:spcPct val="107000"/>
              </a:lnSpc>
              <a:spcAft>
                <a:spcPts val="800"/>
              </a:spcAft>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«Крыша» (холдинг – «Мечта олигарха») формируется обычно на основе микро- или малого предприятия, выполняет инвестиционно-держательские функции и является получателем дохода (дивидендов), значительно превышающих реальную выручку. Баланс материнской компании такой группы содержит только финансовые вложения и инвестиции в дочерние структуры, число занятых исчисляется единицами.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r>
              <a:rPr lang="ru-RU" sz="3200" dirty="0">
                <a:effectLst/>
                <a:latin typeface="Times New Roman" panose="02020603050405020304" pitchFamily="18" charset="0"/>
                <a:ea typeface="Calibri" panose="020F0502020204030204" pitchFamily="34" charset="0"/>
              </a:rPr>
              <a:t>В данной выборке идентифицировано к типологии группы «ствол» относится 297 компаний, а к типологии группы «крыша» - 137 компаний </a:t>
            </a:r>
            <a:endParaRPr lang="ru-RU" dirty="0"/>
          </a:p>
        </p:txBody>
      </p:sp>
    </p:spTree>
    <p:extLst>
      <p:ext uri="{BB962C8B-B14F-4D97-AF65-F5344CB8AC3E}">
        <p14:creationId xmlns:p14="http://schemas.microsoft.com/office/powerpoint/2010/main" val="2351582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E88605-AD7C-E5C9-F6E3-04269F753EF1}"/>
              </a:ext>
            </a:extLst>
          </p:cNvPr>
          <p:cNvSpPr>
            <a:spLocks noGrp="1"/>
          </p:cNvSpPr>
          <p:nvPr>
            <p:ph type="title"/>
          </p:nvPr>
        </p:nvSpPr>
        <p:spPr/>
        <p:txBody>
          <a:bodyPr>
            <a:normAutofit fontScale="90000"/>
          </a:bodyPr>
          <a:lstStyle/>
          <a:p>
            <a:r>
              <a:rPr lang="ru-RU" dirty="0"/>
              <a:t>Ключевая аналитика выборки по масштабам компаний </a:t>
            </a:r>
          </a:p>
        </p:txBody>
      </p:sp>
      <p:sp>
        <p:nvSpPr>
          <p:cNvPr id="3" name="Объект 2">
            <a:extLst>
              <a:ext uri="{FF2B5EF4-FFF2-40B4-BE49-F238E27FC236}">
                <a16:creationId xmlns:a16="http://schemas.microsoft.com/office/drawing/2014/main" id="{6D885242-27B3-76F9-7F03-5D2C88CDBF7D}"/>
              </a:ext>
            </a:extLst>
          </p:cNvPr>
          <p:cNvSpPr>
            <a:spLocks noGrp="1"/>
          </p:cNvSpPr>
          <p:nvPr>
            <p:ph idx="1"/>
          </p:nvPr>
        </p:nvSpPr>
        <p:spPr/>
        <p:txBody>
          <a:bodyPr/>
          <a:lstStyle/>
          <a:p>
            <a:r>
              <a:rPr lang="ru-RU" sz="3200" dirty="0">
                <a:effectLst/>
                <a:latin typeface="Times New Roman" panose="02020603050405020304" pitchFamily="18" charset="0"/>
                <a:ea typeface="Calibri" panose="020F0502020204030204" pitchFamily="34" charset="0"/>
              </a:rPr>
              <a:t>Градация предприятий по выручке, млн. руб.: </a:t>
            </a:r>
          </a:p>
          <a:p>
            <a:r>
              <a:rPr lang="ru-RU" sz="3200" dirty="0">
                <a:effectLst/>
                <a:latin typeface="Times New Roman" panose="02020603050405020304" pitchFamily="18" charset="0"/>
                <a:ea typeface="Calibri" panose="020F0502020204030204" pitchFamily="34" charset="0"/>
              </a:rPr>
              <a:t>менее – 120-Микро; </a:t>
            </a:r>
          </a:p>
          <a:p>
            <a:r>
              <a:rPr lang="ru-RU" sz="3200" dirty="0">
                <a:effectLst/>
                <a:latin typeface="Times New Roman" panose="02020603050405020304" pitchFamily="18" charset="0"/>
                <a:ea typeface="Calibri" panose="020F0502020204030204" pitchFamily="34" charset="0"/>
              </a:rPr>
              <a:t>121 – 800-Малые; </a:t>
            </a:r>
          </a:p>
          <a:p>
            <a:r>
              <a:rPr lang="ru-RU" sz="3200" dirty="0">
                <a:effectLst/>
                <a:latin typeface="Times New Roman" panose="02020603050405020304" pitchFamily="18" charset="0"/>
                <a:ea typeface="Calibri" panose="020F0502020204030204" pitchFamily="34" charset="0"/>
              </a:rPr>
              <a:t>801 – 2000-Средние; </a:t>
            </a:r>
          </a:p>
          <a:p>
            <a:r>
              <a:rPr lang="ru-RU" sz="3200" dirty="0">
                <a:effectLst/>
                <a:latin typeface="Times New Roman" panose="02020603050405020304" pitchFamily="18" charset="0"/>
                <a:ea typeface="Calibri" panose="020F0502020204030204" pitchFamily="34" charset="0"/>
              </a:rPr>
              <a:t>более 2000-Крупные</a:t>
            </a:r>
            <a:endParaRPr lang="ru-RU" dirty="0"/>
          </a:p>
        </p:txBody>
      </p:sp>
    </p:spTree>
    <p:extLst>
      <p:ext uri="{BB962C8B-B14F-4D97-AF65-F5344CB8AC3E}">
        <p14:creationId xmlns:p14="http://schemas.microsoft.com/office/powerpoint/2010/main" val="3496438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E8A2EB-57FD-3E06-36CF-E1436FAE0866}"/>
              </a:ext>
            </a:extLst>
          </p:cNvPr>
          <p:cNvSpPr>
            <a:spLocks noGrp="1"/>
          </p:cNvSpPr>
          <p:nvPr>
            <p:ph type="title"/>
          </p:nvPr>
        </p:nvSpPr>
        <p:spPr/>
        <p:txBody>
          <a:bodyPr/>
          <a:lstStyle/>
          <a:p>
            <a:r>
              <a:rPr lang="ru-RU" dirty="0"/>
              <a:t>Аудит группы</a:t>
            </a:r>
          </a:p>
        </p:txBody>
      </p:sp>
      <p:sp>
        <p:nvSpPr>
          <p:cNvPr id="3" name="Объект 2">
            <a:extLst>
              <a:ext uri="{FF2B5EF4-FFF2-40B4-BE49-F238E27FC236}">
                <a16:creationId xmlns:a16="http://schemas.microsoft.com/office/drawing/2014/main" id="{7140D94E-4888-04E5-2FEC-27EC69FDA968}"/>
              </a:ext>
            </a:extLst>
          </p:cNvPr>
          <p:cNvSpPr>
            <a:spLocks noGrp="1"/>
          </p:cNvSpPr>
          <p:nvPr>
            <p:ph idx="1"/>
          </p:nvPr>
        </p:nvSpPr>
        <p:spPr/>
        <p:txBody>
          <a:bodyPr>
            <a:normAutofit fontScale="62500" lnSpcReduction="20000"/>
          </a:bodyPr>
          <a:lstStyle/>
          <a:p>
            <a:r>
              <a:rPr lang="ru-RU" b="1" dirty="0"/>
              <a:t>Группа</a:t>
            </a:r>
            <a:r>
              <a:rPr lang="ru-RU" dirty="0"/>
              <a:t> – отчитывающаяся организация, для которой составляется финансовая (консолидированная) отчетность группы.</a:t>
            </a:r>
          </a:p>
          <a:p>
            <a:r>
              <a:rPr lang="ru-RU" b="1" dirty="0"/>
              <a:t>Аудит группы </a:t>
            </a:r>
            <a:r>
              <a:rPr lang="ru-RU" dirty="0"/>
              <a:t>– аудит финансовой(консолидированная)  отчетности группы.</a:t>
            </a:r>
          </a:p>
          <a:p>
            <a:r>
              <a:rPr lang="ru-RU" b="1" dirty="0"/>
              <a:t>Аудитор группы </a:t>
            </a:r>
            <a:r>
              <a:rPr lang="ru-RU" dirty="0"/>
              <a:t>— партнер по групповому взаимодействию и члены команды по вовлечению, не являющиеся аудиторами компонентов. Аудитор группы отвечает за:</a:t>
            </a:r>
          </a:p>
          <a:p>
            <a:pPr lvl="1"/>
            <a:r>
              <a:rPr lang="ru-RU" dirty="0"/>
              <a:t>(i)	Разработка общей стратегии аудита группы и плана группового аудита ;</a:t>
            </a:r>
          </a:p>
          <a:p>
            <a:pPr lvl="1"/>
            <a:r>
              <a:rPr lang="ru-RU" dirty="0"/>
              <a:t>(</a:t>
            </a:r>
            <a:r>
              <a:rPr lang="ru-RU" dirty="0" err="1"/>
              <a:t>ii</a:t>
            </a:r>
            <a:r>
              <a:rPr lang="ru-RU" dirty="0"/>
              <a:t>)	Руководство и руководство компонентами итогов и обзор их работы;</a:t>
            </a:r>
          </a:p>
          <a:p>
            <a:pPr lvl="1"/>
            <a:r>
              <a:rPr lang="ru-RU" dirty="0"/>
              <a:t>(</a:t>
            </a:r>
            <a:r>
              <a:rPr lang="ru-RU" dirty="0" err="1"/>
              <a:t>iii</a:t>
            </a:r>
            <a:r>
              <a:rPr lang="ru-RU" dirty="0"/>
              <a:t>)Оценка выводов, сделанных на основе полученных аудиторских доказательств, в качестве основы для формирования мнения по финансовой отчетности группы.</a:t>
            </a:r>
          </a:p>
          <a:p>
            <a:r>
              <a:rPr lang="ru-RU" b="1" dirty="0"/>
              <a:t>Аудиторское заключение Группы </a:t>
            </a:r>
            <a:r>
              <a:rPr lang="ru-RU" dirty="0"/>
              <a:t>– Аудиторское заключение по финансовой отчетности Группы.</a:t>
            </a:r>
          </a:p>
          <a:p>
            <a:endParaRPr lang="ru-RU" dirty="0"/>
          </a:p>
        </p:txBody>
      </p:sp>
    </p:spTree>
    <p:extLst>
      <p:ext uri="{BB962C8B-B14F-4D97-AF65-F5344CB8AC3E}">
        <p14:creationId xmlns:p14="http://schemas.microsoft.com/office/powerpoint/2010/main" val="2674179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71C4E6-3EDC-364D-E3F0-1DDD2EC3DA4C}"/>
              </a:ext>
            </a:extLst>
          </p:cNvPr>
          <p:cNvSpPr>
            <a:spLocks noGrp="1"/>
          </p:cNvSpPr>
          <p:nvPr>
            <p:ph type="title"/>
          </p:nvPr>
        </p:nvSpPr>
        <p:spPr/>
        <p:txBody>
          <a:bodyPr/>
          <a:lstStyle/>
          <a:p>
            <a:r>
              <a:rPr lang="ru-RU" dirty="0"/>
              <a:t>Объекты аудита группы</a:t>
            </a:r>
          </a:p>
        </p:txBody>
      </p:sp>
      <p:sp>
        <p:nvSpPr>
          <p:cNvPr id="3" name="Объект 2">
            <a:extLst>
              <a:ext uri="{FF2B5EF4-FFF2-40B4-BE49-F238E27FC236}">
                <a16:creationId xmlns:a16="http://schemas.microsoft.com/office/drawing/2014/main" id="{F504A4C0-7E0C-B7A6-4D54-F5C0303B68D4}"/>
              </a:ext>
            </a:extLst>
          </p:cNvPr>
          <p:cNvSpPr>
            <a:spLocks noGrp="1"/>
          </p:cNvSpPr>
          <p:nvPr>
            <p:ph idx="1"/>
          </p:nvPr>
        </p:nvSpPr>
        <p:spPr/>
        <p:txBody>
          <a:bodyPr>
            <a:normAutofit fontScale="85000" lnSpcReduction="10000"/>
          </a:bodyPr>
          <a:lstStyle/>
          <a:p>
            <a:r>
              <a:rPr lang="ru-RU" dirty="0"/>
              <a:t>Старый МСА 600:</a:t>
            </a:r>
          </a:p>
          <a:p>
            <a:pPr lvl="1"/>
            <a:r>
              <a:rPr lang="ru-RU" dirty="0"/>
              <a:t>Мать (аудит), дочки (аудит, обзорная проверка), крупные активы и непроверяемая часть</a:t>
            </a:r>
          </a:p>
          <a:p>
            <a:r>
              <a:rPr lang="ru-RU" dirty="0"/>
              <a:t>Новый МСА 600:</a:t>
            </a:r>
          </a:p>
          <a:p>
            <a:pPr lvl="1"/>
            <a:r>
              <a:rPr lang="ru-RU" dirty="0"/>
              <a:t>Мать (аудит), компоненты по усмотрению аудитора (аудит</a:t>
            </a:r>
            <a:r>
              <a:rPr lang="ru-RU"/>
              <a:t>), крупные активы и непроверяемая часть</a:t>
            </a:r>
            <a:endParaRPr lang="ru-RU" dirty="0"/>
          </a:p>
          <a:p>
            <a:pPr lvl="1"/>
            <a:r>
              <a:rPr lang="ru-RU" dirty="0"/>
              <a:t>Компонент – организация, бизнес-единица, функция или хозяйственная деятельность или некоторая их совокупность, определяемая аудитором группы для целей планирования и выполнения аудиторских процедур в рамках группового аудита.</a:t>
            </a:r>
          </a:p>
        </p:txBody>
      </p:sp>
    </p:spTree>
    <p:extLst>
      <p:ext uri="{BB962C8B-B14F-4D97-AF65-F5344CB8AC3E}">
        <p14:creationId xmlns:p14="http://schemas.microsoft.com/office/powerpoint/2010/main" val="3553194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4B88E4-2C28-1A4B-5CB1-8790EC4EB8E2}"/>
              </a:ext>
            </a:extLst>
          </p:cNvPr>
          <p:cNvSpPr>
            <a:spLocks noGrp="1"/>
          </p:cNvSpPr>
          <p:nvPr>
            <p:ph type="title"/>
          </p:nvPr>
        </p:nvSpPr>
        <p:spPr/>
        <p:txBody>
          <a:bodyPr/>
          <a:lstStyle/>
          <a:p>
            <a:r>
              <a:rPr lang="ru-RU" dirty="0"/>
              <a:t>«Мать твою» и консолидация</a:t>
            </a:r>
          </a:p>
        </p:txBody>
      </p:sp>
      <p:pic>
        <p:nvPicPr>
          <p:cNvPr id="5" name="Объект 4" descr="Изображение выглядит как текст, снимок экрана, компьютер&#10;&#10;Автоматически созданное описание">
            <a:extLst>
              <a:ext uri="{FF2B5EF4-FFF2-40B4-BE49-F238E27FC236}">
                <a16:creationId xmlns:a16="http://schemas.microsoft.com/office/drawing/2014/main" id="{9D2D4141-353B-EC15-DE35-44840F527BD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93315" y="1738908"/>
            <a:ext cx="7741135" cy="4354388"/>
          </a:xfrm>
        </p:spPr>
      </p:pic>
    </p:spTree>
    <p:extLst>
      <p:ext uri="{BB962C8B-B14F-4D97-AF65-F5344CB8AC3E}">
        <p14:creationId xmlns:p14="http://schemas.microsoft.com/office/powerpoint/2010/main" val="747419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Понимание деятельности группы и ее окружения, применимой концепции подготовки финансовой отчетности и системы внутреннего контроля группы</a:t>
            </a:r>
          </a:p>
        </p:txBody>
      </p:sp>
      <p:sp>
        <p:nvSpPr>
          <p:cNvPr id="3" name="Объект 2"/>
          <p:cNvSpPr>
            <a:spLocks noGrp="1"/>
          </p:cNvSpPr>
          <p:nvPr>
            <p:ph idx="1"/>
          </p:nvPr>
        </p:nvSpPr>
        <p:spPr/>
        <p:txBody>
          <a:bodyPr>
            <a:normAutofit/>
          </a:bodyPr>
          <a:lstStyle/>
          <a:p>
            <a:r>
              <a:rPr lang="ru-RU" dirty="0"/>
              <a:t>При применении МСА 315 аудитор группы обязан взять на себя ответственность за получение понимания в следующих областях :</a:t>
            </a:r>
          </a:p>
          <a:p>
            <a:pPr lvl="1"/>
            <a:r>
              <a:rPr lang="ru-RU" sz="2000" dirty="0"/>
              <a:t>группа и ее окружение</a:t>
            </a:r>
          </a:p>
          <a:p>
            <a:pPr lvl="1"/>
            <a:r>
              <a:rPr lang="ru-RU" sz="2000" dirty="0">
                <a:latin typeface="Arial" panose="020B0604020202020204" pitchFamily="34" charset="0"/>
                <a:ea typeface="Arial" panose="020B0604020202020204" pitchFamily="34" charset="0"/>
              </a:rPr>
              <a:t>применимая концепция подготовки финансовой отчетности и последовательность применения учетной политики и практики в рамках группы;</a:t>
            </a:r>
          </a:p>
          <a:p>
            <a:pPr lvl="1"/>
            <a:r>
              <a:rPr lang="ru-RU" sz="2000" dirty="0">
                <a:latin typeface="Arial" panose="020B0604020202020204" pitchFamily="34" charset="0"/>
                <a:ea typeface="Arial" panose="020B0604020202020204" pitchFamily="34" charset="0"/>
              </a:rPr>
              <a:t>система внутреннего контроля группы</a:t>
            </a:r>
          </a:p>
          <a:p>
            <a:endParaRPr lang="ru-RU" dirty="0">
              <a:latin typeface="Arial" panose="020B0604020202020204" pitchFamily="34" charset="0"/>
              <a:ea typeface="Arial" panose="020B0604020202020204" pitchFamily="34" charset="0"/>
            </a:endParaRPr>
          </a:p>
          <a:p>
            <a:endParaRPr lang="ru-RU" dirty="0">
              <a:latin typeface="Arial" panose="020B0604020202020204" pitchFamily="34" charset="0"/>
              <a:ea typeface="Arial" panose="020B0604020202020204" pitchFamily="34" charset="0"/>
            </a:endParaRPr>
          </a:p>
          <a:p>
            <a:endParaRPr lang="ru-RU" dirty="0"/>
          </a:p>
        </p:txBody>
      </p:sp>
    </p:spTree>
    <p:extLst>
      <p:ext uri="{BB962C8B-B14F-4D97-AF65-F5344CB8AC3E}">
        <p14:creationId xmlns:p14="http://schemas.microsoft.com/office/powerpoint/2010/main" val="1258102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Существенность группы</a:t>
            </a:r>
          </a:p>
        </p:txBody>
      </p:sp>
      <p:sp>
        <p:nvSpPr>
          <p:cNvPr id="3" name="Объект 2"/>
          <p:cNvSpPr>
            <a:spLocks noGrp="1"/>
          </p:cNvSpPr>
          <p:nvPr>
            <p:ph idx="1"/>
          </p:nvPr>
        </p:nvSpPr>
        <p:spPr/>
        <p:txBody>
          <a:bodyPr>
            <a:normAutofit fontScale="70000" lnSpcReduction="20000"/>
          </a:bodyPr>
          <a:lstStyle/>
          <a:p>
            <a:r>
              <a:rPr lang="ru-RU" dirty="0"/>
              <a:t>При применении МСА 320 и МСА 450, когда виды операций, остатки по счетам или раскрытие информации в финансовой отчетности группы дезагрегируются по компонентам, для целей планирования и выполнения аудиторских процедур аудитор группы должен определить:</a:t>
            </a:r>
          </a:p>
          <a:p>
            <a:pPr lvl="1"/>
            <a:r>
              <a:rPr lang="ru-RU" dirty="0"/>
              <a:t>существенность для выполнения аудиторских процедур компонента. Для снижения риска агрегирования такая сумма должна быть меньше уровня существенности для выполнения аудиторских процедур по финансовой отчетности группы;</a:t>
            </a:r>
          </a:p>
          <a:p>
            <a:pPr lvl="1"/>
            <a:r>
              <a:rPr lang="ru-RU" dirty="0"/>
              <a:t>пороговое значение, выше которого искажения, выявленные в финансовой информации компонента, должны быть доведены до сведения аудитора группы. Такое пороговое значение не должно превышать сумму, которая считается явно незначительной для финансовой отчетности группы</a:t>
            </a:r>
          </a:p>
          <a:p>
            <a:endParaRPr lang="ru-RU" dirty="0"/>
          </a:p>
          <a:p>
            <a:endParaRPr lang="ru-RU" dirty="0"/>
          </a:p>
        </p:txBody>
      </p:sp>
    </p:spTree>
    <p:extLst>
      <p:ext uri="{BB962C8B-B14F-4D97-AF65-F5344CB8AC3E}">
        <p14:creationId xmlns:p14="http://schemas.microsoft.com/office/powerpoint/2010/main" val="427248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Литература</a:t>
            </a:r>
          </a:p>
        </p:txBody>
      </p:sp>
      <p:sp>
        <p:nvSpPr>
          <p:cNvPr id="3" name="Объект 2"/>
          <p:cNvSpPr>
            <a:spLocks noGrp="1"/>
          </p:cNvSpPr>
          <p:nvPr>
            <p:ph idx="1"/>
          </p:nvPr>
        </p:nvSpPr>
        <p:spPr/>
        <p:txBody>
          <a:bodyPr>
            <a:normAutofit fontScale="85000" lnSpcReduction="20000"/>
          </a:bodyPr>
          <a:lstStyle/>
          <a:p>
            <a:r>
              <a:rPr lang="ru-RU" dirty="0"/>
              <a:t>МСА 600</a:t>
            </a:r>
          </a:p>
          <a:p>
            <a:r>
              <a:rPr lang="ru-RU" dirty="0"/>
              <a:t>Вещные права и матрица фирменной организации в Гузов Ю.Н., Журавлева Н.О. Проблемы организации бюджетного (бухгалтерского) и реестрового учета имущества казны.СПб.2012</a:t>
            </a:r>
          </a:p>
          <a:p>
            <a:r>
              <a:rPr lang="ru-RU" dirty="0"/>
              <a:t>Бухгалтерский учет в 21 веке. Под ред. </a:t>
            </a:r>
            <a:r>
              <a:rPr lang="ru-RU" dirty="0" err="1"/>
              <a:t>Гузова</a:t>
            </a:r>
            <a:r>
              <a:rPr lang="ru-RU" dirty="0"/>
              <a:t> Ю.Н. и др. СПб.2021</a:t>
            </a:r>
          </a:p>
          <a:p>
            <a:r>
              <a:rPr lang="ru-RU" dirty="0"/>
              <a:t>Государственная политика и управление. Гузов Ю.Н. и др. М.2022</a:t>
            </a:r>
          </a:p>
          <a:p>
            <a:r>
              <a:rPr lang="ru-RU" dirty="0"/>
              <a:t>Торговое уложение Германии. М.2005</a:t>
            </a:r>
          </a:p>
          <a:p>
            <a:r>
              <a:rPr lang="ru-RU" dirty="0"/>
              <a:t>Шиткина И.С. Холдинги. М.2006</a:t>
            </a:r>
          </a:p>
        </p:txBody>
      </p:sp>
    </p:spTree>
    <p:extLst>
      <p:ext uri="{BB962C8B-B14F-4D97-AF65-F5344CB8AC3E}">
        <p14:creationId xmlns:p14="http://schemas.microsoft.com/office/powerpoint/2010/main" val="3242736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Существенность группы</a:t>
            </a:r>
          </a:p>
        </p:txBody>
      </p:sp>
      <p:sp>
        <p:nvSpPr>
          <p:cNvPr id="3" name="Объект 2"/>
          <p:cNvSpPr>
            <a:spLocks noGrp="1"/>
          </p:cNvSpPr>
          <p:nvPr>
            <p:ph idx="1"/>
          </p:nvPr>
        </p:nvSpPr>
        <p:spPr/>
        <p:txBody>
          <a:bodyPr>
            <a:normAutofit fontScale="62500" lnSpcReduction="20000"/>
          </a:bodyPr>
          <a:lstStyle/>
          <a:p>
            <a:r>
              <a:rPr lang="ru-RU" dirty="0">
                <a:latin typeface="Arial" panose="020B0604020202020204" pitchFamily="34" charset="0"/>
                <a:ea typeface="Arial" panose="020B0604020202020204" pitchFamily="34" charset="0"/>
              </a:rPr>
              <a:t>Аудитор группы должен установить существенность для выполнения аудиторских процедур для каждого компонента, в котором аудиторские процедуры выполняются в отношении дезагрегированной финансовой информации. </a:t>
            </a:r>
          </a:p>
          <a:p>
            <a:r>
              <a:rPr lang="ru-RU" dirty="0">
                <a:latin typeface="Arial" panose="020B0604020202020204" pitchFamily="34" charset="0"/>
                <a:ea typeface="Arial" panose="020B0604020202020204" pitchFamily="34" charset="0"/>
              </a:rPr>
              <a:t>Уровень существенности для выполнения аудиторских процедур компонента может быть различным для каждого компонента. </a:t>
            </a:r>
          </a:p>
          <a:p>
            <a:r>
              <a:rPr lang="ru-RU" dirty="0">
                <a:latin typeface="Arial" panose="020B0604020202020204" pitchFamily="34" charset="0"/>
                <a:ea typeface="Arial" panose="020B0604020202020204" pitchFamily="34" charset="0"/>
              </a:rPr>
              <a:t>Кроме того, уровень существенности для выполнения аудиторских процедур</a:t>
            </a:r>
            <a:r>
              <a:rPr lang="ru-RU" spc="-50" dirty="0">
                <a:latin typeface="Arial" panose="020B0604020202020204" pitchFamily="34" charset="0"/>
                <a:ea typeface="Arial" panose="020B0604020202020204" pitchFamily="34" charset="0"/>
              </a:rPr>
              <a:t> </a:t>
            </a:r>
            <a:r>
              <a:rPr lang="ru-RU" dirty="0">
                <a:latin typeface="Arial" panose="020B0604020202020204" pitchFamily="34" charset="0"/>
                <a:ea typeface="Arial" panose="020B0604020202020204" pitchFamily="34" charset="0"/>
              </a:rPr>
              <a:t>отдельного</a:t>
            </a:r>
            <a:r>
              <a:rPr lang="ru-RU" spc="-45" dirty="0">
                <a:latin typeface="Arial" panose="020B0604020202020204" pitchFamily="34" charset="0"/>
                <a:ea typeface="Arial" panose="020B0604020202020204" pitchFamily="34" charset="0"/>
              </a:rPr>
              <a:t> </a:t>
            </a:r>
            <a:r>
              <a:rPr lang="ru-RU" dirty="0">
                <a:latin typeface="Arial" panose="020B0604020202020204" pitchFamily="34" charset="0"/>
                <a:ea typeface="Arial" panose="020B0604020202020204" pitchFamily="34" charset="0"/>
              </a:rPr>
              <a:t>компонента</a:t>
            </a:r>
            <a:r>
              <a:rPr lang="ru-RU" spc="-45" dirty="0">
                <a:latin typeface="Arial" panose="020B0604020202020204" pitchFamily="34" charset="0"/>
                <a:ea typeface="Arial" panose="020B0604020202020204" pitchFamily="34" charset="0"/>
              </a:rPr>
              <a:t> </a:t>
            </a:r>
            <a:r>
              <a:rPr lang="ru-RU" dirty="0">
                <a:latin typeface="Arial" panose="020B0604020202020204" pitchFamily="34" charset="0"/>
                <a:ea typeface="Arial" panose="020B0604020202020204" pitchFamily="34" charset="0"/>
              </a:rPr>
              <a:t>не</a:t>
            </a:r>
            <a:r>
              <a:rPr lang="ru-RU" spc="-50" dirty="0">
                <a:latin typeface="Arial" panose="020B0604020202020204" pitchFamily="34" charset="0"/>
                <a:ea typeface="Arial" panose="020B0604020202020204" pitchFamily="34" charset="0"/>
              </a:rPr>
              <a:t> </a:t>
            </a:r>
            <a:r>
              <a:rPr lang="ru-RU" dirty="0">
                <a:latin typeface="Arial" panose="020B0604020202020204" pitchFamily="34" charset="0"/>
                <a:ea typeface="Arial" panose="020B0604020202020204" pitchFamily="34" charset="0"/>
              </a:rPr>
              <a:t>должен</a:t>
            </a:r>
            <a:r>
              <a:rPr lang="ru-RU" spc="-40" dirty="0">
                <a:latin typeface="Arial" panose="020B0604020202020204" pitchFamily="34" charset="0"/>
                <a:ea typeface="Arial" panose="020B0604020202020204" pitchFamily="34" charset="0"/>
              </a:rPr>
              <a:t> </a:t>
            </a:r>
            <a:r>
              <a:rPr lang="ru-RU" dirty="0">
                <a:latin typeface="Arial" panose="020B0604020202020204" pitchFamily="34" charset="0"/>
                <a:ea typeface="Arial" panose="020B0604020202020204" pitchFamily="34" charset="0"/>
              </a:rPr>
              <a:t>арифметически</a:t>
            </a:r>
            <a:r>
              <a:rPr lang="ru-RU" spc="-50" dirty="0">
                <a:latin typeface="Arial" panose="020B0604020202020204" pitchFamily="34" charset="0"/>
                <a:ea typeface="Arial" panose="020B0604020202020204" pitchFamily="34" charset="0"/>
              </a:rPr>
              <a:t> </a:t>
            </a:r>
            <a:r>
              <a:rPr lang="ru-RU" dirty="0">
                <a:latin typeface="Arial" panose="020B0604020202020204" pitchFamily="34" charset="0"/>
                <a:ea typeface="Arial" panose="020B0604020202020204" pitchFamily="34" charset="0"/>
              </a:rPr>
              <a:t>рассчитываться</a:t>
            </a:r>
            <a:r>
              <a:rPr lang="ru-RU" spc="-50" dirty="0">
                <a:latin typeface="Arial" panose="020B0604020202020204" pitchFamily="34" charset="0"/>
                <a:ea typeface="Arial" panose="020B0604020202020204" pitchFamily="34" charset="0"/>
              </a:rPr>
              <a:t> </a:t>
            </a:r>
            <a:r>
              <a:rPr lang="ru-RU" dirty="0">
                <a:latin typeface="Arial" panose="020B0604020202020204" pitchFamily="34" charset="0"/>
                <a:ea typeface="Arial" panose="020B0604020202020204" pitchFamily="34" charset="0"/>
              </a:rPr>
              <a:t>как</a:t>
            </a:r>
            <a:r>
              <a:rPr lang="ru-RU" spc="-40" dirty="0">
                <a:latin typeface="Arial" panose="020B0604020202020204" pitchFamily="34" charset="0"/>
                <a:ea typeface="Arial" panose="020B0604020202020204" pitchFamily="34" charset="0"/>
              </a:rPr>
              <a:t> </a:t>
            </a:r>
            <a:r>
              <a:rPr lang="ru-RU" dirty="0">
                <a:latin typeface="Arial" panose="020B0604020202020204" pitchFamily="34" charset="0"/>
                <a:ea typeface="Arial" panose="020B0604020202020204" pitchFamily="34" charset="0"/>
              </a:rPr>
              <a:t>часть</a:t>
            </a:r>
            <a:r>
              <a:rPr lang="ru-RU" spc="-50" dirty="0">
                <a:latin typeface="Arial" panose="020B0604020202020204" pitchFamily="34" charset="0"/>
                <a:ea typeface="Arial" panose="020B0604020202020204" pitchFamily="34" charset="0"/>
              </a:rPr>
              <a:t> </a:t>
            </a:r>
            <a:r>
              <a:rPr lang="ru-RU" dirty="0">
                <a:latin typeface="Arial" panose="020B0604020202020204" pitchFamily="34" charset="0"/>
                <a:ea typeface="Arial" panose="020B0604020202020204" pitchFamily="34" charset="0"/>
              </a:rPr>
              <a:t>уровня существенности для выполнения аудиторских процедур по финансовой отчетности группы, и, следовательно, совокупный уровень существенности для выполнения аудиторских процедур компонентов может превышать уровень существенности для выполнения аудиторских процедур по финансовой отчетности</a:t>
            </a:r>
            <a:r>
              <a:rPr lang="ru-RU" spc="-10" dirty="0">
                <a:latin typeface="Arial" panose="020B0604020202020204" pitchFamily="34" charset="0"/>
                <a:ea typeface="Arial" panose="020B0604020202020204" pitchFamily="34" charset="0"/>
              </a:rPr>
              <a:t> </a:t>
            </a:r>
            <a:r>
              <a:rPr lang="ru-RU" dirty="0">
                <a:latin typeface="Arial" panose="020B0604020202020204" pitchFamily="34" charset="0"/>
                <a:ea typeface="Arial" panose="020B0604020202020204" pitchFamily="34" charset="0"/>
              </a:rPr>
              <a:t>группы</a:t>
            </a:r>
            <a:endParaRPr lang="ru-RU" dirty="0"/>
          </a:p>
        </p:txBody>
      </p:sp>
    </p:spTree>
    <p:extLst>
      <p:ext uri="{BB962C8B-B14F-4D97-AF65-F5344CB8AC3E}">
        <p14:creationId xmlns:p14="http://schemas.microsoft.com/office/powerpoint/2010/main" val="3161308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72962B-F069-5D18-1A95-C323D40A474D}"/>
              </a:ext>
            </a:extLst>
          </p:cNvPr>
          <p:cNvSpPr>
            <a:spLocks noGrp="1"/>
          </p:cNvSpPr>
          <p:nvPr>
            <p:ph type="title"/>
          </p:nvPr>
        </p:nvSpPr>
        <p:spPr/>
        <p:txBody>
          <a:bodyPr>
            <a:normAutofit fontScale="90000"/>
          </a:bodyPr>
          <a:lstStyle/>
          <a:p>
            <a:r>
              <a:rPr lang="ru-RU" dirty="0"/>
              <a:t>Система внутреннего контроля группы</a:t>
            </a:r>
          </a:p>
        </p:txBody>
      </p:sp>
      <p:sp>
        <p:nvSpPr>
          <p:cNvPr id="3" name="Объект 2">
            <a:extLst>
              <a:ext uri="{FF2B5EF4-FFF2-40B4-BE49-F238E27FC236}">
                <a16:creationId xmlns:a16="http://schemas.microsoft.com/office/drawing/2014/main" id="{2D2CE6A8-303D-2FF8-8AA4-300B4D71A8FA}"/>
              </a:ext>
            </a:extLst>
          </p:cNvPr>
          <p:cNvSpPr>
            <a:spLocks noGrp="1"/>
          </p:cNvSpPr>
          <p:nvPr>
            <p:ph idx="1"/>
          </p:nvPr>
        </p:nvSpPr>
        <p:spPr/>
        <p:txBody>
          <a:bodyPr>
            <a:normAutofit fontScale="77500" lnSpcReduction="20000"/>
          </a:bodyPr>
          <a:lstStyle/>
          <a:p>
            <a:r>
              <a:rPr lang="ru-RU" dirty="0"/>
              <a:t>Система внутреннего контроля группы, включающая:</a:t>
            </a:r>
          </a:p>
          <a:p>
            <a:pPr lvl="1"/>
            <a:r>
              <a:rPr lang="ru-RU" dirty="0"/>
              <a:t>Характер и степень </a:t>
            </a:r>
            <a:r>
              <a:rPr lang="ru-RU" b="1" dirty="0"/>
              <a:t>общности контроля</a:t>
            </a:r>
            <a:r>
              <a:rPr lang="ru-RU" dirty="0"/>
              <a:t>; </a:t>
            </a:r>
          </a:p>
          <a:p>
            <a:pPr lvl="1"/>
            <a:r>
              <a:rPr lang="ru-RU" b="1" dirty="0"/>
              <a:t>Централизует</a:t>
            </a:r>
            <a:r>
              <a:rPr lang="ru-RU" dirty="0"/>
              <a:t> ли группа деятельность, относящуюся к финансовой отчетности, и если да, то каким образом; </a:t>
            </a:r>
          </a:p>
          <a:p>
            <a:pPr lvl="1"/>
            <a:r>
              <a:rPr lang="ru-RU" dirty="0"/>
              <a:t>Процесс консолидации, используемый группой, включая </a:t>
            </a:r>
            <a:r>
              <a:rPr lang="ru-RU" b="1" dirty="0" err="1"/>
              <a:t>субконсолидацию</a:t>
            </a:r>
            <a:r>
              <a:rPr lang="ru-RU" b="1" dirty="0"/>
              <a:t>,</a:t>
            </a:r>
            <a:r>
              <a:rPr lang="ru-RU" dirty="0"/>
              <a:t> если таковая имеется, и корректировку консолидации и</a:t>
            </a:r>
          </a:p>
          <a:p>
            <a:pPr lvl="1"/>
            <a:r>
              <a:rPr lang="ru-RU" dirty="0"/>
              <a:t>Как руководство группы сообщает </a:t>
            </a:r>
            <a:r>
              <a:rPr lang="ru-RU" b="1" dirty="0"/>
              <a:t>важные вопросы</a:t>
            </a:r>
            <a:r>
              <a:rPr lang="ru-RU" dirty="0"/>
              <a:t>, которые поддерживают подготовку финансовой отчетности группы и связанные с ней обязанности по финансовой отчетности в информационной системе и других компонентах системы внутреннего контроля группы, руководству организаций или бизнес-единиц.</a:t>
            </a:r>
          </a:p>
        </p:txBody>
      </p:sp>
    </p:spTree>
    <p:extLst>
      <p:ext uri="{BB962C8B-B14F-4D97-AF65-F5344CB8AC3E}">
        <p14:creationId xmlns:p14="http://schemas.microsoft.com/office/powerpoint/2010/main" val="3875139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7B384E-6002-0A01-9941-E9EB656F11A3}"/>
              </a:ext>
            </a:extLst>
          </p:cNvPr>
          <p:cNvSpPr>
            <a:spLocks noGrp="1"/>
          </p:cNvSpPr>
          <p:nvPr>
            <p:ph type="title"/>
          </p:nvPr>
        </p:nvSpPr>
        <p:spPr/>
        <p:txBody>
          <a:bodyPr>
            <a:normAutofit/>
          </a:bodyPr>
          <a:lstStyle/>
          <a:p>
            <a:r>
              <a:rPr lang="ru-RU" sz="2400" dirty="0"/>
              <a:t>Оценка коммуникаций компонентного аудитора и адекватности их работы</a:t>
            </a:r>
          </a:p>
        </p:txBody>
      </p:sp>
      <p:sp>
        <p:nvSpPr>
          <p:cNvPr id="3" name="Объект 2">
            <a:extLst>
              <a:ext uri="{FF2B5EF4-FFF2-40B4-BE49-F238E27FC236}">
                <a16:creationId xmlns:a16="http://schemas.microsoft.com/office/drawing/2014/main" id="{1D6826AD-3DDB-A8F4-6B15-99F1C0A8CA50}"/>
              </a:ext>
            </a:extLst>
          </p:cNvPr>
          <p:cNvSpPr>
            <a:spLocks noGrp="1"/>
          </p:cNvSpPr>
          <p:nvPr>
            <p:ph idx="1"/>
          </p:nvPr>
        </p:nvSpPr>
        <p:spPr/>
        <p:txBody>
          <a:bodyPr>
            <a:normAutofit fontScale="47500" lnSpcReduction="20000"/>
          </a:bodyPr>
          <a:lstStyle/>
          <a:p>
            <a:r>
              <a:rPr lang="ru-RU" dirty="0"/>
              <a:t>Аудитор группы запрашивает  у аудитора компонента:</a:t>
            </a:r>
          </a:p>
          <a:p>
            <a:pPr lvl="1"/>
            <a:r>
              <a:rPr lang="ru-RU" dirty="0"/>
              <a:t>(a)	Идентификация финансовой информации, в отношении которой аудитору компонента было предложено выполнить аудиторские процедуры;</a:t>
            </a:r>
          </a:p>
          <a:p>
            <a:pPr lvl="1"/>
            <a:r>
              <a:rPr lang="ru-RU" dirty="0"/>
              <a:t>(b)	Выполнил ли аудитор компонентов работу, запрошенную  аудитором группы;</a:t>
            </a:r>
          </a:p>
          <a:p>
            <a:pPr lvl="1"/>
            <a:r>
              <a:rPr lang="ru-RU" dirty="0"/>
              <a:t>(c)	  Выполнил ли аудитор компонента соответствующие этические требования, в том числе связанные с независимостью, которые применяются к аудиторскому заданию группы;  </a:t>
            </a:r>
          </a:p>
          <a:p>
            <a:pPr lvl="1"/>
            <a:r>
              <a:rPr lang="ru-RU" dirty="0"/>
              <a:t>(d)	Информация о случаях несоблюдения законов или нормативных актов;</a:t>
            </a:r>
          </a:p>
          <a:p>
            <a:pPr lvl="1"/>
            <a:r>
              <a:rPr lang="ru-RU" dirty="0"/>
              <a:t>(e)	исправленные и неисправленные искажения компонентной финансовой информации,  выявленные аудитором компонента и  превышающие пороговое значение существенности; </a:t>
            </a:r>
          </a:p>
          <a:p>
            <a:pPr lvl="1"/>
            <a:r>
              <a:rPr lang="ru-RU" dirty="0"/>
              <a:t>(f)	Показатели возможной предвзятости руководства;</a:t>
            </a:r>
          </a:p>
          <a:p>
            <a:pPr lvl="1"/>
            <a:r>
              <a:rPr lang="ru-RU" dirty="0"/>
              <a:t>(g)	Описание любых недостатков в системе внутреннего контроля, выявленных в связи с проведенными аудиторскими процедурами; </a:t>
            </a:r>
          </a:p>
          <a:p>
            <a:pPr lvl="1"/>
            <a:r>
              <a:rPr lang="ru-RU" dirty="0"/>
              <a:t>(h)	Мошенничество или подозрение на мошенничество с участием руководства компонентами, сотрудников, которые играют значительную роль в системе внутреннего контроля группы на компоненте или других лиц, где мошенничество привело к существенному искажению финансовой информации компонента ;</a:t>
            </a:r>
          </a:p>
          <a:p>
            <a:pPr lvl="1"/>
            <a:r>
              <a:rPr lang="ru-RU" dirty="0"/>
              <a:t>(i)	O существенных вопросах, о которых аудитор компонента сообщил или ожидает сообщить руководству компонента или лицам, отвечающим за управление компонентом;</a:t>
            </a:r>
          </a:p>
          <a:p>
            <a:pPr lvl="1"/>
            <a:r>
              <a:rPr lang="ru-RU" dirty="0"/>
              <a:t>(j)	Любые другие вопросы, которые могут иметь отношение к аудиту группы или на которые аудитор компонентов может обратить внимание аудитора группы, включая исключения, отмеченные в письменных заявлениях, которые аудитор компонентов запросил у руководства компонента;  и</a:t>
            </a:r>
          </a:p>
          <a:p>
            <a:pPr lvl="1"/>
            <a:r>
              <a:rPr lang="ru-RU" dirty="0"/>
              <a:t>(k)	Общие выводы или заключения аудитора компонента. </a:t>
            </a:r>
          </a:p>
          <a:p>
            <a:endParaRPr lang="ru-RU" dirty="0"/>
          </a:p>
        </p:txBody>
      </p:sp>
    </p:spTree>
    <p:extLst>
      <p:ext uri="{BB962C8B-B14F-4D97-AF65-F5344CB8AC3E}">
        <p14:creationId xmlns:p14="http://schemas.microsoft.com/office/powerpoint/2010/main" val="1246521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dirty="0"/>
              <a:t>Аудитор группы обязан взять на себя ответственность за разработку и выполнение дальнейших аудиторских процедур в ответ на оцененные риски существенного искажения финансовой отчетности группы, возникающие в процессе консолидации. Включая:</a:t>
            </a:r>
          </a:p>
          <a:p>
            <a:pPr lvl="1"/>
            <a:r>
              <a:rPr lang="ru-RU" dirty="0"/>
              <a:t>оценку того, включены ли все организации и подразделения в финансовую отчетность группы в соответствии с требованиями применимой концепции подготовки финансовой отчетности и, при необходимости, для целей разработки и выполнения дальнейших аудиторских процедур в отношении </a:t>
            </a:r>
            <a:r>
              <a:rPr lang="ru-RU" dirty="0" err="1"/>
              <a:t>субконсолидации</a:t>
            </a:r>
            <a:r>
              <a:rPr lang="ru-RU" dirty="0"/>
              <a:t>;</a:t>
            </a:r>
          </a:p>
          <a:p>
            <a:pPr lvl="1"/>
            <a:r>
              <a:rPr lang="ru-RU" dirty="0"/>
              <a:t>оценку надлежащего характера, полноты и точности корректировок и </a:t>
            </a:r>
            <a:r>
              <a:rPr lang="ru-RU" dirty="0" err="1"/>
              <a:t>реклассификаций</a:t>
            </a:r>
            <a:r>
              <a:rPr lang="ru-RU" dirty="0"/>
              <a:t>, связанных с консолидацией;</a:t>
            </a:r>
          </a:p>
          <a:p>
            <a:pPr lvl="1"/>
            <a:r>
              <a:rPr lang="ru-RU" dirty="0"/>
              <a:t>оценку того, свидетельствуют ли суждения руководства, принятые в процессе консолидации, о признаках возможной предвзятости руководства;</a:t>
            </a:r>
          </a:p>
          <a:p>
            <a:pPr lvl="1"/>
            <a:r>
              <a:rPr lang="ru-RU" dirty="0"/>
              <a:t>проведение процедур в ответ на оцененные риски существенного искажения вследствие недобросовестных действий, возникающие в процессе консолидации.</a:t>
            </a:r>
          </a:p>
          <a:p>
            <a:endParaRPr lang="ru-RU" dirty="0"/>
          </a:p>
        </p:txBody>
      </p:sp>
      <p:sp>
        <p:nvSpPr>
          <p:cNvPr id="4" name="Text Box 3628"/>
          <p:cNvSpPr txBox="1">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2700">
              <a:spcBef>
                <a:spcPts val="60"/>
              </a:spcBef>
              <a:spcAft>
                <a:spcPts val="0"/>
              </a:spcAft>
            </a:pPr>
            <a:r>
              <a:rPr lang="ru-RU" sz="2400" b="1" dirty="0">
                <a:effectLst/>
                <a:latin typeface="Arial" panose="020B0604020202020204" pitchFamily="34" charset="0"/>
                <a:ea typeface="Arial" panose="020B0604020202020204" pitchFamily="34" charset="0"/>
              </a:rPr>
              <a:t>Проведение процедур в ответ на оцененные риски существенного искажения</a:t>
            </a:r>
            <a:endParaRPr lang="ru-RU"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794387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2D640A-7D5F-8DF8-3677-E6F0C9744874}"/>
              </a:ext>
            </a:extLst>
          </p:cNvPr>
          <p:cNvSpPr>
            <a:spLocks noGrp="1"/>
          </p:cNvSpPr>
          <p:nvPr>
            <p:ph type="title"/>
          </p:nvPr>
        </p:nvSpPr>
        <p:spPr/>
        <p:txBody>
          <a:bodyPr/>
          <a:lstStyle/>
          <a:p>
            <a:r>
              <a:rPr lang="ru-RU" dirty="0"/>
              <a:t>Аудит группы</a:t>
            </a:r>
          </a:p>
        </p:txBody>
      </p:sp>
      <p:sp>
        <p:nvSpPr>
          <p:cNvPr id="3" name="Объект 2">
            <a:extLst>
              <a:ext uri="{FF2B5EF4-FFF2-40B4-BE49-F238E27FC236}">
                <a16:creationId xmlns:a16="http://schemas.microsoft.com/office/drawing/2014/main" id="{CE9FC21B-1133-26E8-D4AA-5BC26A4C35B3}"/>
              </a:ext>
            </a:extLst>
          </p:cNvPr>
          <p:cNvSpPr>
            <a:spLocks noGrp="1"/>
          </p:cNvSpPr>
          <p:nvPr>
            <p:ph idx="1"/>
          </p:nvPr>
        </p:nvSpPr>
        <p:spPr/>
        <p:txBody>
          <a:bodyPr>
            <a:normAutofit fontScale="55000" lnSpcReduction="20000"/>
          </a:bodyPr>
          <a:lstStyle/>
          <a:p>
            <a:r>
              <a:rPr lang="ru-RU" dirty="0"/>
              <a:t>Вопросы, которые могут повлиять на определение аудитора группы, включают, например:</a:t>
            </a:r>
          </a:p>
          <a:p>
            <a:r>
              <a:rPr lang="ru-RU" dirty="0"/>
              <a:t>•	События или условия, которые могут привести к возникновению рисков существенного искажения на уровне утверждений финансовой отчетности группы, которые связаны с компонентом, например:</a:t>
            </a:r>
          </a:p>
          <a:p>
            <a:pPr lvl="1"/>
            <a:r>
              <a:rPr lang="ru-RU" dirty="0"/>
              <a:t>o	Вновь образованные или приобретенные организации или бизнес-единицы.</a:t>
            </a:r>
          </a:p>
          <a:p>
            <a:pPr lvl="1"/>
            <a:r>
              <a:rPr lang="ru-RU" dirty="0"/>
              <a:t>o	Субъекты или подразделения по эксплуатации, в которых произошли значительные изменения .</a:t>
            </a:r>
          </a:p>
          <a:p>
            <a:pPr lvl="1"/>
            <a:r>
              <a:rPr lang="ru-RU" dirty="0"/>
              <a:t>o	Значительные сделки со связанными лицами.</a:t>
            </a:r>
          </a:p>
          <a:p>
            <a:pPr lvl="1"/>
            <a:r>
              <a:rPr lang="ru-RU" dirty="0"/>
              <a:t>o	Значительные сделки, выходящие за рамки обычного хода бизнеса.</a:t>
            </a:r>
          </a:p>
          <a:p>
            <a:pPr lvl="1"/>
            <a:r>
              <a:rPr lang="ru-RU" dirty="0"/>
              <a:t>o	Аномальные колебания, выявленные аналитическими процедурами, выполненными в группе.</a:t>
            </a:r>
          </a:p>
          <a:p>
            <a:r>
              <a:rPr lang="ru-RU" dirty="0"/>
              <a:t>•	  </a:t>
            </a:r>
            <a:r>
              <a:rPr lang="ru-RU" dirty="0" err="1"/>
              <a:t>Дезагрегирование</a:t>
            </a:r>
            <a:r>
              <a:rPr lang="ru-RU" dirty="0"/>
              <a:t> значительных  категорий операций, остатков на  счетах и  раскрытия информации в финансовой отчетности группы по компонентам с учетом размера и характера активов, обязательств и операций в месте нахождения или подразделении по отношению к финансовой отчетности группы.</a:t>
            </a:r>
          </a:p>
          <a:p>
            <a:endParaRPr lang="ru-RU" dirty="0"/>
          </a:p>
        </p:txBody>
      </p:sp>
    </p:spTree>
    <p:extLst>
      <p:ext uri="{BB962C8B-B14F-4D97-AF65-F5344CB8AC3E}">
        <p14:creationId xmlns:p14="http://schemas.microsoft.com/office/powerpoint/2010/main" val="1213393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A0E3ED-6E05-CC38-4EB6-958C91E82585}"/>
              </a:ext>
            </a:extLst>
          </p:cNvPr>
          <p:cNvSpPr>
            <a:spLocks noGrp="1"/>
          </p:cNvSpPr>
          <p:nvPr>
            <p:ph type="title"/>
          </p:nvPr>
        </p:nvSpPr>
        <p:spPr/>
        <p:txBody>
          <a:bodyPr/>
          <a:lstStyle/>
          <a:p>
            <a:r>
              <a:rPr lang="ru-RU" dirty="0"/>
              <a:t>Аудиторское заключение</a:t>
            </a:r>
          </a:p>
        </p:txBody>
      </p:sp>
      <p:sp>
        <p:nvSpPr>
          <p:cNvPr id="3" name="Объект 2">
            <a:extLst>
              <a:ext uri="{FF2B5EF4-FFF2-40B4-BE49-F238E27FC236}">
                <a16:creationId xmlns:a16="http://schemas.microsoft.com/office/drawing/2014/main" id="{2B21D93E-0B43-5844-966B-B0B9686480BD}"/>
              </a:ext>
            </a:extLst>
          </p:cNvPr>
          <p:cNvSpPr>
            <a:spLocks noGrp="1"/>
          </p:cNvSpPr>
          <p:nvPr>
            <p:ph idx="1"/>
          </p:nvPr>
        </p:nvSpPr>
        <p:spPr/>
        <p:txBody>
          <a:bodyPr>
            <a:normAutofit fontScale="85000" lnSpcReduction="20000"/>
          </a:bodyPr>
          <a:lstStyle/>
          <a:p>
            <a:pPr marL="82296" indent="0">
              <a:buNone/>
            </a:pPr>
            <a:r>
              <a:rPr lang="ru-RU" dirty="0"/>
              <a:t>	Аудиторское заключение по финансовой отчетности группы не должно ссылаться на аудитора компонента, если только законодательство или нормативные акты не требуют включения такой ссылки. </a:t>
            </a:r>
          </a:p>
          <a:p>
            <a:pPr marL="82296" indent="0">
              <a:buNone/>
            </a:pPr>
            <a:r>
              <a:rPr lang="ru-RU" dirty="0"/>
              <a:t>	Если такая ссылка требуется в соответствии с законом или нормативными актами, в аудиторском заключении должно быть указано, что ссылка не уменьшает ответственность партнера по групповому обязательству или фирмы партнера по групповому сотрудничеству за аудиторское заключение группы.</a:t>
            </a:r>
          </a:p>
        </p:txBody>
      </p:sp>
    </p:spTree>
    <p:extLst>
      <p:ext uri="{BB962C8B-B14F-4D97-AF65-F5344CB8AC3E}">
        <p14:creationId xmlns:p14="http://schemas.microsoft.com/office/powerpoint/2010/main" val="3080645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Документация</a:t>
            </a:r>
          </a:p>
        </p:txBody>
      </p:sp>
      <p:sp>
        <p:nvSpPr>
          <p:cNvPr id="3" name="Объект 2"/>
          <p:cNvSpPr>
            <a:spLocks noGrp="1"/>
          </p:cNvSpPr>
          <p:nvPr>
            <p:ph idx="1"/>
          </p:nvPr>
        </p:nvSpPr>
        <p:spPr>
          <a:xfrm>
            <a:off x="1435608" y="1268760"/>
            <a:ext cx="7498080" cy="5328592"/>
          </a:xfrm>
        </p:spPr>
        <p:txBody>
          <a:bodyPr>
            <a:normAutofit fontScale="55000" lnSpcReduction="20000"/>
          </a:bodyPr>
          <a:lstStyle/>
          <a:p>
            <a:r>
              <a:rPr lang="ru-RU" dirty="0"/>
              <a:t>Аудиторская документация по заданию по аудиту группы должна быть достаточной для того, чтобы опытный аудитор, ранее не связанный с проводимым аудитом, мог понять характер, сроки и объем выполненных аудиторских процедур, полученных доказательств и выводов, сделанных в отношении значимых вопросов, возникших в ходе аудита группы.  Она отражает:</a:t>
            </a:r>
          </a:p>
          <a:p>
            <a:pPr lvl="1"/>
            <a:r>
              <a:rPr lang="ru-RU" dirty="0"/>
              <a:t>значимые вопросы в отношении ограничений доступа к информации или лицам внутри группы</a:t>
            </a:r>
          </a:p>
          <a:p>
            <a:pPr lvl="1"/>
            <a:r>
              <a:rPr lang="ru-RU" dirty="0"/>
              <a:t>основание для определения аудитором группы компонентов для целей планирования и проведения аудита группы </a:t>
            </a:r>
          </a:p>
          <a:p>
            <a:pPr lvl="1"/>
            <a:r>
              <a:rPr lang="ru-RU" dirty="0"/>
              <a:t>основание для установления уровня существенности для выполнения аудиторских процедур компонента и пороговое значение для информирования аудитора группы об искажениях в финансовой информации компонента;</a:t>
            </a:r>
          </a:p>
          <a:p>
            <a:pPr lvl="1"/>
            <a:r>
              <a:rPr lang="ru-RU" dirty="0"/>
              <a:t>основание для определения аудитором группы, обладают ли аудиторы компонентов надлежащими способностями и профессиональной компетентностью, </a:t>
            </a:r>
          </a:p>
          <a:p>
            <a:pPr lvl="1"/>
            <a:r>
              <a:rPr lang="ru-RU" dirty="0"/>
              <a:t>основные элементы понимания системы внутреннего контроля группы </a:t>
            </a:r>
          </a:p>
          <a:p>
            <a:pPr lvl="1"/>
            <a:r>
              <a:rPr lang="ru-RU" dirty="0"/>
              <a:t>характер, сроки и объем руководства и надзора в отношении аудиторов компонентов со стороны аудитора группы </a:t>
            </a:r>
          </a:p>
          <a:p>
            <a:pPr lvl="1"/>
            <a:r>
              <a:rPr lang="ru-RU" dirty="0"/>
              <a:t>вопросы, связанные с информационным взаимодействием с аудиторами компонентов </a:t>
            </a:r>
          </a:p>
          <a:p>
            <a:pPr lvl="1"/>
            <a:r>
              <a:rPr lang="ru-RU" dirty="0"/>
              <a:t>оценку аудитором группы замечаний или выводов аудиторов компонентов в отношении вопросов, которые могли бы оказать существенное влияние на финансовую отчетность группы, и процедуры, выполненные в ответ на них.</a:t>
            </a:r>
          </a:p>
        </p:txBody>
      </p:sp>
    </p:spTree>
    <p:extLst>
      <p:ext uri="{BB962C8B-B14F-4D97-AF65-F5344CB8AC3E}">
        <p14:creationId xmlns:p14="http://schemas.microsoft.com/office/powerpoint/2010/main" val="3906736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5E19E3-4DCF-057A-0BED-5151834A4F36}"/>
              </a:ext>
            </a:extLst>
          </p:cNvPr>
          <p:cNvSpPr>
            <a:spLocks noGrp="1"/>
          </p:cNvSpPr>
          <p:nvPr>
            <p:ph type="title"/>
          </p:nvPr>
        </p:nvSpPr>
        <p:spPr/>
        <p:txBody>
          <a:bodyPr/>
          <a:lstStyle/>
          <a:p>
            <a:r>
              <a:rPr lang="ru-RU" dirty="0"/>
              <a:t>Проблемы аудита группы</a:t>
            </a:r>
          </a:p>
        </p:txBody>
      </p:sp>
      <p:sp>
        <p:nvSpPr>
          <p:cNvPr id="3" name="Объект 2">
            <a:extLst>
              <a:ext uri="{FF2B5EF4-FFF2-40B4-BE49-F238E27FC236}">
                <a16:creationId xmlns:a16="http://schemas.microsoft.com/office/drawing/2014/main" id="{75F6687E-1F98-464C-2CAC-0B81FA5B0401}"/>
              </a:ext>
            </a:extLst>
          </p:cNvPr>
          <p:cNvSpPr>
            <a:spLocks noGrp="1"/>
          </p:cNvSpPr>
          <p:nvPr>
            <p:ph idx="1"/>
          </p:nvPr>
        </p:nvSpPr>
        <p:spPr/>
        <p:txBody>
          <a:bodyPr>
            <a:normAutofit fontScale="92500" lnSpcReduction="20000"/>
          </a:bodyPr>
          <a:lstStyle/>
          <a:p>
            <a:r>
              <a:rPr lang="ru-RU" dirty="0"/>
              <a:t>Группа. Материнская компания и компоненты</a:t>
            </a:r>
          </a:p>
          <a:p>
            <a:r>
              <a:rPr lang="ru-RU" dirty="0"/>
              <a:t>Типология групп</a:t>
            </a:r>
          </a:p>
          <a:p>
            <a:r>
              <a:rPr lang="ru-RU" dirty="0"/>
              <a:t>Периметр и пороговые значения консолидации</a:t>
            </a:r>
          </a:p>
          <a:p>
            <a:r>
              <a:rPr lang="ru-RU" dirty="0"/>
              <a:t>Уровень существенности группы и компонентов</a:t>
            </a:r>
          </a:p>
          <a:p>
            <a:r>
              <a:rPr lang="ru-RU" dirty="0"/>
              <a:t>Понимание Группы и ее окружения, применимой концепции подготовки финансовой отчетности и системы внутреннего контроля Группы</a:t>
            </a:r>
          </a:p>
        </p:txBody>
      </p:sp>
    </p:spTree>
    <p:extLst>
      <p:ext uri="{BB962C8B-B14F-4D97-AF65-F5344CB8AC3E}">
        <p14:creationId xmlns:p14="http://schemas.microsoft.com/office/powerpoint/2010/main" val="2939394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3683B0-2A13-1855-04E9-F1A13E81EF19}"/>
              </a:ext>
            </a:extLst>
          </p:cNvPr>
          <p:cNvSpPr>
            <a:spLocks noGrp="1"/>
          </p:cNvSpPr>
          <p:nvPr>
            <p:ph type="title"/>
          </p:nvPr>
        </p:nvSpPr>
        <p:spPr/>
        <p:txBody>
          <a:bodyPr/>
          <a:lstStyle/>
          <a:p>
            <a:r>
              <a:rPr lang="ru-RU" dirty="0"/>
              <a:t>Проблемы аудита группы</a:t>
            </a:r>
          </a:p>
        </p:txBody>
      </p:sp>
      <p:sp>
        <p:nvSpPr>
          <p:cNvPr id="3" name="Объект 2">
            <a:extLst>
              <a:ext uri="{FF2B5EF4-FFF2-40B4-BE49-F238E27FC236}">
                <a16:creationId xmlns:a16="http://schemas.microsoft.com/office/drawing/2014/main" id="{6BD6A98E-E2EE-5936-6AA2-F780976E222D}"/>
              </a:ext>
            </a:extLst>
          </p:cNvPr>
          <p:cNvSpPr>
            <a:spLocks noGrp="1"/>
          </p:cNvSpPr>
          <p:nvPr>
            <p:ph idx="1"/>
          </p:nvPr>
        </p:nvSpPr>
        <p:spPr/>
        <p:txBody>
          <a:bodyPr>
            <a:normAutofit fontScale="85000" lnSpcReduction="20000"/>
          </a:bodyPr>
          <a:lstStyle/>
          <a:p>
            <a:r>
              <a:rPr lang="ru-RU" dirty="0"/>
              <a:t>Отсутствие официальных реестров групп</a:t>
            </a:r>
          </a:p>
          <a:p>
            <a:r>
              <a:rPr lang="ru-RU" dirty="0"/>
              <a:t>Оценка коммуникаций компонентного аудитора и адекватности их работы</a:t>
            </a:r>
          </a:p>
          <a:p>
            <a:r>
              <a:rPr lang="ru-RU" dirty="0"/>
              <a:t>Основными аудиторами российских групп были компании «Большой четверки», а теперь кто?</a:t>
            </a:r>
          </a:p>
          <a:p>
            <a:r>
              <a:rPr lang="ru-RU" dirty="0"/>
              <a:t>«Усыхание» материнской компании при консолидации в группу</a:t>
            </a:r>
          </a:p>
          <a:p>
            <a:r>
              <a:rPr lang="ru-RU" dirty="0"/>
              <a:t>Уровень существенности материнской компании может быть больше чем у группы?</a:t>
            </a:r>
          </a:p>
          <a:p>
            <a:r>
              <a:rPr lang="ru-RU" dirty="0"/>
              <a:t>Являются ли группы общественно значимыми организациями?</a:t>
            </a:r>
          </a:p>
          <a:p>
            <a:pPr marL="82296" indent="0">
              <a:buNone/>
            </a:pPr>
            <a:endParaRPr lang="ru-RU" dirty="0"/>
          </a:p>
        </p:txBody>
      </p:sp>
    </p:spTree>
    <p:extLst>
      <p:ext uri="{BB962C8B-B14F-4D97-AF65-F5344CB8AC3E}">
        <p14:creationId xmlns:p14="http://schemas.microsoft.com/office/powerpoint/2010/main" val="2798515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DF3B91-C787-4F0D-18BC-376F9306A99E}"/>
              </a:ext>
            </a:extLst>
          </p:cNvPr>
          <p:cNvSpPr>
            <a:spLocks noGrp="1"/>
          </p:cNvSpPr>
          <p:nvPr>
            <p:ph type="title"/>
          </p:nvPr>
        </p:nvSpPr>
        <p:spPr/>
        <p:txBody>
          <a:bodyPr/>
          <a:lstStyle/>
          <a:p>
            <a:r>
              <a:rPr lang="ru-RU" dirty="0"/>
              <a:t>Выводы</a:t>
            </a:r>
          </a:p>
        </p:txBody>
      </p:sp>
      <p:sp>
        <p:nvSpPr>
          <p:cNvPr id="3" name="Объект 2">
            <a:extLst>
              <a:ext uri="{FF2B5EF4-FFF2-40B4-BE49-F238E27FC236}">
                <a16:creationId xmlns:a16="http://schemas.microsoft.com/office/drawing/2014/main" id="{634E3845-3E8E-5C74-C685-09B3C0D3CB0A}"/>
              </a:ext>
            </a:extLst>
          </p:cNvPr>
          <p:cNvSpPr>
            <a:spLocks noGrp="1"/>
          </p:cNvSpPr>
          <p:nvPr>
            <p:ph idx="1"/>
          </p:nvPr>
        </p:nvSpPr>
        <p:spPr/>
        <p:txBody>
          <a:bodyPr>
            <a:normAutofit fontScale="92500" lnSpcReduction="10000"/>
          </a:bodyPr>
          <a:lstStyle/>
          <a:p>
            <a:r>
              <a:rPr lang="ru-RU" dirty="0"/>
              <a:t>В структуре компонентов российских групп преобладают крупные компании, что лишний раз подтверждает доминирующее значение типологии «ствол» в формировании российских концернов. </a:t>
            </a:r>
          </a:p>
          <a:p>
            <a:r>
              <a:rPr lang="ru-RU" dirty="0"/>
              <a:t>В то же время наличие малых и микро-компаний свидетельствует о попытках формирования холдинговых структур в российских группах, что соответствует типологии «крыша» в организации групп.</a:t>
            </a:r>
          </a:p>
        </p:txBody>
      </p:sp>
    </p:spTree>
    <p:extLst>
      <p:ext uri="{BB962C8B-B14F-4D97-AF65-F5344CB8AC3E}">
        <p14:creationId xmlns:p14="http://schemas.microsoft.com/office/powerpoint/2010/main" val="2095701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a:effectLst/>
                <a:latin typeface="Times New Roman"/>
                <a:ea typeface="Times New Roman"/>
              </a:rPr>
              <a:t>Матрица организационных форм (фирменной организации) капитала</a:t>
            </a:r>
            <a:br>
              <a:rPr lang="ru-RU" sz="1800" dirty="0">
                <a:effectLst/>
                <a:latin typeface="Times New Roman"/>
                <a:ea typeface="Times New Roman"/>
              </a:rPr>
            </a:br>
            <a:r>
              <a:rPr lang="ru-RU" sz="1800" dirty="0">
                <a:effectLst/>
                <a:latin typeface="Times New Roman"/>
                <a:ea typeface="Times New Roman"/>
              </a:rPr>
              <a:t>(</a:t>
            </a:r>
            <a:r>
              <a:rPr lang="ru-RU" sz="1800" dirty="0"/>
              <a:t>Матрица </a:t>
            </a:r>
            <a:r>
              <a:rPr lang="ru-RU" sz="1800" dirty="0" err="1"/>
              <a:t>Ю.Н.Гузова</a:t>
            </a:r>
            <a:r>
              <a:rPr lang="ru-RU" sz="1800" dirty="0"/>
              <a:t>) 2022 г.</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324085793"/>
              </p:ext>
            </p:extLst>
          </p:nvPr>
        </p:nvGraphicFramePr>
        <p:xfrm>
          <a:off x="1043608" y="1600200"/>
          <a:ext cx="7632848" cy="4897495"/>
        </p:xfrm>
        <a:graphic>
          <a:graphicData uri="http://schemas.openxmlformats.org/drawingml/2006/table">
            <a:tbl>
              <a:tblPr>
                <a:tableStyleId>{5C22544A-7EE6-4342-B048-85BDC9FD1C3A}</a:tableStyleId>
              </a:tblPr>
              <a:tblGrid>
                <a:gridCol w="1087827">
                  <a:extLst>
                    <a:ext uri="{9D8B030D-6E8A-4147-A177-3AD203B41FA5}">
                      <a16:colId xmlns:a16="http://schemas.microsoft.com/office/drawing/2014/main" val="20000"/>
                    </a:ext>
                  </a:extLst>
                </a:gridCol>
                <a:gridCol w="1560215">
                  <a:extLst>
                    <a:ext uri="{9D8B030D-6E8A-4147-A177-3AD203B41FA5}">
                      <a16:colId xmlns:a16="http://schemas.microsoft.com/office/drawing/2014/main" val="20001"/>
                    </a:ext>
                  </a:extLst>
                </a:gridCol>
                <a:gridCol w="1600430">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437996">
                <a:tc>
                  <a:txBody>
                    <a:bodyPr/>
                    <a:lstStyle/>
                    <a:p>
                      <a:pPr algn="just">
                        <a:lnSpc>
                          <a:spcPct val="115000"/>
                        </a:lnSpc>
                        <a:spcAft>
                          <a:spcPts val="0"/>
                        </a:spcAft>
                      </a:pPr>
                      <a:r>
                        <a:rPr lang="ru-RU" sz="1200" dirty="0">
                          <a:effectLst/>
                        </a:rPr>
                        <a:t> </a:t>
                      </a:r>
                      <a:endParaRPr lang="ru-RU" sz="1200" dirty="0">
                        <a:effectLst/>
                        <a:latin typeface="Times New Roman"/>
                        <a:ea typeface="Times New Roman"/>
                        <a:cs typeface="Times New Roman"/>
                      </a:endParaRPr>
                    </a:p>
                  </a:txBody>
                  <a:tcPr marL="40807" marR="40807" marT="0" marB="0"/>
                </a:tc>
                <a:tc gridSpan="3">
                  <a:txBody>
                    <a:bodyPr/>
                    <a:lstStyle/>
                    <a:p>
                      <a:pPr algn="ctr">
                        <a:lnSpc>
                          <a:spcPct val="115000"/>
                        </a:lnSpc>
                        <a:spcAft>
                          <a:spcPts val="0"/>
                        </a:spcAft>
                      </a:pPr>
                      <a:r>
                        <a:rPr lang="ru-RU" sz="1200">
                          <a:effectLst/>
                        </a:rPr>
                        <a:t>Материальный капитал</a:t>
                      </a:r>
                    </a:p>
                    <a:p>
                      <a:pPr algn="ctr">
                        <a:lnSpc>
                          <a:spcPct val="115000"/>
                        </a:lnSpc>
                        <a:spcAft>
                          <a:spcPts val="0"/>
                        </a:spcAft>
                      </a:pPr>
                      <a:r>
                        <a:rPr lang="ru-RU" sz="1200">
                          <a:effectLst/>
                        </a:rPr>
                        <a:t> </a:t>
                      </a:r>
                      <a:endParaRPr lang="ru-RU" sz="1200">
                        <a:effectLst/>
                        <a:latin typeface="Times New Roman"/>
                        <a:ea typeface="Times New Roman"/>
                        <a:cs typeface="Times New Roman"/>
                      </a:endParaRPr>
                    </a:p>
                  </a:txBody>
                  <a:tcPr marL="40807" marR="40807" marT="0" marB="0"/>
                </a:tc>
                <a:tc hMerge="1">
                  <a:txBody>
                    <a:bodyPr/>
                    <a:lstStyle/>
                    <a:p>
                      <a:endParaRPr lang="ru-RU"/>
                    </a:p>
                  </a:txBody>
                  <a:tcPr/>
                </a:tc>
                <a:tc hMerge="1">
                  <a:txBody>
                    <a:bodyPr/>
                    <a:lstStyle/>
                    <a:p>
                      <a:endParaRPr lang="ru-RU"/>
                    </a:p>
                  </a:txBody>
                  <a:tcPr/>
                </a:tc>
                <a:tc>
                  <a:txBody>
                    <a:bodyPr/>
                    <a:lstStyle/>
                    <a:p>
                      <a:pPr algn="just">
                        <a:lnSpc>
                          <a:spcPct val="115000"/>
                        </a:lnSpc>
                        <a:spcAft>
                          <a:spcPts val="0"/>
                        </a:spcAft>
                      </a:pPr>
                      <a:r>
                        <a:rPr lang="ru-RU" sz="1200">
                          <a:effectLst/>
                        </a:rPr>
                        <a:t>Информационный капитал</a:t>
                      </a:r>
                      <a:endParaRPr lang="ru-RU" sz="1200">
                        <a:effectLst/>
                        <a:latin typeface="Times New Roman"/>
                        <a:ea typeface="Times New Roman"/>
                        <a:cs typeface="Times New Roman"/>
                      </a:endParaRPr>
                    </a:p>
                  </a:txBody>
                  <a:tcPr marL="40807" marR="40807" marT="0" marB="0"/>
                </a:tc>
                <a:extLst>
                  <a:ext uri="{0D108BD9-81ED-4DB2-BD59-A6C34878D82A}">
                    <a16:rowId xmlns:a16="http://schemas.microsoft.com/office/drawing/2014/main" val="10000"/>
                  </a:ext>
                </a:extLst>
              </a:tr>
              <a:tr h="729994">
                <a:tc>
                  <a:txBody>
                    <a:bodyPr/>
                    <a:lstStyle/>
                    <a:p>
                      <a:pPr algn="just">
                        <a:lnSpc>
                          <a:spcPct val="115000"/>
                        </a:lnSpc>
                        <a:spcAft>
                          <a:spcPts val="0"/>
                        </a:spcAft>
                      </a:pPr>
                      <a:r>
                        <a:rPr lang="ru-RU" sz="1200" dirty="0">
                          <a:effectLst/>
                        </a:rPr>
                        <a:t> </a:t>
                      </a:r>
                      <a:endParaRPr lang="ru-RU" sz="1200" dirty="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effectLst/>
                        </a:rPr>
                        <a:t>Немонополистический тип капитала</a:t>
                      </a:r>
                      <a:endParaRPr lang="ru-RU" sz="1200" dirty="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a:effectLst/>
                        </a:rPr>
                        <a:t>Монополистический тип капитала</a:t>
                      </a:r>
                      <a:endParaRPr lang="ru-RU" sz="120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a:effectLst/>
                        </a:rPr>
                        <a:t>Государственно-монополистический тип капитала</a:t>
                      </a:r>
                      <a:endParaRPr lang="ru-RU" sz="120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a:effectLst/>
                        </a:rPr>
                        <a:t>Интеллектуальный тип капитала</a:t>
                      </a:r>
                      <a:endParaRPr lang="ru-RU" sz="1200">
                        <a:effectLst/>
                        <a:latin typeface="Times New Roman"/>
                        <a:ea typeface="Times New Roman"/>
                        <a:cs typeface="Times New Roman"/>
                      </a:endParaRPr>
                    </a:p>
                  </a:txBody>
                  <a:tcPr marL="40807" marR="40807" marT="0" marB="0"/>
                </a:tc>
                <a:extLst>
                  <a:ext uri="{0D108BD9-81ED-4DB2-BD59-A6C34878D82A}">
                    <a16:rowId xmlns:a16="http://schemas.microsoft.com/office/drawing/2014/main" val="10001"/>
                  </a:ext>
                </a:extLst>
              </a:tr>
              <a:tr h="875993">
                <a:tc>
                  <a:txBody>
                    <a:bodyPr/>
                    <a:lstStyle/>
                    <a:p>
                      <a:pPr algn="just">
                        <a:lnSpc>
                          <a:spcPct val="115000"/>
                        </a:lnSpc>
                        <a:spcAft>
                          <a:spcPts val="0"/>
                        </a:spcAft>
                      </a:pPr>
                      <a:r>
                        <a:rPr lang="ru-RU" sz="1200">
                          <a:effectLst/>
                        </a:rPr>
                        <a:t>Пользование</a:t>
                      </a:r>
                      <a:endParaRPr lang="ru-RU" sz="120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effectLst/>
                        </a:rPr>
                        <a:t>1.Простой товаропроизводитель, крестьянин, ремесленник, торговец</a:t>
                      </a:r>
                      <a:endParaRPr lang="ru-RU" sz="1200" dirty="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effectLst/>
                        </a:rPr>
                        <a:t>5.Картель</a:t>
                      </a:r>
                      <a:endParaRPr lang="ru-RU" sz="1200" dirty="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solidFill>
                            <a:srgbClr val="FF0000"/>
                          </a:solidFill>
                          <a:effectLst/>
                          <a:highlight>
                            <a:srgbClr val="FFFF00"/>
                          </a:highlight>
                        </a:rPr>
                        <a:t>9.Государственная программа</a:t>
                      </a:r>
                      <a:endParaRPr lang="ru-RU" sz="1200" dirty="0">
                        <a:solidFill>
                          <a:srgbClr val="FF0000"/>
                        </a:solidFill>
                        <a:effectLst/>
                        <a:highlight>
                          <a:srgbClr val="FFFF00"/>
                        </a:highlight>
                        <a:latin typeface="Times New Roman"/>
                        <a:ea typeface="Times New Roman"/>
                        <a:cs typeface="Times New Roman"/>
                      </a:endParaRPr>
                    </a:p>
                  </a:txBody>
                  <a:tcPr marL="40807" marR="40807"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ru-RU" sz="1200" b="1" dirty="0">
                          <a:effectLst/>
                        </a:rPr>
                        <a:t>13. Агрегатор цифровых финансовых активов </a:t>
                      </a:r>
                      <a:r>
                        <a:rPr lang="ru-RU" sz="1200" b="1" baseline="0" dirty="0">
                          <a:effectLst/>
                        </a:rPr>
                        <a:t>(блокчейн 2.0)</a:t>
                      </a:r>
                      <a:endParaRPr lang="ru-RU" sz="1200" b="1" dirty="0">
                        <a:effectLst/>
                        <a:latin typeface="Times New Roman"/>
                        <a:ea typeface="Times New Roman"/>
                        <a:cs typeface="Times New Roman"/>
                      </a:endParaRPr>
                    </a:p>
                    <a:p>
                      <a:pPr algn="just">
                        <a:lnSpc>
                          <a:spcPct val="115000"/>
                        </a:lnSpc>
                        <a:spcAft>
                          <a:spcPts val="0"/>
                        </a:spcAft>
                      </a:pPr>
                      <a:endParaRPr lang="ru-RU" sz="1200" dirty="0">
                        <a:effectLst/>
                        <a:latin typeface="Times New Roman"/>
                        <a:ea typeface="Times New Roman"/>
                        <a:cs typeface="Times New Roman"/>
                      </a:endParaRPr>
                    </a:p>
                  </a:txBody>
                  <a:tcPr marL="40807" marR="40807" marT="0" marB="0"/>
                </a:tc>
                <a:extLst>
                  <a:ext uri="{0D108BD9-81ED-4DB2-BD59-A6C34878D82A}">
                    <a16:rowId xmlns:a16="http://schemas.microsoft.com/office/drawing/2014/main" val="10002"/>
                  </a:ext>
                </a:extLst>
              </a:tr>
              <a:tr h="1080961">
                <a:tc>
                  <a:txBody>
                    <a:bodyPr/>
                    <a:lstStyle/>
                    <a:p>
                      <a:pPr algn="just">
                        <a:lnSpc>
                          <a:spcPct val="115000"/>
                        </a:lnSpc>
                        <a:spcAft>
                          <a:spcPts val="0"/>
                        </a:spcAft>
                      </a:pPr>
                      <a:r>
                        <a:rPr lang="ru-RU" sz="1200">
                          <a:effectLst/>
                        </a:rPr>
                        <a:t>Владение</a:t>
                      </a:r>
                      <a:endParaRPr lang="ru-RU" sz="120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a:effectLst/>
                        </a:rPr>
                        <a:t>2.Товарищество, кооператив</a:t>
                      </a:r>
                      <a:endParaRPr lang="ru-RU" sz="120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effectLst/>
                        </a:rPr>
                        <a:t>6.Синдикат</a:t>
                      </a:r>
                      <a:endParaRPr lang="ru-RU" sz="1200" dirty="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solidFill>
                            <a:srgbClr val="FF0000"/>
                          </a:solidFill>
                          <a:effectLst/>
                          <a:highlight>
                            <a:srgbClr val="FFFF00"/>
                          </a:highlight>
                        </a:rPr>
                        <a:t>10.Государственно-монополистический комплекс, организованная преступность, </a:t>
                      </a:r>
                      <a:r>
                        <a:rPr lang="ru-RU" sz="1200" dirty="0" err="1">
                          <a:solidFill>
                            <a:srgbClr val="FF0000"/>
                          </a:solidFill>
                          <a:effectLst/>
                          <a:highlight>
                            <a:srgbClr val="FFFF00"/>
                          </a:highlight>
                        </a:rPr>
                        <a:t>частно</a:t>
                      </a:r>
                      <a:r>
                        <a:rPr lang="ru-RU" sz="1200" dirty="0">
                          <a:solidFill>
                            <a:srgbClr val="FF0000"/>
                          </a:solidFill>
                          <a:effectLst/>
                          <a:highlight>
                            <a:srgbClr val="FFFF00"/>
                          </a:highlight>
                        </a:rPr>
                        <a:t>-государственное </a:t>
                      </a:r>
                      <a:r>
                        <a:rPr lang="ru-RU" sz="1200" dirty="0" err="1">
                          <a:solidFill>
                            <a:srgbClr val="FF0000"/>
                          </a:solidFill>
                          <a:effectLst/>
                          <a:highlight>
                            <a:srgbClr val="FFFF00"/>
                          </a:highlight>
                        </a:rPr>
                        <a:t>пертнерство</a:t>
                      </a:r>
                      <a:r>
                        <a:rPr lang="ru-RU" sz="1200" dirty="0">
                          <a:solidFill>
                            <a:srgbClr val="FF0000"/>
                          </a:solidFill>
                          <a:effectLst/>
                          <a:highlight>
                            <a:srgbClr val="FFFF00"/>
                          </a:highlight>
                        </a:rPr>
                        <a:t> (коррупция)</a:t>
                      </a:r>
                      <a:endParaRPr lang="ru-RU" sz="1200" dirty="0">
                        <a:solidFill>
                          <a:srgbClr val="FF0000"/>
                        </a:solidFill>
                        <a:effectLst/>
                        <a:highlight>
                          <a:srgbClr val="FFFF00"/>
                        </a:highlight>
                        <a:latin typeface="Times New Roman"/>
                        <a:ea typeface="Times New Roman"/>
                        <a:cs typeface="Times New Roman"/>
                      </a:endParaRPr>
                    </a:p>
                  </a:txBody>
                  <a:tcPr marL="40807" marR="40807"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en-US" sz="1200" dirty="0">
                          <a:effectLst/>
                        </a:rPr>
                        <a:t>1</a:t>
                      </a:r>
                      <a:r>
                        <a:rPr lang="en-US" sz="1200" b="1" dirty="0">
                          <a:effectLst/>
                        </a:rPr>
                        <a:t>4</a:t>
                      </a:r>
                      <a:r>
                        <a:rPr lang="ru-RU" sz="1200" b="1" dirty="0">
                          <a:effectLst/>
                        </a:rPr>
                        <a:t>. </a:t>
                      </a:r>
                      <a:r>
                        <a:rPr lang="ru-RU" sz="1200" b="1" dirty="0">
                          <a:effectLst/>
                          <a:latin typeface="Times New Roman"/>
                          <a:ea typeface="Times New Roman"/>
                          <a:cs typeface="Times New Roman"/>
                        </a:rPr>
                        <a:t>Смарт фирма (</a:t>
                      </a:r>
                      <a:r>
                        <a:rPr lang="ru-RU" sz="1200" b="1" dirty="0" err="1">
                          <a:effectLst/>
                          <a:latin typeface="Times New Roman"/>
                          <a:ea typeface="Times New Roman"/>
                          <a:cs typeface="Times New Roman"/>
                        </a:rPr>
                        <a:t>блокчейн</a:t>
                      </a:r>
                      <a:r>
                        <a:rPr lang="ru-RU" sz="1200" b="1" dirty="0">
                          <a:effectLst/>
                          <a:latin typeface="Times New Roman"/>
                          <a:ea typeface="Times New Roman"/>
                          <a:cs typeface="Times New Roman"/>
                        </a:rPr>
                        <a:t> 3.0)</a:t>
                      </a:r>
                    </a:p>
                    <a:p>
                      <a:pPr algn="just">
                        <a:lnSpc>
                          <a:spcPct val="115000"/>
                        </a:lnSpc>
                        <a:spcAft>
                          <a:spcPts val="0"/>
                        </a:spcAft>
                      </a:pPr>
                      <a:r>
                        <a:rPr lang="ru-RU" sz="1200" b="1" dirty="0">
                          <a:effectLst/>
                          <a:latin typeface="Times New Roman"/>
                          <a:ea typeface="Times New Roman"/>
                          <a:cs typeface="Times New Roman"/>
                        </a:rPr>
                        <a:t>Фирма без директора.</a:t>
                      </a:r>
                      <a:r>
                        <a:rPr lang="ru-RU" sz="1200" b="1" baseline="0" dirty="0">
                          <a:effectLst/>
                          <a:latin typeface="Times New Roman"/>
                          <a:ea typeface="Times New Roman"/>
                          <a:cs typeface="Times New Roman"/>
                        </a:rPr>
                        <a:t> Собственники и работники есть.</a:t>
                      </a:r>
                    </a:p>
                    <a:p>
                      <a:pPr algn="just">
                        <a:lnSpc>
                          <a:spcPct val="115000"/>
                        </a:lnSpc>
                        <a:spcAft>
                          <a:spcPts val="0"/>
                        </a:spcAft>
                      </a:pPr>
                      <a:r>
                        <a:rPr lang="ru-RU" sz="1200" b="1" baseline="0" dirty="0">
                          <a:effectLst/>
                          <a:latin typeface="Times New Roman"/>
                          <a:ea typeface="Times New Roman"/>
                          <a:cs typeface="Times New Roman"/>
                        </a:rPr>
                        <a:t>Менеджер -искусственный интеллект.</a:t>
                      </a:r>
                      <a:endParaRPr lang="ru-RU" sz="1200" b="1" dirty="0">
                        <a:effectLst/>
                        <a:latin typeface="Times New Roman"/>
                        <a:ea typeface="Times New Roman"/>
                        <a:cs typeface="Times New Roman"/>
                      </a:endParaRPr>
                    </a:p>
                  </a:txBody>
                  <a:tcPr marL="40807" marR="40807" marT="0" marB="0"/>
                </a:tc>
                <a:extLst>
                  <a:ext uri="{0D108BD9-81ED-4DB2-BD59-A6C34878D82A}">
                    <a16:rowId xmlns:a16="http://schemas.microsoft.com/office/drawing/2014/main" val="10003"/>
                  </a:ext>
                </a:extLst>
              </a:tr>
              <a:tr h="583995">
                <a:tc>
                  <a:txBody>
                    <a:bodyPr/>
                    <a:lstStyle/>
                    <a:p>
                      <a:pPr algn="just">
                        <a:lnSpc>
                          <a:spcPct val="115000"/>
                        </a:lnSpc>
                        <a:spcAft>
                          <a:spcPts val="0"/>
                        </a:spcAft>
                      </a:pPr>
                      <a:r>
                        <a:rPr lang="ru-RU" sz="1200">
                          <a:effectLst/>
                        </a:rPr>
                        <a:t>Распоряжение</a:t>
                      </a:r>
                      <a:endParaRPr lang="ru-RU" sz="120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a:effectLst/>
                        </a:rPr>
                        <a:t>3.Акционерное общество</a:t>
                      </a:r>
                      <a:endParaRPr lang="ru-RU" sz="120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solidFill>
                            <a:srgbClr val="FF0000"/>
                          </a:solidFill>
                          <a:effectLst/>
                        </a:rPr>
                        <a:t>7.Концерн</a:t>
                      </a:r>
                      <a:r>
                        <a:rPr lang="en-US" sz="1200" dirty="0">
                          <a:solidFill>
                            <a:srgbClr val="FF0000"/>
                          </a:solidFill>
                          <a:effectLst/>
                        </a:rPr>
                        <a:t> (</a:t>
                      </a:r>
                      <a:r>
                        <a:rPr lang="ru-RU" sz="1200" dirty="0">
                          <a:solidFill>
                            <a:srgbClr val="FF0000"/>
                          </a:solidFill>
                          <a:effectLst/>
                        </a:rPr>
                        <a:t>группа)</a:t>
                      </a:r>
                      <a:endParaRPr lang="ru-RU" sz="1200" dirty="0">
                        <a:solidFill>
                          <a:srgbClr val="FF0000"/>
                        </a:solidFill>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solidFill>
                            <a:srgbClr val="FF0000"/>
                          </a:solidFill>
                          <a:effectLst/>
                          <a:highlight>
                            <a:srgbClr val="FFFF00"/>
                          </a:highlight>
                        </a:rPr>
                        <a:t>11.Свободная экономическая зона</a:t>
                      </a:r>
                      <a:endParaRPr lang="ru-RU" sz="1200" dirty="0">
                        <a:solidFill>
                          <a:srgbClr val="FF0000"/>
                        </a:solidFill>
                        <a:effectLst/>
                        <a:highlight>
                          <a:srgbClr val="FFFF00"/>
                        </a:highligh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effectLst/>
                          <a:latin typeface="Times New Roman"/>
                          <a:ea typeface="Times New Roman"/>
                          <a:cs typeface="Times New Roman"/>
                        </a:rPr>
                        <a:t>Не известен</a:t>
                      </a:r>
                    </a:p>
                    <a:p>
                      <a:pPr algn="just">
                        <a:lnSpc>
                          <a:spcPct val="115000"/>
                        </a:lnSpc>
                        <a:spcAft>
                          <a:spcPts val="0"/>
                        </a:spcAft>
                      </a:pPr>
                      <a:endParaRPr lang="ru-RU" sz="1200" dirty="0">
                        <a:effectLst/>
                        <a:latin typeface="Times New Roman"/>
                        <a:ea typeface="Times New Roman"/>
                        <a:cs typeface="Times New Roman"/>
                      </a:endParaRPr>
                    </a:p>
                  </a:txBody>
                  <a:tcPr marL="40807" marR="40807" marT="0" marB="0"/>
                </a:tc>
                <a:extLst>
                  <a:ext uri="{0D108BD9-81ED-4DB2-BD59-A6C34878D82A}">
                    <a16:rowId xmlns:a16="http://schemas.microsoft.com/office/drawing/2014/main" val="10004"/>
                  </a:ext>
                </a:extLst>
              </a:tr>
              <a:tr h="437996">
                <a:tc>
                  <a:txBody>
                    <a:bodyPr/>
                    <a:lstStyle/>
                    <a:p>
                      <a:pPr algn="just">
                        <a:lnSpc>
                          <a:spcPct val="115000"/>
                        </a:lnSpc>
                        <a:spcAft>
                          <a:spcPts val="0"/>
                        </a:spcAft>
                      </a:pPr>
                      <a:r>
                        <a:rPr lang="ru-RU" sz="1200">
                          <a:effectLst/>
                        </a:rPr>
                        <a:t>Полная собственность</a:t>
                      </a:r>
                      <a:endParaRPr lang="ru-RU" sz="120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a:effectLst/>
                        </a:rPr>
                        <a:t>4.Единоличная фирма</a:t>
                      </a:r>
                      <a:endParaRPr lang="ru-RU" sz="1200">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solidFill>
                            <a:srgbClr val="FF0000"/>
                          </a:solidFill>
                          <a:effectLst/>
                        </a:rPr>
                        <a:t>8.Трест</a:t>
                      </a:r>
                      <a:endParaRPr lang="ru-RU" sz="1200" dirty="0">
                        <a:solidFill>
                          <a:srgbClr val="FF0000"/>
                        </a:solidFill>
                        <a:effectLs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solidFill>
                            <a:srgbClr val="FF0000"/>
                          </a:solidFill>
                          <a:effectLst/>
                          <a:highlight>
                            <a:srgbClr val="FFFF00"/>
                          </a:highlight>
                        </a:rPr>
                        <a:t>12.Государственное предприятие</a:t>
                      </a:r>
                      <a:endParaRPr lang="ru-RU" sz="1200" dirty="0">
                        <a:solidFill>
                          <a:srgbClr val="FF0000"/>
                        </a:solidFill>
                        <a:effectLst/>
                        <a:highlight>
                          <a:srgbClr val="FFFF00"/>
                        </a:highlight>
                        <a:latin typeface="Times New Roman"/>
                        <a:ea typeface="Times New Roman"/>
                        <a:cs typeface="Times New Roman"/>
                      </a:endParaRPr>
                    </a:p>
                  </a:txBody>
                  <a:tcPr marL="40807" marR="40807" marT="0" marB="0"/>
                </a:tc>
                <a:tc>
                  <a:txBody>
                    <a:bodyPr/>
                    <a:lstStyle/>
                    <a:p>
                      <a:pPr algn="just">
                        <a:lnSpc>
                          <a:spcPct val="115000"/>
                        </a:lnSpc>
                        <a:spcAft>
                          <a:spcPts val="0"/>
                        </a:spcAft>
                      </a:pPr>
                      <a:r>
                        <a:rPr lang="ru-RU" sz="1200" dirty="0">
                          <a:effectLst/>
                        </a:rPr>
                        <a:t>Не известен</a:t>
                      </a:r>
                      <a:endParaRPr lang="ru-RU" sz="1200" dirty="0">
                        <a:effectLst/>
                        <a:latin typeface="Times New Roman"/>
                        <a:ea typeface="Times New Roman"/>
                        <a:cs typeface="Times New Roman"/>
                      </a:endParaRPr>
                    </a:p>
                  </a:txBody>
                  <a:tcPr marL="40807" marR="40807"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79500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Выводы</a:t>
            </a:r>
          </a:p>
        </p:txBody>
      </p:sp>
      <p:sp>
        <p:nvSpPr>
          <p:cNvPr id="3" name="Объект 2"/>
          <p:cNvSpPr>
            <a:spLocks noGrp="1"/>
          </p:cNvSpPr>
          <p:nvPr>
            <p:ph idx="1"/>
          </p:nvPr>
        </p:nvSpPr>
        <p:spPr/>
        <p:txBody>
          <a:bodyPr>
            <a:normAutofit fontScale="85000" lnSpcReduction="10000"/>
          </a:bodyPr>
          <a:lstStyle/>
          <a:p>
            <a:r>
              <a:rPr lang="ru-RU" dirty="0"/>
              <a:t>Новый стандарт МСА600 делает упор на аудит компонентов и расширяет возможности аудиторов определять самостоятельно компонент и его масштабирование</a:t>
            </a:r>
          </a:p>
          <a:p>
            <a:r>
              <a:rPr lang="ru-RU" dirty="0"/>
              <a:t>Необходимо вводить реестры регистрации российских концернов (групп) для контроля за процессом составления и верифицирования консолидированной отчетности.</a:t>
            </a:r>
          </a:p>
          <a:p>
            <a:r>
              <a:rPr lang="ru-RU" dirty="0"/>
              <a:t>Для материнских компаний нужно разделить в отчетности понятие выручки и доход от владений.</a:t>
            </a:r>
          </a:p>
        </p:txBody>
      </p:sp>
    </p:spTree>
    <p:extLst>
      <p:ext uri="{BB962C8B-B14F-4D97-AF65-F5344CB8AC3E}">
        <p14:creationId xmlns:p14="http://schemas.microsoft.com/office/powerpoint/2010/main" val="3399877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1403648" y="2420888"/>
            <a:ext cx="7406640" cy="1472184"/>
          </a:xfrm>
        </p:spPr>
        <p:txBody>
          <a:bodyPr/>
          <a:lstStyle/>
          <a:p>
            <a:r>
              <a:rPr lang="ru-RU" sz="4400" b="1" dirty="0">
                <a:solidFill>
                  <a:schemeClr val="tx1"/>
                </a:solidFill>
              </a:rPr>
              <a:t>Спасибо за внимание!</a:t>
            </a:r>
            <a:br>
              <a:rPr lang="ru-RU" sz="4400" b="1" dirty="0">
                <a:solidFill>
                  <a:schemeClr val="tx1"/>
                </a:solidFill>
              </a:rPr>
            </a:br>
            <a:endParaRPr lang="ru-RU" b="1" dirty="0"/>
          </a:p>
        </p:txBody>
      </p:sp>
      <p:pic>
        <p:nvPicPr>
          <p:cNvPr id="8" name="Picture 2" descr="http://pr.spbu.ru/images/simvolika/head/bloc_eng_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48679"/>
            <a:ext cx="4032448" cy="1213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275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Структура МСА 600</a:t>
            </a:r>
          </a:p>
        </p:txBody>
      </p:sp>
      <p:sp>
        <p:nvSpPr>
          <p:cNvPr id="3" name="Объект 2"/>
          <p:cNvSpPr>
            <a:spLocks noGrp="1"/>
          </p:cNvSpPr>
          <p:nvPr>
            <p:ph idx="1"/>
          </p:nvPr>
        </p:nvSpPr>
        <p:spPr>
          <a:xfrm>
            <a:off x="1435608" y="1196752"/>
            <a:ext cx="7498080" cy="5661248"/>
          </a:xfrm>
        </p:spPr>
        <p:txBody>
          <a:bodyPr>
            <a:noAutofit/>
          </a:bodyPr>
          <a:lstStyle/>
          <a:p>
            <a:r>
              <a:rPr lang="ru-RU" sz="1050" b="1" dirty="0"/>
              <a:t>«ОСОБЕННОСТИ АУДИТА ФИНАНСОВОЙ ОТЧЕТНОСТИ ГРУППЫ (ВКЛЮЧАЯ РАБОТУ АУДИТОРОВ КОМПОНЕНТОВ)» (вступает в силу в отношении аудита финансовой отчетности за периоды, начинающиеся 15 декабря 2023 года или после этой даты)</a:t>
            </a:r>
          </a:p>
          <a:p>
            <a:r>
              <a:rPr lang="ru-RU" sz="1050" b="1" dirty="0"/>
              <a:t>Введение</a:t>
            </a:r>
          </a:p>
          <a:p>
            <a:pPr lvl="1"/>
            <a:r>
              <a:rPr lang="ru-RU" sz="1050" dirty="0"/>
              <a:t>Сфера применения настоящего стандарта. Дата вступления в силу. Цели. Определения .</a:t>
            </a:r>
          </a:p>
          <a:p>
            <a:pPr marL="402336" lvl="1" indent="0">
              <a:buNone/>
            </a:pPr>
            <a:r>
              <a:rPr lang="ru-RU" sz="1050" b="1" dirty="0"/>
              <a:t>Требования</a:t>
            </a:r>
          </a:p>
          <a:p>
            <a:pPr lvl="1"/>
            <a:r>
              <a:rPr lang="ru-RU" sz="1050" dirty="0"/>
              <a:t>Ответственность высшего руководства за управление качеством и обеспечение качества при проведении аудита группы....................................................................</a:t>
            </a:r>
          </a:p>
          <a:p>
            <a:pPr lvl="1"/>
            <a:r>
              <a:rPr lang="ru-RU" sz="1050" dirty="0"/>
              <a:t>Принятие решения о начале и (или) продолжении работы с клиентом ........................</a:t>
            </a:r>
          </a:p>
          <a:p>
            <a:pPr lvl="1"/>
            <a:r>
              <a:rPr lang="ru-RU" sz="1050" dirty="0"/>
              <a:t>Общая стратегия аудита группы и план аудита группы .................................................</a:t>
            </a:r>
          </a:p>
          <a:p>
            <a:pPr lvl="1"/>
            <a:r>
              <a:rPr lang="ru-RU" sz="1050" dirty="0"/>
              <a:t>Понимание деятельности группы и ее окружения, применимой концепции подготовки финансовой отчетности и системы внутреннего контроля группы ......</a:t>
            </a:r>
          </a:p>
          <a:p>
            <a:pPr lvl="1"/>
            <a:r>
              <a:rPr lang="ru-RU" sz="1050" dirty="0"/>
              <a:t>Выявление и оценка рисков существенного искажения .................................................</a:t>
            </a:r>
          </a:p>
          <a:p>
            <a:pPr lvl="1"/>
            <a:r>
              <a:rPr lang="ru-RU" sz="1050" dirty="0"/>
              <a:t>Существенность .................................................................................................................</a:t>
            </a:r>
          </a:p>
          <a:p>
            <a:pPr lvl="1"/>
            <a:r>
              <a:rPr lang="ru-RU" sz="1050" dirty="0"/>
              <a:t>Проведение процедур в ответ на оцененные риски существенного искажения ..........</a:t>
            </a:r>
          </a:p>
          <a:p>
            <a:pPr lvl="1"/>
            <a:r>
              <a:rPr lang="ru-RU" sz="1050" dirty="0"/>
              <a:t>Оценка информационного взаимодействия с аудитором компонента и адекватности выполненных им работ.........................................................................</a:t>
            </a:r>
          </a:p>
          <a:p>
            <a:pPr lvl="1"/>
            <a:r>
              <a:rPr lang="ru-RU" sz="1050" dirty="0"/>
              <a:t>События после отчетной даты ..........................................................................................</a:t>
            </a:r>
          </a:p>
          <a:p>
            <a:pPr lvl="1"/>
            <a:r>
              <a:rPr lang="ru-RU" sz="1050" dirty="0"/>
              <a:t>Оценка достаточности и надлежащего характера полученных аудиторских доказательств </a:t>
            </a:r>
          </a:p>
          <a:p>
            <a:pPr lvl="1"/>
            <a:r>
              <a:rPr lang="ru-RU" sz="1050" dirty="0"/>
              <a:t>Аудиторское заключение ...................................................................................................</a:t>
            </a:r>
          </a:p>
          <a:p>
            <a:pPr lvl="1"/>
            <a:r>
              <a:rPr lang="ru-RU" sz="1050" dirty="0"/>
              <a:t>Информационное взаимодействие с руководством группы и лицами, отвечающими за корпоративное управление группы ........................................................................</a:t>
            </a:r>
          </a:p>
          <a:p>
            <a:pPr lvl="1"/>
            <a:r>
              <a:rPr lang="ru-RU" sz="1050" dirty="0"/>
              <a:t>Документация .....................................................................................................................</a:t>
            </a:r>
          </a:p>
          <a:p>
            <a:r>
              <a:rPr lang="ru-RU" sz="1050" b="1" dirty="0"/>
              <a:t>Руководство по применению и прочие пояснительные материалы</a:t>
            </a:r>
            <a:endParaRPr lang="ru-RU" sz="1050" dirty="0"/>
          </a:p>
        </p:txBody>
      </p:sp>
    </p:spTree>
    <p:extLst>
      <p:ext uri="{BB962C8B-B14F-4D97-AF65-F5344CB8AC3E}">
        <p14:creationId xmlns:p14="http://schemas.microsoft.com/office/powerpoint/2010/main" val="3248892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7AE0F-D124-332B-8769-1F8CCBA66335}"/>
              </a:ext>
            </a:extLst>
          </p:cNvPr>
          <p:cNvSpPr>
            <a:spLocks noGrp="1"/>
          </p:cNvSpPr>
          <p:nvPr>
            <p:ph type="title"/>
          </p:nvPr>
        </p:nvSpPr>
        <p:spPr/>
        <p:txBody>
          <a:bodyPr>
            <a:normAutofit fontScale="90000"/>
          </a:bodyPr>
          <a:lstStyle/>
          <a:p>
            <a:r>
              <a:rPr lang="ru-RU" sz="4400" b="1" dirty="0">
                <a:effectLst/>
                <a:latin typeface="Arial" panose="020B0604020202020204" pitchFamily="34" charset="0"/>
                <a:ea typeface="Arial" panose="020B0604020202020204" pitchFamily="34" charset="0"/>
              </a:rPr>
              <a:t>Финансовая отчетность Группы по МСА 600</a:t>
            </a:r>
            <a:endParaRPr lang="ru-RU" dirty="0"/>
          </a:p>
        </p:txBody>
      </p:sp>
      <p:sp>
        <p:nvSpPr>
          <p:cNvPr id="3" name="Объект 2">
            <a:extLst>
              <a:ext uri="{FF2B5EF4-FFF2-40B4-BE49-F238E27FC236}">
                <a16:creationId xmlns:a16="http://schemas.microsoft.com/office/drawing/2014/main" id="{577215C0-8D55-EAD3-E114-6F59462CEEC1}"/>
              </a:ext>
            </a:extLst>
          </p:cNvPr>
          <p:cNvSpPr>
            <a:spLocks noGrp="1"/>
          </p:cNvSpPr>
          <p:nvPr>
            <p:ph idx="1"/>
          </p:nvPr>
        </p:nvSpPr>
        <p:spPr/>
        <p:txBody>
          <a:bodyPr>
            <a:normAutofit fontScale="70000" lnSpcReduction="20000"/>
          </a:bodyPr>
          <a:lstStyle/>
          <a:p>
            <a:r>
              <a:rPr lang="ru-RU" sz="3200" b="1" dirty="0">
                <a:effectLst/>
                <a:latin typeface="Arial" panose="020B0604020202020204" pitchFamily="34" charset="0"/>
                <a:ea typeface="Arial" panose="020B0604020202020204" pitchFamily="34" charset="0"/>
              </a:rPr>
              <a:t>Финансовая отчетность Группы </a:t>
            </a:r>
            <a:r>
              <a:rPr lang="ru-RU" sz="3200" dirty="0">
                <a:effectLst/>
                <a:latin typeface="Arial" panose="020B0604020202020204" pitchFamily="34" charset="0"/>
                <a:ea typeface="Arial" panose="020B0604020202020204" pitchFamily="34" charset="0"/>
              </a:rPr>
              <a:t>включает финансовую информацию более чем одной организации или бизнес-единицы в процессе консолидации. </a:t>
            </a:r>
          </a:p>
          <a:p>
            <a:r>
              <a:rPr lang="ru-RU" sz="3200" dirty="0">
                <a:effectLst/>
                <a:latin typeface="Arial" panose="020B0604020202020204" pitchFamily="34" charset="0"/>
                <a:ea typeface="Arial" panose="020B0604020202020204" pitchFamily="34" charset="0"/>
              </a:rPr>
              <a:t>Термин «процесс консолидации»: </a:t>
            </a:r>
          </a:p>
          <a:p>
            <a:pPr lvl="1"/>
            <a:r>
              <a:rPr lang="ru-RU" dirty="0">
                <a:effectLst/>
                <a:latin typeface="Arial" panose="020B0604020202020204" pitchFamily="34" charset="0"/>
                <a:ea typeface="Arial" panose="020B0604020202020204" pitchFamily="34" charset="0"/>
              </a:rPr>
              <a:t>Консолидация, пропорциональная консолидация или метод учета долевого участия;</a:t>
            </a:r>
          </a:p>
          <a:p>
            <a:pPr lvl="1"/>
            <a:r>
              <a:rPr lang="ru-RU" dirty="0">
                <a:effectLst/>
                <a:latin typeface="Arial" panose="020B0604020202020204" pitchFamily="34" charset="0"/>
                <a:ea typeface="Arial" panose="020B0604020202020204" pitchFamily="34" charset="0"/>
              </a:rPr>
              <a:t>Представление в комбинированной финансовой отчетности финансовой  информации субъектов или бизнес-единиц, которые не имеют материнской компании, но находятся под общим контролем или общим управлением;  или</a:t>
            </a:r>
          </a:p>
          <a:p>
            <a:pPr lvl="1"/>
            <a:r>
              <a:rPr lang="ru-RU" dirty="0">
                <a:effectLst/>
                <a:latin typeface="Arial" panose="020B0604020202020204" pitchFamily="34" charset="0"/>
                <a:ea typeface="Arial" panose="020B0604020202020204" pitchFamily="34" charset="0"/>
              </a:rPr>
              <a:t>Агрегирование финансовой информации организаций или бизнес-единиц, таких как филиалы или подразделения.</a:t>
            </a:r>
          </a:p>
          <a:p>
            <a:pPr lvl="1"/>
            <a:r>
              <a:rPr lang="ru-RU" dirty="0">
                <a:effectLst/>
                <a:latin typeface="Arial" panose="020B0604020202020204" pitchFamily="34" charset="0"/>
                <a:ea typeface="Arial" panose="020B0604020202020204" pitchFamily="34" charset="0"/>
              </a:rPr>
              <a:t>Руководство группы – руководство, ответственное за подготовку финансовой отчетности группы.</a:t>
            </a:r>
          </a:p>
          <a:p>
            <a:endParaRPr lang="ru-RU" b="1" dirty="0"/>
          </a:p>
        </p:txBody>
      </p:sp>
    </p:spTree>
    <p:extLst>
      <p:ext uri="{BB962C8B-B14F-4D97-AF65-F5344CB8AC3E}">
        <p14:creationId xmlns:p14="http://schemas.microsoft.com/office/powerpoint/2010/main" val="160048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09697A-9933-A1FA-1C36-7008BDD858E9}"/>
              </a:ext>
            </a:extLst>
          </p:cNvPr>
          <p:cNvSpPr>
            <a:spLocks noGrp="1"/>
          </p:cNvSpPr>
          <p:nvPr>
            <p:ph type="title"/>
          </p:nvPr>
        </p:nvSpPr>
        <p:spPr/>
        <p:txBody>
          <a:bodyPr>
            <a:normAutofit fontScale="90000"/>
          </a:bodyPr>
          <a:lstStyle/>
          <a:p>
            <a:r>
              <a:rPr lang="ru-RU" dirty="0"/>
              <a:t>Термин «процесс консолидации»</a:t>
            </a:r>
          </a:p>
        </p:txBody>
      </p:sp>
      <p:sp>
        <p:nvSpPr>
          <p:cNvPr id="3" name="Объект 2">
            <a:extLst>
              <a:ext uri="{FF2B5EF4-FFF2-40B4-BE49-F238E27FC236}">
                <a16:creationId xmlns:a16="http://schemas.microsoft.com/office/drawing/2014/main" id="{0A409657-8059-5F31-DD4F-C356C0054443}"/>
              </a:ext>
            </a:extLst>
          </p:cNvPr>
          <p:cNvSpPr>
            <a:spLocks noGrp="1"/>
          </p:cNvSpPr>
          <p:nvPr>
            <p:ph idx="1"/>
          </p:nvPr>
        </p:nvSpPr>
        <p:spPr/>
        <p:txBody>
          <a:bodyPr>
            <a:normAutofit fontScale="92500" lnSpcReduction="20000"/>
          </a:bodyPr>
          <a:lstStyle/>
          <a:p>
            <a:r>
              <a:rPr lang="ru-RU" dirty="0"/>
              <a:t>Термин «процесс консолидации», используемый в настоящем стандарте, относится не только к подготовке консолидированной финансовой отчетности в соответствии с применимой концепцией подготовки финансовой отчетности, но и к представлению комбинированной финансовой отчетности, а также к агрегации финансовой информации организаций или подразделений, таких как филиалы или отделения.</a:t>
            </a:r>
          </a:p>
        </p:txBody>
      </p:sp>
    </p:spTree>
    <p:extLst>
      <p:ext uri="{BB962C8B-B14F-4D97-AF65-F5344CB8AC3E}">
        <p14:creationId xmlns:p14="http://schemas.microsoft.com/office/powerpoint/2010/main" val="3337629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Группы и компоненты</a:t>
            </a:r>
          </a:p>
        </p:txBody>
      </p:sp>
      <p:sp>
        <p:nvSpPr>
          <p:cNvPr id="3" name="Объект 2"/>
          <p:cNvSpPr>
            <a:spLocks noGrp="1"/>
          </p:cNvSpPr>
          <p:nvPr>
            <p:ph idx="1"/>
          </p:nvPr>
        </p:nvSpPr>
        <p:spPr/>
        <p:txBody>
          <a:bodyPr>
            <a:normAutofit fontScale="70000" lnSpcReduction="20000"/>
          </a:bodyPr>
          <a:lstStyle/>
          <a:p>
            <a:r>
              <a:rPr lang="ru-RU" dirty="0"/>
              <a:t>Аудитор группы определяет надлежащий подход к планированию и выполнению аудиторских процедур в ответ на оцененные риски существенного искажения финансовой отчетности группы. Для этой цели аудитор группы использует профессиональное суждение при определении компонентов, в которых будет проводиться работа по аудиту. </a:t>
            </a:r>
          </a:p>
          <a:p>
            <a:r>
              <a:rPr lang="ru-RU" dirty="0"/>
              <a:t>При определении таких компонентов аудитор группы основывается на своем понимании группы и ее окружения, а также других факторах, таких как возможность выполнения аудиторских процедур централизовано, наличие единых центров обслуживания или единых информационных систем и систем внутреннего контроля.</a:t>
            </a:r>
          </a:p>
          <a:p>
            <a:endParaRPr lang="ru-RU" dirty="0"/>
          </a:p>
          <a:p>
            <a:endParaRPr lang="ru-RU" dirty="0"/>
          </a:p>
        </p:txBody>
      </p:sp>
    </p:spTree>
    <p:extLst>
      <p:ext uri="{BB962C8B-B14F-4D97-AF65-F5344CB8AC3E}">
        <p14:creationId xmlns:p14="http://schemas.microsoft.com/office/powerpoint/2010/main" val="472092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Компонент</a:t>
            </a:r>
          </a:p>
        </p:txBody>
      </p:sp>
      <p:sp>
        <p:nvSpPr>
          <p:cNvPr id="3" name="Объект 2"/>
          <p:cNvSpPr>
            <a:spLocks noGrp="1"/>
          </p:cNvSpPr>
          <p:nvPr>
            <p:ph idx="1"/>
          </p:nvPr>
        </p:nvSpPr>
        <p:spPr/>
        <p:txBody>
          <a:bodyPr>
            <a:normAutofit fontScale="85000" lnSpcReduction="20000"/>
          </a:bodyPr>
          <a:lstStyle/>
          <a:p>
            <a:r>
              <a:rPr lang="ru-RU" dirty="0"/>
              <a:t>Компонент – организация, подразделение, отдел или вид хозяйственной деятельности или некоторое их сочетание, определенное аудитором группы для целей планирования и выполнения аудиторских процедур в рамках аудита группы;</a:t>
            </a:r>
          </a:p>
          <a:p>
            <a:r>
              <a:rPr lang="ru-RU" dirty="0"/>
              <a:t>Аудитор компонента – аудитор, который проводит работу по аудиту в отношении компонента для целей аудита группы. Аудитор компонента входит в состав рабочей группы для целей аудита группы;</a:t>
            </a:r>
          </a:p>
          <a:p>
            <a:r>
              <a:rPr lang="ru-RU" dirty="0"/>
              <a:t>Руководство компонента – руководство, ответственное за компонент </a:t>
            </a:r>
          </a:p>
          <a:p>
            <a:endParaRPr lang="ru-RU" dirty="0"/>
          </a:p>
        </p:txBody>
      </p:sp>
    </p:spTree>
    <p:extLst>
      <p:ext uri="{BB962C8B-B14F-4D97-AF65-F5344CB8AC3E}">
        <p14:creationId xmlns:p14="http://schemas.microsoft.com/office/powerpoint/2010/main" val="1487856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Компонент</a:t>
            </a:r>
          </a:p>
        </p:txBody>
      </p:sp>
      <p:sp>
        <p:nvSpPr>
          <p:cNvPr id="3" name="Объект 2"/>
          <p:cNvSpPr>
            <a:spLocks noGrp="1"/>
          </p:cNvSpPr>
          <p:nvPr>
            <p:ph idx="1"/>
          </p:nvPr>
        </p:nvSpPr>
        <p:spPr/>
        <p:txBody>
          <a:bodyPr>
            <a:normAutofit fontScale="85000" lnSpcReduction="20000"/>
          </a:bodyPr>
          <a:lstStyle/>
          <a:p>
            <a:r>
              <a:rPr lang="ru-RU" dirty="0"/>
              <a:t>Информационная система группы, включая ее процесс составления финансовой отчетности, может соответствовать или не соответствовать организационной структуре группы. </a:t>
            </a:r>
          </a:p>
          <a:p>
            <a:r>
              <a:rPr lang="ru-RU" dirty="0"/>
              <a:t>Например, группа может быть организована в соответствии с ее юридической структурой, однако ее информационная система может быть организована по функциям, процессам, продуктам или услугам (или по группам продуктов или услуг) либо по географическому признаку для целей управления или отчетности.</a:t>
            </a:r>
          </a:p>
          <a:p>
            <a:endParaRPr lang="ru-RU" dirty="0"/>
          </a:p>
        </p:txBody>
      </p:sp>
    </p:spTree>
    <p:extLst>
      <p:ext uri="{BB962C8B-B14F-4D97-AF65-F5344CB8AC3E}">
        <p14:creationId xmlns:p14="http://schemas.microsoft.com/office/powerpoint/2010/main" val="2651414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2712</TotalTime>
  <Words>2884</Words>
  <Application>Microsoft Office PowerPoint</Application>
  <PresentationFormat>Экран (4:3)</PresentationFormat>
  <Paragraphs>204</Paragraphs>
  <Slides>31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31</vt:i4>
      </vt:variant>
    </vt:vector>
  </HeadingPairs>
  <TitlesOfParts>
    <vt:vector size="39" baseType="lpstr">
      <vt:lpstr>Arial</vt:lpstr>
      <vt:lpstr>Calibri</vt:lpstr>
      <vt:lpstr>Corbel</vt:lpstr>
      <vt:lpstr>Gill Sans MT</vt:lpstr>
      <vt:lpstr>Times New Roman</vt:lpstr>
      <vt:lpstr>Verdana</vt:lpstr>
      <vt:lpstr>Wingdings 2</vt:lpstr>
      <vt:lpstr>Солнцестояние</vt:lpstr>
      <vt:lpstr> Российский концерн (группа): проблемы организации и аудита</vt:lpstr>
      <vt:lpstr>Литература</vt:lpstr>
      <vt:lpstr>Матрица организационных форм (фирменной организации) капитала (Матрица Ю.Н.Гузова) 2022 г.</vt:lpstr>
      <vt:lpstr>Структура МСА 600</vt:lpstr>
      <vt:lpstr>Финансовая отчетность Группы по МСА 600</vt:lpstr>
      <vt:lpstr>Термин «процесс консолидации»</vt:lpstr>
      <vt:lpstr>Группы и компоненты</vt:lpstr>
      <vt:lpstr>Компонент</vt:lpstr>
      <vt:lpstr>Компонент</vt:lpstr>
      <vt:lpstr>Компонент без реальной отчетности</vt:lpstr>
      <vt:lpstr>Типология групп</vt:lpstr>
      <vt:lpstr>Где искать русский концерн (группу)?</vt:lpstr>
      <vt:lpstr>Типология групп</vt:lpstr>
      <vt:lpstr>Ключевая аналитика выборки по масштабам компаний </vt:lpstr>
      <vt:lpstr>Аудит группы</vt:lpstr>
      <vt:lpstr>Объекты аудита группы</vt:lpstr>
      <vt:lpstr>«Мать твою» и консолидация</vt:lpstr>
      <vt:lpstr>Понимание деятельности группы и ее окружения, применимой концепции подготовки финансовой отчетности и системы внутреннего контроля группы</vt:lpstr>
      <vt:lpstr>Существенность группы</vt:lpstr>
      <vt:lpstr>Существенность группы</vt:lpstr>
      <vt:lpstr>Система внутреннего контроля группы</vt:lpstr>
      <vt:lpstr>Оценка коммуникаций компонентного аудитора и адекватности их работы</vt:lpstr>
      <vt:lpstr>Проведение процедур в ответ на оцененные риски существенного искажения</vt:lpstr>
      <vt:lpstr>Аудит группы</vt:lpstr>
      <vt:lpstr>Аудиторское заключение</vt:lpstr>
      <vt:lpstr>Документация</vt:lpstr>
      <vt:lpstr>Проблемы аудита группы</vt:lpstr>
      <vt:lpstr>Проблемы аудита группы</vt:lpstr>
      <vt:lpstr>Выводы</vt:lpstr>
      <vt:lpstr>Выводы</vt:lpstr>
      <vt:lpstr>Спасибо за внимание! </vt:lpstr>
    </vt:vector>
  </TitlesOfParts>
  <Company>Saint-Petersburg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Auditing in Russia: Periodization and Challenges of Development</dc:title>
  <dc:creator>Faculty of Economics</dc:creator>
  <cp:lastModifiedBy>юрий гузов</cp:lastModifiedBy>
  <cp:revision>162</cp:revision>
  <cp:lastPrinted>2020-02-28T08:48:18Z</cp:lastPrinted>
  <dcterms:created xsi:type="dcterms:W3CDTF">2015-04-19T09:32:15Z</dcterms:created>
  <dcterms:modified xsi:type="dcterms:W3CDTF">2023-11-16T15:50:00Z</dcterms:modified>
</cp:coreProperties>
</file>