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68" r:id="rId6"/>
    <p:sldId id="269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0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8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88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42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4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44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6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6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3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73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6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2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6D9D-9379-45EF-AAF4-17A2411F6E30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5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746" y="249382"/>
            <a:ext cx="7661564" cy="42926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спектра услуг аудиторских компаний Казахстана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886793"/>
            <a:ext cx="9705576" cy="1274163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2900" b="1" dirty="0" smtClean="0">
                <a:solidFill>
                  <a:schemeClr val="tx1"/>
                </a:solidFill>
              </a:rPr>
              <a:t>Исполнительный директор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ПАО «Палата аудиторов Республики Казахстан»</a:t>
            </a:r>
          </a:p>
          <a:p>
            <a:r>
              <a:rPr lang="ru-RU" sz="2900" b="1" dirty="0" err="1" smtClean="0">
                <a:solidFill>
                  <a:schemeClr val="tx1"/>
                </a:solidFill>
              </a:rPr>
              <a:t>Акан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Арыстан</a:t>
            </a:r>
            <a:r>
              <a:rPr lang="ru-RU" sz="2900" b="1" dirty="0" smtClean="0">
                <a:solidFill>
                  <a:schemeClr val="tx1"/>
                </a:solidFill>
              </a:rPr>
              <a:t>, 11 марта 2021 г</a:t>
            </a:r>
            <a:r>
              <a:rPr lang="ru-RU" sz="2900" b="1" dirty="0" smtClean="0"/>
              <a:t>. </a:t>
            </a:r>
            <a:endParaRPr lang="ru-RU" sz="29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17" y="249382"/>
            <a:ext cx="2047875" cy="1787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633" y="249382"/>
            <a:ext cx="1996786" cy="178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ВСТУПЛЕНИЕ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46909"/>
            <a:ext cx="10309321" cy="54586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   </a:t>
            </a:r>
          </a:p>
          <a:p>
            <a:pPr marL="0" indent="0" algn="ctr">
              <a:buNone/>
            </a:pPr>
            <a:r>
              <a:rPr lang="ru-RU" b="1" i="1" dirty="0" smtClean="0"/>
              <a:t>Уважаемые коллеги! </a:t>
            </a:r>
            <a:r>
              <a:rPr lang="ru-RU" dirty="0" smtClean="0"/>
              <a:t>	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Аудиторская </a:t>
            </a:r>
            <a:r>
              <a:rPr lang="ru-RU" dirty="0" smtClean="0"/>
              <a:t>деятельность в Республике Казахстан осуществляется с 1988 г., с 1993 г. становится предпринимательской деятельностью, которую осуществляется аудиторами в составе лицензируемых аудиторских компаний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Как мною отмечалось на предыдущих встречах, действующее законодательство находится под периодическим изменением/дополнением. Новеллами затрагиваются наиболее важные вопросы аудиторской деятельности, в том числе и видов аудиторских услуг. Таким образом, наработанная аудиторская практика находится свое законодательное признание и статус. Так, в свое время оценочная деятельность была отделена от аудиторской деятельности, а аудит по налогам отнесен к видам аудиторских услуг.   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	Поскольку любые аудиторские услуги должны преследовать  цели достоверности и общественного </a:t>
            </a:r>
            <a:r>
              <a:rPr lang="ru-RU" dirty="0"/>
              <a:t>доверия, </a:t>
            </a:r>
            <a:r>
              <a:rPr lang="ru-RU" dirty="0" smtClean="0"/>
              <a:t>сохранения актуальности и репутации, взаимодействии </a:t>
            </a:r>
            <a:r>
              <a:rPr lang="ru-RU" dirty="0"/>
              <a:t>с </a:t>
            </a:r>
            <a:r>
              <a:rPr lang="ru-RU" dirty="0" smtClean="0"/>
              <a:t>заинтересованными сторонами то необходимо разработать соответствующие отраслевые виды внешнего контроля качества. В своем выступлении мною сознательно не затронута тема аудита и его видов, а также сопутствующих услуг, т.к. данный вопрос является полностью описанным в Законодательстве и практики, требующим незначительных доработок в части оказания услуг клиентам в условиях </a:t>
            </a:r>
            <a:r>
              <a:rPr lang="ru-RU" dirty="0" err="1" smtClean="0"/>
              <a:t>дистанцирования</a:t>
            </a:r>
            <a:r>
              <a:rPr lang="ru-RU" dirty="0" smtClean="0"/>
              <a:t> (изоляции). Приведённые ниже мнения являются открытыми к обсуждению на предмет относимости к аудиторской деятельности, их признанию/непризнанию, и установлению правил их оказания и проведения внешнего контроля качества.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0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9382"/>
            <a:ext cx="11002048" cy="119149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 описанные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Законе                         «Об аудиторской деятельности Республики Казахстан»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35528" y="1440874"/>
            <a:ext cx="6331528" cy="50430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200" b="1" dirty="0" smtClean="0"/>
              <a:t>Ст.3 «Аудиторская деятельность»</a:t>
            </a:r>
          </a:p>
          <a:p>
            <a:r>
              <a:rPr lang="ru-RU" sz="1200" dirty="0" smtClean="0"/>
              <a:t>1</a:t>
            </a:r>
            <a:r>
              <a:rPr lang="ru-RU" sz="1200" dirty="0"/>
              <a:t>. Правом на занятие аудиторской деятельностью обладают аудиторские организации, имеющие лицензию на осуществление аудиторской деятельности.</a:t>
            </a:r>
          </a:p>
          <a:p>
            <a:r>
              <a:rPr lang="ru-RU" sz="1200" dirty="0"/>
              <a:t>2. Аудиторские организации, помимо аудита, могут оказывать также следующие услуги:</a:t>
            </a:r>
          </a:p>
          <a:p>
            <a:r>
              <a:rPr lang="ru-RU" sz="1200" dirty="0"/>
              <a:t>1) сопутствующие и другие услуги в соответствии со стандартами аудита;</a:t>
            </a:r>
          </a:p>
          <a:p>
            <a:r>
              <a:rPr lang="ru-RU" sz="1200" dirty="0"/>
              <a:t>2) восстановление и ведение бухгалтерского учета, составление финансовой отчетности;</a:t>
            </a:r>
          </a:p>
          <a:p>
            <a:r>
              <a:rPr lang="ru-RU" sz="1200" dirty="0"/>
              <a:t>3) внутренний аудит;</a:t>
            </a:r>
          </a:p>
          <a:p>
            <a:r>
              <a:rPr lang="ru-RU" sz="1200" dirty="0"/>
              <a:t>4) консультирование по вопросам применения законодательства по налогам и другим обязательным платежам в бюджет и ведения налогового учета;</a:t>
            </a:r>
          </a:p>
          <a:p>
            <a:r>
              <a:rPr lang="ru-RU" sz="1200" dirty="0"/>
              <a:t>4-1) проведение аудита по налогам и составление аудиторского заключения по налогам;</a:t>
            </a:r>
          </a:p>
          <a:p>
            <a:r>
              <a:rPr lang="ru-RU" sz="1200" dirty="0"/>
              <a:t>4-2) проведение аудита специального назначения субъектов </a:t>
            </a:r>
            <a:r>
              <a:rPr lang="ru-RU" sz="1200" dirty="0" err="1"/>
              <a:t>квазигосударственного</a:t>
            </a:r>
            <a:r>
              <a:rPr lang="ru-RU" sz="1200" dirty="0"/>
              <a:t> сектора;</a:t>
            </a:r>
          </a:p>
          <a:p>
            <a:r>
              <a:rPr lang="ru-RU" sz="1200" dirty="0"/>
              <a:t>4-3) проведение аудита сведений о расходах </a:t>
            </a:r>
            <a:r>
              <a:rPr lang="ru-RU" sz="1200" dirty="0" err="1"/>
              <a:t>недропользователя</a:t>
            </a:r>
            <a:r>
              <a:rPr lang="ru-RU" sz="1200" dirty="0"/>
              <a:t>;</a:t>
            </a:r>
          </a:p>
          <a:p>
            <a:r>
              <a:rPr lang="ru-RU" sz="1200" dirty="0"/>
              <a:t>4-4) проведение аудита иной информации и составление аудиторского заключения по аудиту иной информации;</a:t>
            </a:r>
          </a:p>
          <a:p>
            <a:r>
              <a:rPr lang="ru-RU" sz="1200" dirty="0"/>
              <a:t>5) формирование первичных статистических данных;</a:t>
            </a:r>
          </a:p>
          <a:p>
            <a:endParaRPr lang="ru-RU" sz="1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774873" y="1759527"/>
            <a:ext cx="4904509" cy="5098473"/>
          </a:xfrm>
        </p:spPr>
        <p:txBody>
          <a:bodyPr>
            <a:normAutofit fontScale="47500" lnSpcReduction="20000"/>
          </a:bodyPr>
          <a:lstStyle/>
          <a:p>
            <a:r>
              <a:rPr lang="ru-RU" sz="2500" dirty="0"/>
              <a:t>6) анализ финансово-хозяйственной деятельности и финансовое планирование, экономическое, финансовое и управленческое консультирование;</a:t>
            </a:r>
          </a:p>
          <a:p>
            <a:r>
              <a:rPr lang="ru-RU" sz="2500" dirty="0"/>
              <a:t>7) консультирование по вопросам ведения бухгалтерского учета и составления финансовой отчетности;</a:t>
            </a:r>
          </a:p>
          <a:p>
            <a:r>
              <a:rPr lang="ru-RU" sz="2500" dirty="0"/>
              <a:t>8) обучение по ведению бухгалтерского учета и составлению финансовой отчетности, налогообложению, аудиту и анализу финансово-хозяйственной деятельности и финансового планирования;</a:t>
            </a:r>
          </a:p>
          <a:p>
            <a:r>
              <a:rPr lang="ru-RU" sz="2500" dirty="0"/>
              <a:t>9) рекомендации по автоматизации ведения бухгалтерского учета и составлению финансовой отчетности, обучение автоматизированному ведению бухгалтерского учета и составлению финансовой отчетности;</a:t>
            </a:r>
          </a:p>
          <a:p>
            <a:r>
              <a:rPr lang="ru-RU" sz="2500" dirty="0"/>
              <a:t>10) разработку методических пособий и рекомендаций по ведению бухгалтерского учета и составлению финансовой отчетности, аудиту, анализу финансово-хозяйственной деятельности и финансового планирования, оказанию сопутствующих услуг в соответствии со стандартами аудита, а также их распространение;</a:t>
            </a:r>
          </a:p>
          <a:p>
            <a:r>
              <a:rPr lang="ru-RU" sz="2500" dirty="0"/>
              <a:t>11) юридические услуги, связанные с аудиторской деятельностью.</a:t>
            </a:r>
          </a:p>
          <a:p>
            <a:pPr marL="0" indent="0">
              <a:buNone/>
            </a:pPr>
            <a:endParaRPr lang="ru-RU" sz="2500" dirty="0" smtClean="0"/>
          </a:p>
          <a:p>
            <a:pPr marL="0" indent="0" algn="just">
              <a:buNone/>
            </a:pPr>
            <a:r>
              <a:rPr lang="ru-RU" sz="2500" b="1" i="1" dirty="0" smtClean="0"/>
              <a:t>	Если </a:t>
            </a:r>
            <a:r>
              <a:rPr lang="ru-RU" sz="2500" b="1" i="1" dirty="0"/>
              <a:t>в соответствии с Законом Республики Казахстан «О разрешениях и уведомлениях» оказание отдельных видов услуг, предусмотренных настоящим пунктом, требует получения разрешений или направления уведомлений, аудиторские организации не вправе оказывать эти услуги без наличия разрешений или направления уведомлений.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0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098" y="157163"/>
            <a:ext cx="8596668" cy="8858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Услуги, оказываемые аудиторами,                                не описанные Законодательством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15353"/>
              </p:ext>
            </p:extLst>
          </p:nvPr>
        </p:nvGraphicFramePr>
        <p:xfrm>
          <a:off x="400050" y="1042987"/>
          <a:ext cx="10787065" cy="534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310">
                  <a:extLst>
                    <a:ext uri="{9D8B030D-6E8A-4147-A177-3AD203B41FA5}">
                      <a16:colId xmlns:a16="http://schemas.microsoft.com/office/drawing/2014/main" val="1800870896"/>
                    </a:ext>
                  </a:extLst>
                </a:gridCol>
                <a:gridCol w="2189526">
                  <a:extLst>
                    <a:ext uri="{9D8B030D-6E8A-4147-A177-3AD203B41FA5}">
                      <a16:colId xmlns:a16="http://schemas.microsoft.com/office/drawing/2014/main" val="4005095306"/>
                    </a:ext>
                  </a:extLst>
                </a:gridCol>
                <a:gridCol w="2189526">
                  <a:extLst>
                    <a:ext uri="{9D8B030D-6E8A-4147-A177-3AD203B41FA5}">
                      <a16:colId xmlns:a16="http://schemas.microsoft.com/office/drawing/2014/main" val="462365768"/>
                    </a:ext>
                  </a:extLst>
                </a:gridCol>
                <a:gridCol w="2189526">
                  <a:extLst>
                    <a:ext uri="{9D8B030D-6E8A-4147-A177-3AD203B41FA5}">
                      <a16:colId xmlns:a16="http://schemas.microsoft.com/office/drawing/2014/main" val="1033660456"/>
                    </a:ext>
                  </a:extLst>
                </a:gridCol>
                <a:gridCol w="1506275">
                  <a:extLst>
                    <a:ext uri="{9D8B030D-6E8A-4147-A177-3AD203B41FA5}">
                      <a16:colId xmlns:a16="http://schemas.microsoft.com/office/drawing/2014/main" val="3479792670"/>
                    </a:ext>
                  </a:extLst>
                </a:gridCol>
                <a:gridCol w="1172451">
                  <a:extLst>
                    <a:ext uri="{9D8B030D-6E8A-4147-A177-3AD203B41FA5}">
                      <a16:colId xmlns:a16="http://schemas.microsoft.com/office/drawing/2014/main" val="3252668192"/>
                    </a:ext>
                  </a:extLst>
                </a:gridCol>
                <a:gridCol w="1172451">
                  <a:extLst>
                    <a:ext uri="{9D8B030D-6E8A-4147-A177-3AD203B41FA5}">
                      <a16:colId xmlns:a16="http://schemas.microsoft.com/office/drawing/2014/main" val="134262409"/>
                    </a:ext>
                  </a:extLst>
                </a:gridCol>
              </a:tblGrid>
              <a:tr h="6930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услуг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законодательного статуса в Законе об аудиторской деятельности РК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статуса в иных </a:t>
                      </a: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н.п.а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стандартов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Привлечение иных специалистов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Внешний контроль качества со стороны ПАО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840730"/>
                  </a:ext>
                </a:extLst>
              </a:tr>
              <a:tr h="673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Diligence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запрещено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Нет/Да - МССУ 4400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(юрист, оценщик и др.)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599709"/>
                  </a:ext>
                </a:extLst>
              </a:tr>
              <a:tr h="673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аудиторов в качестве специалистов в судебных процессах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ГПК РК, УПК РК, КоАП РК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/Да – МССУ 4400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389601"/>
                  </a:ext>
                </a:extLst>
              </a:tr>
              <a:tr h="6930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контроля качества услуг, проводимых бухгалтерскими компаниями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запрещено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МСКК -1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469314"/>
                  </a:ext>
                </a:extLst>
              </a:tr>
              <a:tr h="554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Юридические услуги, связанные с аудиторской деятельностью.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(юрист)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778372"/>
                  </a:ext>
                </a:extLst>
              </a:tr>
              <a:tr h="6930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аудитора в процедурах ликвидации и банкротства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Нет/Да – МССУ 4400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(банкротный управляющий)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904583"/>
                  </a:ext>
                </a:extLst>
              </a:tr>
              <a:tr h="673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(специалисты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987449"/>
                  </a:ext>
                </a:extLst>
              </a:tr>
              <a:tr h="673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Оказание услуг риск-менеджмента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запрещено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 (риск-менеджер)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96869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188251" y="-206404"/>
            <a:ext cx="19139525" cy="66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323175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расширения спектра аудиторских услуг в Казахстане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475348" cy="4330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Для </a:t>
            </a:r>
            <a:r>
              <a:rPr lang="ru-RU" dirty="0" smtClean="0"/>
              <a:t>расширения эффективного  </a:t>
            </a:r>
            <a:r>
              <a:rPr lang="ru-RU" dirty="0" smtClean="0"/>
              <a:t>со всеми негативными явлениями в аудиторской сферы необходимо:</a:t>
            </a:r>
          </a:p>
          <a:p>
            <a:pPr algn="just">
              <a:buAutoNum type="arabicPeriod"/>
            </a:pPr>
            <a:r>
              <a:rPr lang="ru-RU" dirty="0" smtClean="0"/>
              <a:t>Придание официального (правового) статуса </a:t>
            </a:r>
            <a:r>
              <a:rPr lang="ru-RU" dirty="0" smtClean="0"/>
              <a:t>всем уже оказываемым аудиторским услугам или услугам с участием, в том числе аудитора/аудиторской компании</a:t>
            </a:r>
            <a:r>
              <a:rPr lang="ru-RU" dirty="0" smtClean="0"/>
              <a:t>;</a:t>
            </a:r>
            <a:endParaRPr lang="ru-RU" dirty="0" smtClean="0"/>
          </a:p>
          <a:p>
            <a:pPr algn="just">
              <a:buAutoNum type="arabicPeriod"/>
            </a:pPr>
            <a:r>
              <a:rPr lang="ru-RU" dirty="0" smtClean="0"/>
              <a:t>Разработка и принятие соответствующих Правил (стандартов) оказания услуг</a:t>
            </a:r>
            <a:r>
              <a:rPr lang="ru-RU" dirty="0" smtClean="0"/>
              <a:t>;</a:t>
            </a:r>
          </a:p>
          <a:p>
            <a:pPr algn="just">
              <a:buAutoNum type="arabicPeriod"/>
            </a:pPr>
            <a:r>
              <a:rPr lang="ru-RU" dirty="0" smtClean="0"/>
              <a:t>Разработка (расширение) видов внешнего контроля качества аудиторских услуг;</a:t>
            </a:r>
          </a:p>
          <a:p>
            <a:pPr algn="just">
              <a:buAutoNum type="arabicPeriod"/>
            </a:pPr>
            <a:r>
              <a:rPr lang="ru-RU" dirty="0" smtClean="0"/>
              <a:t>Выработка рекомендаций/предложений к МФБ по разработке Международных стандартов устоявшихся аудиторских услуг, на основе изучения сложившейся практики;</a:t>
            </a:r>
            <a:endParaRPr lang="ru-RU" dirty="0"/>
          </a:p>
          <a:p>
            <a:pPr algn="just">
              <a:buAutoNum type="arabicPeriod"/>
            </a:pPr>
            <a:r>
              <a:rPr lang="ru-RU" dirty="0" smtClean="0"/>
              <a:t>Создание Е</a:t>
            </a:r>
            <a:r>
              <a:rPr lang="ru-RU" dirty="0" smtClean="0"/>
              <a:t>диного </a:t>
            </a:r>
            <a:r>
              <a:rPr lang="ru-RU" dirty="0" smtClean="0"/>
              <a:t>профессионального (общественного некоммерческого) органа/организации, объединяющей представителей профессии бухгалтер/аудитор, являющейся членом </a:t>
            </a:r>
            <a:r>
              <a:rPr lang="ru-RU" dirty="0" smtClean="0"/>
              <a:t>МФБ, в функционал которого необходимо включить обоснование изменений в действующее Законодательство и выработку методических основ новых услуг;</a:t>
            </a:r>
          </a:p>
          <a:p>
            <a:pPr algn="just">
              <a:buAutoNum type="arabicPeriod"/>
            </a:pPr>
            <a:r>
              <a:rPr lang="ru-RU" dirty="0" smtClean="0"/>
              <a:t>Разработка нового/обновление программного обеспечения аудиторских компаний, с учетом дистанционного обслуживания клиентов и обработки данных, в том числе от 3-х лиц;</a:t>
            </a:r>
          </a:p>
          <a:p>
            <a:pPr algn="just">
              <a:buAutoNum type="arabicPeriod"/>
            </a:pPr>
            <a:r>
              <a:rPr lang="ru-RU" dirty="0" smtClean="0"/>
              <a:t>Обратная связь с потребителями аудиторских услуг (объединений), в том числе, с субъектами публичного интереса для изучения их потребностей, требований и предложений.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7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Факторы расширения аудиторских услуг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17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расширении услуг, оказываемых аудиторами существуют внешние и внутренние факторы:</a:t>
            </a:r>
          </a:p>
          <a:p>
            <a:pPr algn="just">
              <a:buFont typeface="+mj-lt"/>
              <a:buAutoNum type="arabicParenR"/>
            </a:pPr>
            <a:r>
              <a:rPr lang="ru-RU" dirty="0" smtClean="0"/>
              <a:t>Динамичное развитие цифровых технологий клиента и установление им требований к аудитору;</a:t>
            </a:r>
          </a:p>
          <a:p>
            <a:pPr algn="just">
              <a:buFont typeface="+mj-lt"/>
              <a:buAutoNum type="arabicParenR"/>
            </a:pPr>
            <a:r>
              <a:rPr lang="ru-RU" dirty="0" smtClean="0"/>
              <a:t>Социальные изменения – прирост в профессии молодого поколения в профессию;</a:t>
            </a:r>
          </a:p>
          <a:p>
            <a:pPr algn="just">
              <a:buFont typeface="+mj-lt"/>
              <a:buAutoNum type="arabicParenR"/>
            </a:pPr>
            <a:r>
              <a:rPr lang="ru-RU" dirty="0" smtClean="0"/>
              <a:t>Расширение (диверсификация) деятельности основных клиентов аудитора; </a:t>
            </a:r>
          </a:p>
          <a:p>
            <a:pPr algn="just">
              <a:buFont typeface="+mj-lt"/>
              <a:buAutoNum type="arabicParenR"/>
            </a:pPr>
            <a:r>
              <a:rPr lang="ru-RU" dirty="0" smtClean="0"/>
              <a:t>Потребность в общественном признании выводов аудитора с участие иных специалистов;</a:t>
            </a:r>
          </a:p>
          <a:p>
            <a:pPr algn="just">
              <a:buFont typeface="+mj-lt"/>
              <a:buAutoNum type="arabicParenR"/>
            </a:pPr>
            <a:r>
              <a:rPr lang="ru-RU" dirty="0" smtClean="0"/>
              <a:t>Интернационализация  - выход клиента на международные рынки, расширение услуг, оказываемых клиентом;</a:t>
            </a:r>
          </a:p>
          <a:p>
            <a:pPr algn="just">
              <a:buFont typeface="+mj-lt"/>
              <a:buAutoNum type="arabicParenR"/>
            </a:pPr>
            <a:r>
              <a:rPr lang="ru-RU" dirty="0" smtClean="0"/>
              <a:t>Рост конкуренции на рынке аудиторских, бухгалтерских и консалтинговых услуг;</a:t>
            </a:r>
          </a:p>
          <a:p>
            <a:pPr algn="just">
              <a:buFont typeface="+mj-lt"/>
              <a:buAutoNum type="arabicParenR"/>
            </a:pPr>
            <a:r>
              <a:rPr lang="ru-RU" dirty="0" smtClean="0"/>
              <a:t>Изменения в действующем законодательстве.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2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Послесловие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3055"/>
            <a:ext cx="8596668" cy="4808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	Уважаемые коллеги,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рассмотрев представленные доводы, остается констатировать, что эффективное и динамичное развитие аудиторской профессии в целом, и расширение спектра аудиторских услуг возможны в условиях существования единой профессиональной организации при следовании принципа единообразия в оказании услуг, соблюдения стандартов, Законодательства, норм профессиональной этики и подходов проведения внешнего контроля качества аудиторских услуг.</a:t>
            </a:r>
          </a:p>
          <a:p>
            <a:pPr marL="0" indent="0" algn="just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Вместе с тем, важным фактором в расширении аудиторских услуг является тенденция к трансформации аудиторской профессии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в эпоху тотальной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, где потребность в аудиторских услугах, в их  классическом понимании, постепенно теряет свои позиции.      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Спасибо за внимание!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С уважением к Вам,</a:t>
            </a:r>
          </a:p>
          <a:p>
            <a:pPr marL="0" indent="0">
              <a:buNone/>
            </a:pPr>
            <a:r>
              <a:rPr lang="ru-RU" b="1" i="1" dirty="0" err="1" smtClean="0"/>
              <a:t>Акан</a:t>
            </a:r>
            <a:r>
              <a:rPr lang="ru-RU" b="1" i="1" dirty="0" smtClean="0"/>
              <a:t> </a:t>
            </a:r>
            <a:r>
              <a:rPr lang="ru-RU" b="1" i="1" dirty="0" err="1" smtClean="0"/>
              <a:t>Арыстан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934" y="4565972"/>
            <a:ext cx="2268248" cy="209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8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</TotalTime>
  <Words>557</Words>
  <Application>Microsoft Office PowerPoint</Application>
  <PresentationFormat>Широкоэкранный</PresentationFormat>
  <Paragraphs>116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  «Расширение  спектра услуг аудиторских компаний Казахстана»</vt:lpstr>
      <vt:lpstr>           ВСТУПЛЕНИЕ</vt:lpstr>
      <vt:lpstr>Виды деятельности описанные в Законе                         «Об аудиторской деятельности Республики Казахстан»</vt:lpstr>
      <vt:lpstr>Услуги, оказываемые аудиторами,                                не описанные Законодательством</vt:lpstr>
      <vt:lpstr>Условия расширения спектра аудиторских услуг в Казахстане</vt:lpstr>
      <vt:lpstr>Факторы расширения аудиторских услуг</vt:lpstr>
      <vt:lpstr>Послесловие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«Актуальные вопросы недобросовестной конкуренции в аудите в Республике Казахстан»</dc:title>
  <dc:creator>Пользователь</dc:creator>
  <cp:lastModifiedBy>Пользователь</cp:lastModifiedBy>
  <cp:revision>39</cp:revision>
  <dcterms:created xsi:type="dcterms:W3CDTF">2020-11-18T04:04:59Z</dcterms:created>
  <dcterms:modified xsi:type="dcterms:W3CDTF">2021-03-09T06:46:18Z</dcterms:modified>
</cp:coreProperties>
</file>