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09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01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92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25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16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41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58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05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8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1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80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29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69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D1DCF-3736-E04E-9E04-E7A2E1CFF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2316"/>
          </a:xfrm>
        </p:spPr>
        <p:txBody>
          <a:bodyPr>
            <a:noAutofit/>
          </a:bodyPr>
          <a:lstStyle/>
          <a:p>
            <a:pPr algn="r">
              <a:spcAft>
                <a:spcPts val="1200"/>
              </a:spcAft>
            </a:pPr>
            <a:r>
              <a:rPr lang="ru-RU" sz="4000" b="1" dirty="0">
                <a:solidFill>
                  <a:srgbClr val="FF0000"/>
                </a:solidFill>
              </a:rPr>
              <a:t>Расширение спектра аудиторских услуг в Республике Армения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/>
              <a:t> </a:t>
            </a:r>
            <a:br>
              <a:rPr lang="ru-RU" sz="4000" b="1" dirty="0"/>
            </a:br>
            <a:r>
              <a:rPr lang="ru-RU" sz="3600" b="1" dirty="0">
                <a:solidFill>
                  <a:srgbClr val="0070C0"/>
                </a:solidFill>
              </a:rPr>
              <a:t>Артур Сароевич Арутюнян</a:t>
            </a:r>
            <a:br>
              <a:rPr lang="ru-RU" sz="3600" b="1" dirty="0">
                <a:solidFill>
                  <a:srgbClr val="0070C0"/>
                </a:solidFill>
              </a:rPr>
            </a:br>
            <a:r>
              <a:rPr lang="ru-RU" sz="2400" b="1" i="1" dirty="0">
                <a:solidFill>
                  <a:srgbClr val="0070C0"/>
                </a:solidFill>
              </a:rPr>
              <a:t>Заместитель председателя Палаты аудиторов и </a:t>
            </a:r>
            <a:br>
              <a:rPr lang="ru-RU" sz="2400" b="1" i="1" dirty="0">
                <a:solidFill>
                  <a:srgbClr val="0070C0"/>
                </a:solidFill>
              </a:rPr>
            </a:br>
            <a:r>
              <a:rPr lang="ru-RU" sz="2400" b="1" i="1" dirty="0">
                <a:solidFill>
                  <a:srgbClr val="0070C0"/>
                </a:solidFill>
              </a:rPr>
              <a:t>экспертов-бухгалтеров Армении</a:t>
            </a:r>
            <a:endParaRPr lang="en-US" sz="4000" i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ECE3D2-6F60-0944-9D6F-545CD1270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7169"/>
            <a:ext cx="9144000" cy="1655762"/>
          </a:xfrm>
        </p:spPr>
        <p:txBody>
          <a:bodyPr/>
          <a:lstStyle/>
          <a:p>
            <a:pPr>
              <a:spcBef>
                <a:spcPts val="1600"/>
              </a:spcBef>
            </a:pPr>
            <a:r>
              <a:rPr lang="ru-RU" b="1" dirty="0">
                <a:solidFill>
                  <a:srgbClr val="FF0000"/>
                </a:solidFill>
              </a:rPr>
              <a:t>Круглый стол «Расширение спектра аудиторских услуг в Евразийском регионе»</a:t>
            </a:r>
            <a:r>
              <a:rPr lang="ru-RU" b="1" dirty="0"/>
              <a:t> </a:t>
            </a:r>
            <a:br>
              <a:rPr lang="ru-RU" b="1" dirty="0"/>
            </a:br>
            <a:r>
              <a:rPr lang="ru-RU" sz="2000" b="1" dirty="0">
                <a:solidFill>
                  <a:srgbClr val="0070C0"/>
                </a:solidFill>
              </a:rPr>
              <a:t>11.03.2021г.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4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DB50-0706-8E4B-B396-AE62DF9F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Обязательный аудит </a:t>
            </a:r>
            <a:r>
              <a:rPr lang="ru-RU" sz="4000" b="1" dirty="0">
                <a:solidFill>
                  <a:srgbClr val="0070C0"/>
                </a:solidFill>
              </a:rPr>
              <a:t>(1)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1487-4FCE-F247-9623-7CF7814C7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3" y="2015732"/>
            <a:ext cx="10853530" cy="3801972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Годовая отчетность СОИ:</a:t>
            </a:r>
          </a:p>
          <a:p>
            <a:pPr lvl="1"/>
            <a:r>
              <a:rPr lang="ru-RU" sz="2000" dirty="0">
                <a:solidFill>
                  <a:srgbClr val="C00000"/>
                </a:solidFill>
              </a:rPr>
              <a:t>организации, ценные бумаги которых допущены свободному обращению на регулируемом рынке и </a:t>
            </a:r>
          </a:p>
          <a:p>
            <a:pPr lvl="1"/>
            <a:r>
              <a:rPr lang="ru-RU" sz="2000" dirty="0">
                <a:solidFill>
                  <a:srgbClr val="C00000"/>
                </a:solidFill>
              </a:rPr>
              <a:t>организации финансово-инвестиционной сферы</a:t>
            </a:r>
          </a:p>
          <a:p>
            <a:r>
              <a:rPr lang="ru-RU" sz="2400" dirty="0">
                <a:solidFill>
                  <a:srgbClr val="0070C0"/>
                </a:solidFill>
              </a:rPr>
              <a:t>Годовая отчетность крупных организаций или групп (превышение 2 из 3 показателей): </a:t>
            </a:r>
          </a:p>
          <a:p>
            <a:pPr lvl="1"/>
            <a:r>
              <a:rPr lang="ru-RU" sz="2000" dirty="0">
                <a:solidFill>
                  <a:srgbClr val="C00000"/>
                </a:solidFill>
              </a:rPr>
              <a:t>общая сумма баланса - 10 млрд. </a:t>
            </a:r>
            <a:r>
              <a:rPr lang="ru-RU" sz="2000" dirty="0" err="1">
                <a:solidFill>
                  <a:srgbClr val="C00000"/>
                </a:solidFill>
              </a:rPr>
              <a:t>драмов</a:t>
            </a:r>
            <a:r>
              <a:rPr lang="ru-RU" sz="2000" dirty="0">
                <a:solidFill>
                  <a:srgbClr val="C00000"/>
                </a:solidFill>
              </a:rPr>
              <a:t> (около 20 млн. Долларов США) </a:t>
            </a:r>
          </a:p>
          <a:p>
            <a:pPr lvl="1"/>
            <a:r>
              <a:rPr lang="ru-RU" sz="2000" dirty="0">
                <a:solidFill>
                  <a:srgbClr val="C00000"/>
                </a:solidFill>
              </a:rPr>
              <a:t>выручка - 20 млрд. </a:t>
            </a:r>
            <a:r>
              <a:rPr lang="ru-RU" sz="2000" dirty="0" err="1">
                <a:solidFill>
                  <a:srgbClr val="C00000"/>
                </a:solidFill>
              </a:rPr>
              <a:t>драмов</a:t>
            </a:r>
            <a:r>
              <a:rPr lang="ru-RU" sz="2000" dirty="0">
                <a:solidFill>
                  <a:srgbClr val="C00000"/>
                </a:solidFill>
              </a:rPr>
              <a:t> (около 24 млн. Долларов США) и </a:t>
            </a:r>
          </a:p>
          <a:p>
            <a:pPr lvl="1"/>
            <a:r>
              <a:rPr lang="ru-RU" sz="2000" dirty="0">
                <a:solidFill>
                  <a:srgbClr val="C00000"/>
                </a:solidFill>
              </a:rPr>
              <a:t>численность работников – 250 человек,</a:t>
            </a:r>
          </a:p>
        </p:txBody>
      </p:sp>
    </p:spTree>
    <p:extLst>
      <p:ext uri="{BB962C8B-B14F-4D97-AF65-F5344CB8AC3E}">
        <p14:creationId xmlns:p14="http://schemas.microsoft.com/office/powerpoint/2010/main" val="4276587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DB50-0706-8E4B-B396-AE62DF9F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683" y="420206"/>
            <a:ext cx="9603275" cy="1049235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Обязательный аудит </a:t>
            </a:r>
            <a:r>
              <a:rPr lang="ru-RU" sz="4000" b="1" dirty="0">
                <a:solidFill>
                  <a:srgbClr val="0070C0"/>
                </a:solidFill>
              </a:rPr>
              <a:t>(2)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1487-4FCE-F247-9623-7CF7814C7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469441"/>
            <a:ext cx="11081607" cy="4597817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Годовая отчетность средних организаций или групп (при превышении 2 из 3 показателей):</a:t>
            </a:r>
          </a:p>
          <a:p>
            <a:pPr lvl="1"/>
            <a:r>
              <a:rPr lang="ru-RU" dirty="0">
                <a:solidFill>
                  <a:srgbClr val="C00000"/>
                </a:solidFill>
              </a:rPr>
              <a:t>общая сумма баланса - 2 млрд. </a:t>
            </a:r>
            <a:r>
              <a:rPr lang="ru-RU" dirty="0" err="1">
                <a:solidFill>
                  <a:srgbClr val="C00000"/>
                </a:solidFill>
              </a:rPr>
              <a:t>драмов</a:t>
            </a:r>
            <a:r>
              <a:rPr lang="ru-RU" dirty="0">
                <a:solidFill>
                  <a:srgbClr val="C00000"/>
                </a:solidFill>
              </a:rPr>
              <a:t> (около 4 млн. Долларов США) , </a:t>
            </a:r>
          </a:p>
          <a:p>
            <a:pPr lvl="1"/>
            <a:r>
              <a:rPr lang="ru-RU" dirty="0">
                <a:solidFill>
                  <a:srgbClr val="C00000"/>
                </a:solidFill>
              </a:rPr>
              <a:t>выручка - 4 млрд. </a:t>
            </a:r>
            <a:r>
              <a:rPr lang="ru-RU" dirty="0" err="1">
                <a:solidFill>
                  <a:srgbClr val="C00000"/>
                </a:solidFill>
              </a:rPr>
              <a:t>драмов</a:t>
            </a:r>
            <a:r>
              <a:rPr lang="ru-RU" dirty="0">
                <a:solidFill>
                  <a:srgbClr val="C00000"/>
                </a:solidFill>
              </a:rPr>
              <a:t> (около 8 млн. Долларов США) и </a:t>
            </a:r>
          </a:p>
          <a:p>
            <a:pPr lvl="1"/>
            <a:r>
              <a:rPr lang="ru-RU" dirty="0">
                <a:solidFill>
                  <a:srgbClr val="C00000"/>
                </a:solidFill>
              </a:rPr>
              <a:t>численность работников – 100 человек,</a:t>
            </a:r>
          </a:p>
          <a:p>
            <a:r>
              <a:rPr lang="ru-RU" dirty="0">
                <a:solidFill>
                  <a:srgbClr val="0070C0"/>
                </a:solidFill>
              </a:rPr>
              <a:t>Отчетность общественных организаций, если финансирование с общественных средств не менее 5 млн. </a:t>
            </a:r>
            <a:r>
              <a:rPr lang="ru-RU" dirty="0" err="1">
                <a:solidFill>
                  <a:srgbClr val="0070C0"/>
                </a:solidFill>
              </a:rPr>
              <a:t>драмов</a:t>
            </a:r>
            <a:r>
              <a:rPr lang="ru-RU" dirty="0">
                <a:solidFill>
                  <a:srgbClr val="0070C0"/>
                </a:solidFill>
              </a:rPr>
              <a:t> (около 10 тыс. Долларов США) – по части использования этих средств,</a:t>
            </a:r>
          </a:p>
          <a:p>
            <a:r>
              <a:rPr lang="ru-RU" dirty="0">
                <a:solidFill>
                  <a:srgbClr val="0070C0"/>
                </a:solidFill>
              </a:rPr>
              <a:t>Финансовая отчетность фондов, если балансовая стоимость активов к концу года превышает 10 млн. </a:t>
            </a:r>
            <a:r>
              <a:rPr lang="ru-RU" dirty="0" err="1">
                <a:solidFill>
                  <a:srgbClr val="0070C0"/>
                </a:solidFill>
              </a:rPr>
              <a:t>драмов</a:t>
            </a:r>
            <a:r>
              <a:rPr lang="ru-RU" dirty="0">
                <a:solidFill>
                  <a:srgbClr val="0070C0"/>
                </a:solidFill>
              </a:rPr>
              <a:t> (около 20 тыс. Долларов США) .</a:t>
            </a:r>
          </a:p>
          <a:p>
            <a:r>
              <a:rPr lang="ru-RU" dirty="0">
                <a:solidFill>
                  <a:srgbClr val="0070C0"/>
                </a:solidFill>
              </a:rPr>
              <a:t>Финансовая отчетность многих организаций, действующих в сферах:</a:t>
            </a:r>
          </a:p>
          <a:p>
            <a:pPr lvl="1"/>
            <a:r>
              <a:rPr lang="ru-RU" dirty="0">
                <a:solidFill>
                  <a:srgbClr val="C00000"/>
                </a:solidFill>
              </a:rPr>
              <a:t>здравоохранения</a:t>
            </a:r>
          </a:p>
          <a:p>
            <a:pPr lvl="1"/>
            <a:r>
              <a:rPr lang="ru-RU" dirty="0">
                <a:solidFill>
                  <a:srgbClr val="C00000"/>
                </a:solidFill>
              </a:rPr>
              <a:t>энергетики</a:t>
            </a:r>
          </a:p>
          <a:p>
            <a:pPr lvl="1"/>
            <a:r>
              <a:rPr lang="ru-RU" dirty="0">
                <a:solidFill>
                  <a:srgbClr val="C00000"/>
                </a:solidFill>
              </a:rPr>
              <a:t>связи</a:t>
            </a:r>
          </a:p>
          <a:p>
            <a:pPr lvl="1"/>
            <a:r>
              <a:rPr lang="ru-RU" dirty="0">
                <a:solidFill>
                  <a:srgbClr val="C00000"/>
                </a:solidFill>
              </a:rPr>
              <a:t>транспорта</a:t>
            </a:r>
          </a:p>
        </p:txBody>
      </p:sp>
    </p:spTree>
    <p:extLst>
      <p:ext uri="{BB962C8B-B14F-4D97-AF65-F5344CB8AC3E}">
        <p14:creationId xmlns:p14="http://schemas.microsoft.com/office/powerpoint/2010/main" val="3206209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DB50-0706-8E4B-B396-AE62DF9F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Внутренний аудит в государственных учреждениях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1487-4FCE-F247-9623-7CF7814C7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3" y="2015732"/>
            <a:ext cx="10127202" cy="345061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Передача функции внутреннего аудита </a:t>
            </a:r>
            <a:r>
              <a:rPr lang="ru-RU" sz="2400" dirty="0" err="1">
                <a:solidFill>
                  <a:srgbClr val="0070C0"/>
                </a:solidFill>
              </a:rPr>
              <a:t>аутсорсинговым</a:t>
            </a:r>
            <a:r>
              <a:rPr lang="ru-RU" sz="2400" dirty="0">
                <a:solidFill>
                  <a:srgbClr val="0070C0"/>
                </a:solidFill>
              </a:rPr>
              <a:t> организациями – аудиторскими фирмами.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Раньше эта функция выполнялась сотрудниками - внутренними аудиторами.</a:t>
            </a:r>
          </a:p>
        </p:txBody>
      </p:sp>
    </p:spTree>
    <p:extLst>
      <p:ext uri="{BB962C8B-B14F-4D97-AF65-F5344CB8AC3E}">
        <p14:creationId xmlns:p14="http://schemas.microsoft.com/office/powerpoint/2010/main" val="1739785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0DB3F-A292-1E4E-B756-9280FF93C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Благодарю за внимание</a:t>
            </a:r>
            <a:r>
              <a:rPr lang="en-US" b="1" dirty="0">
                <a:solidFill>
                  <a:srgbClr val="C00000"/>
                </a:solidFill>
              </a:rPr>
              <a:t>!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1366E-72D7-A547-A0B5-AB11DD732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600"/>
              </a:spcBef>
              <a:spcAft>
                <a:spcPts val="1200"/>
              </a:spcAft>
            </a:pPr>
            <a:r>
              <a:rPr lang="en-US" sz="4000" b="1" dirty="0">
                <a:solidFill>
                  <a:srgbClr val="0070C0"/>
                </a:solidFill>
              </a:rPr>
              <a:t>Thank you!</a:t>
            </a:r>
          </a:p>
          <a:p>
            <a:pPr>
              <a:lnSpc>
                <a:spcPct val="100000"/>
              </a:lnSpc>
              <a:spcBef>
                <a:spcPts val="1600"/>
              </a:spcBef>
              <a:spcAft>
                <a:spcPts val="1200"/>
              </a:spcAft>
            </a:pPr>
            <a:r>
              <a:rPr lang="hy-AM" sz="3600" b="1" dirty="0">
                <a:solidFill>
                  <a:srgbClr val="0070C0"/>
                </a:solidFill>
              </a:rPr>
              <a:t>Շնորհակալություն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729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DB50-0706-8E4B-B396-AE62DF9F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Спектр аудиторских услуг</a:t>
            </a:r>
            <a:r>
              <a:rPr lang="ru-RU" sz="4000" b="1" dirty="0">
                <a:solidFill>
                  <a:srgbClr val="C00000"/>
                </a:solidFill>
                <a:effectLst/>
              </a:rPr>
              <a:t>:</a:t>
            </a:r>
            <a:r>
              <a:rPr lang="ru-RU" sz="4000" dirty="0">
                <a:effectLst/>
              </a:rPr>
              <a:t>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нынешнее положение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1487-4FCE-F247-9623-7CF7814C7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Согласно Закону РА «Об аудиторской деятельности», аудиторская деятельность включает в себя:</a:t>
            </a:r>
          </a:p>
          <a:p>
            <a:pPr lvl="1"/>
            <a:r>
              <a:rPr lang="ru-RU" sz="2800" dirty="0">
                <a:solidFill>
                  <a:srgbClr val="C00000"/>
                </a:solidFill>
              </a:rPr>
              <a:t>Аудиторские услуги:</a:t>
            </a:r>
          </a:p>
          <a:p>
            <a:pPr lvl="2"/>
            <a:r>
              <a:rPr lang="ru-RU" sz="2400" b="1" dirty="0">
                <a:solidFill>
                  <a:srgbClr val="0070C0"/>
                </a:solidFill>
              </a:rPr>
              <a:t>Аудит и </a:t>
            </a:r>
          </a:p>
          <a:p>
            <a:pPr lvl="2"/>
            <a:r>
              <a:rPr lang="ru-RU" sz="2400" b="1" dirty="0">
                <a:solidFill>
                  <a:srgbClr val="0070C0"/>
                </a:solidFill>
              </a:rPr>
              <a:t>Обзорная проверка), и </a:t>
            </a:r>
          </a:p>
          <a:p>
            <a:pPr lvl="1"/>
            <a:r>
              <a:rPr lang="ru-RU" sz="2800" dirty="0">
                <a:solidFill>
                  <a:srgbClr val="C00000"/>
                </a:solidFill>
              </a:rPr>
              <a:t>Сопутствующие аудиту услуги:</a:t>
            </a:r>
          </a:p>
          <a:p>
            <a:pPr lvl="2"/>
            <a:r>
              <a:rPr lang="ru-RU" sz="2400" b="1" dirty="0">
                <a:solidFill>
                  <a:srgbClr val="0070C0"/>
                </a:solidFill>
              </a:rPr>
              <a:t>Согласованные процедуры и </a:t>
            </a:r>
          </a:p>
          <a:p>
            <a:pPr lvl="2"/>
            <a:r>
              <a:rPr lang="ru-RU" sz="2400" b="1" dirty="0">
                <a:solidFill>
                  <a:srgbClr val="0070C0"/>
                </a:solidFill>
              </a:rPr>
              <a:t>Компиляция информации.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8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DB50-0706-8E4B-B396-AE62DF9F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Предмет аудиторских услуг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1487-4FCE-F247-9623-7CF7814C7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Финансовая отчетность в целом</a:t>
            </a: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Часть</a:t>
            </a:r>
            <a:r>
              <a:rPr lang="ru-RU" dirty="0"/>
              <a:t> </a:t>
            </a:r>
            <a:r>
              <a:rPr lang="ru-RU" b="1" dirty="0">
                <a:solidFill>
                  <a:srgbClr val="0070C0"/>
                </a:solidFill>
              </a:rPr>
              <a:t>финансовой</a:t>
            </a:r>
            <a:r>
              <a:rPr lang="ru-RU" dirty="0"/>
              <a:t> </a:t>
            </a:r>
            <a:r>
              <a:rPr lang="ru-RU" b="1" dirty="0">
                <a:solidFill>
                  <a:srgbClr val="0070C0"/>
                </a:solidFill>
              </a:rPr>
              <a:t>отчетности</a:t>
            </a:r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Финансовая отчетность специального назначения подготовленная по специальным правилам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Иная финансовая информация, не являющаяся финансовой отчетностью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5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DB50-0706-8E4B-B396-AE62DF9F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Предмет сопутствующих аудиту услуг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1487-4FCE-F247-9623-7CF7814C7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</a:rPr>
              <a:t>Калькуляции себестоимости 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</a:rPr>
              <a:t>Составление специальной отчетности для консолидации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</a:rPr>
              <a:t>Комплексная финансовая оценка (</a:t>
            </a:r>
            <a:r>
              <a:rPr lang="en-US" b="1" dirty="0">
                <a:solidFill>
                  <a:srgbClr val="0070C0"/>
                </a:solidFill>
              </a:rPr>
              <a:t>financial due-diligence) </a:t>
            </a:r>
            <a:r>
              <a:rPr lang="ru-RU" b="1" dirty="0">
                <a:solidFill>
                  <a:srgbClr val="0070C0"/>
                </a:solidFill>
              </a:rPr>
              <a:t>организации</a:t>
            </a:r>
            <a:endParaRPr lang="en-US" b="1" dirty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</a:rPr>
              <a:t>Услуги ревизора или ревизионной комиссии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</a:rPr>
              <a:t>Иные услуги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31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DB50-0706-8E4B-B396-AE62DF9F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Виды деятельности, разрешенные аудиторским компаниям </a:t>
            </a:r>
            <a:r>
              <a:rPr lang="ru-RU" sz="4000" b="1" dirty="0">
                <a:solidFill>
                  <a:srgbClr val="0070C0"/>
                </a:solidFill>
              </a:rPr>
              <a:t> (1)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1487-4FCE-F247-9623-7CF7814C7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2015732"/>
            <a:ext cx="10442713" cy="3450613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solidFill>
                  <a:srgbClr val="0070C0"/>
                </a:solidFill>
              </a:rPr>
              <a:t>Постановка, восстановление и ведение бухгалтерского учета, подготовка финансовой отчетности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ru-RU" dirty="0">
                <a:solidFill>
                  <a:srgbClr val="0070C0"/>
                </a:solidFill>
              </a:rPr>
              <a:t>Обучение в части ведения бухгалтерского учета, налогов, экономики, финансов и аудита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ru-RU" dirty="0">
                <a:solidFill>
                  <a:srgbClr val="0070C0"/>
                </a:solidFill>
              </a:rPr>
              <a:t>Инвентаризация и оценка активов, в том числе финансовых инструментов и (или) обязательств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ru-RU" dirty="0">
                <a:solidFill>
                  <a:srgbClr val="0070C0"/>
                </a:solidFill>
              </a:rPr>
              <a:t>Планирование и исчисление налогов, пошлин и иных обязательных </a:t>
            </a:r>
            <a:r>
              <a:rPr lang="ru-RU" dirty="0" err="1">
                <a:solidFill>
                  <a:srgbClr val="0070C0"/>
                </a:solidFill>
              </a:rPr>
              <a:t>платежеи</a:t>
            </a:r>
            <a:r>
              <a:rPr lang="ru-RU" dirty="0">
                <a:solidFill>
                  <a:srgbClr val="0070C0"/>
                </a:solidFill>
              </a:rPr>
              <a:t>̆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ru-RU" dirty="0">
                <a:solidFill>
                  <a:srgbClr val="0070C0"/>
                </a:solidFill>
              </a:rPr>
              <a:t>Анализ </a:t>
            </a:r>
            <a:r>
              <a:rPr lang="ru-RU" dirty="0" err="1">
                <a:solidFill>
                  <a:srgbClr val="0070C0"/>
                </a:solidFill>
              </a:rPr>
              <a:t>финансово-хозяйственнои</a:t>
            </a:r>
            <a:r>
              <a:rPr lang="ru-RU" dirty="0">
                <a:solidFill>
                  <a:srgbClr val="0070C0"/>
                </a:solidFill>
              </a:rPr>
              <a:t>̆ деятельности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422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DB50-0706-8E4B-B396-AE62DF9F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39475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Виды деятельности, разрешенные аудиторским компаниям </a:t>
            </a:r>
            <a:r>
              <a:rPr lang="ru-RU" sz="4000" b="1" dirty="0">
                <a:solidFill>
                  <a:srgbClr val="0070C0"/>
                </a:solidFill>
              </a:rPr>
              <a:t>(2)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1487-4FCE-F247-9623-7CF7814C7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149" y="2015732"/>
            <a:ext cx="10153705" cy="38019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solidFill>
                  <a:srgbClr val="0070C0"/>
                </a:solidFill>
              </a:rPr>
              <a:t>Бухгалтерское, экономическое, финансовое, налоговое, управленческое и юридическое консультирование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Разработка и анализ инвестиционных программ, составление бизнес-плана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Осуществление профессиональной экспертизы в связи с деятельностью, </a:t>
            </a:r>
            <a:r>
              <a:rPr lang="ru-RU" dirty="0" err="1">
                <a:solidFill>
                  <a:srgbClr val="0070C0"/>
                </a:solidFill>
              </a:rPr>
              <a:t>связаннои</a:t>
            </a:r>
            <a:r>
              <a:rPr lang="ru-RU" dirty="0">
                <a:solidFill>
                  <a:srgbClr val="0070C0"/>
                </a:solidFill>
              </a:rPr>
              <a:t>̆ с бухгалтерским учетом, </a:t>
            </a:r>
            <a:r>
              <a:rPr lang="ru-RU" dirty="0" err="1">
                <a:solidFill>
                  <a:srgbClr val="0070C0"/>
                </a:solidFill>
              </a:rPr>
              <a:t>аудиторскои</a:t>
            </a:r>
            <a:r>
              <a:rPr lang="ru-RU" dirty="0">
                <a:solidFill>
                  <a:srgbClr val="0070C0"/>
                </a:solidFill>
              </a:rPr>
              <a:t>̆ деятельностью, финансами, </a:t>
            </a:r>
            <a:r>
              <a:rPr lang="ru-RU" dirty="0" err="1">
                <a:solidFill>
                  <a:srgbClr val="0070C0"/>
                </a:solidFill>
              </a:rPr>
              <a:t>экономикои</a:t>
            </a:r>
            <a:r>
              <a:rPr lang="ru-RU" dirty="0">
                <a:solidFill>
                  <a:srgbClr val="0070C0"/>
                </a:solidFill>
              </a:rPr>
              <a:t>̆, налогами, пошлинами и иными обязательными платежами 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ru-RU" dirty="0">
                <a:solidFill>
                  <a:srgbClr val="0070C0"/>
                </a:solidFill>
              </a:rPr>
              <a:t>Издание профессиональной литературы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ru-RU" dirty="0">
                <a:solidFill>
                  <a:srgbClr val="0070C0"/>
                </a:solidFill>
              </a:rPr>
              <a:t>Постановка, восстановление и ведение налогового учета, подготовка налоговых расчетов и отчетов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Услуги внутреннего аудита.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352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DB50-0706-8E4B-B396-AE62DF9F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Факторы, определяющие спектр услуг на практике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1487-4FCE-F247-9623-7CF7814C7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39" y="2015732"/>
            <a:ext cx="9901915" cy="3450613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solidFill>
                  <a:srgbClr val="0070C0"/>
                </a:solidFill>
              </a:rPr>
              <a:t>Осознание сущности и значения различных видов аудиторских, сопутствующих и иных услуг потенциальными заказчиками или бенефициарами этих услуг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ru-RU" dirty="0">
                <a:solidFill>
                  <a:srgbClr val="0070C0"/>
                </a:solidFill>
              </a:rPr>
              <a:t>Рекламирование и предложение этих услуг аудиторскими организациями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Политика, проводимая государством, по продвижению и расширению аудиторских/сопутствующих услуг, в прямом и косвенном, в узком и широком смыслах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0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DB50-0706-8E4B-B396-AE62DF9F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336" y="433458"/>
            <a:ext cx="9603275" cy="104923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Политика, проводимая государством,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2200" b="1" i="1" dirty="0">
                <a:solidFill>
                  <a:srgbClr val="0070C0"/>
                </a:solidFill>
              </a:rPr>
              <a:t>по продвижению и расширению аудиторских/</a:t>
            </a:r>
            <a:r>
              <a:rPr lang="en-US" sz="2200" b="1" i="1" dirty="0">
                <a:solidFill>
                  <a:srgbClr val="0070C0"/>
                </a:solidFill>
              </a:rPr>
              <a:t> </a:t>
            </a:r>
            <a:r>
              <a:rPr lang="ru-RU" sz="2200" b="1" i="1" dirty="0">
                <a:solidFill>
                  <a:srgbClr val="0070C0"/>
                </a:solidFill>
              </a:rPr>
              <a:t>сопутствующих услуг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1487-4FCE-F247-9623-7CF7814C7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2015732"/>
            <a:ext cx="11012556" cy="394774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Введение требования обязательного аудита и санкции за невыполнение может быть неэффективным, если:</a:t>
            </a:r>
          </a:p>
          <a:p>
            <a:pPr lvl="1"/>
            <a:r>
              <a:rPr lang="ru-RU" dirty="0">
                <a:solidFill>
                  <a:srgbClr val="C00000"/>
                </a:solidFill>
              </a:rPr>
              <a:t>Контроль за выполнением этого требования неэффективен</a:t>
            </a:r>
          </a:p>
          <a:p>
            <a:pPr lvl="1"/>
            <a:r>
              <a:rPr lang="ru-RU" dirty="0">
                <a:solidFill>
                  <a:srgbClr val="C00000"/>
                </a:solidFill>
              </a:rPr>
              <a:t>Санкции за невыполнение неэффективны – </a:t>
            </a:r>
          </a:p>
          <a:p>
            <a:pPr lvl="2"/>
            <a:r>
              <a:rPr lang="ru-RU" sz="2400" i="1" dirty="0">
                <a:solidFill>
                  <a:srgbClr val="0070C0"/>
                </a:solidFill>
              </a:rPr>
              <a:t>компании могут предпочитать выплачивать небольшие штрафы вместо проведения аудита </a:t>
            </a:r>
          </a:p>
          <a:p>
            <a:pPr lvl="1"/>
            <a:r>
              <a:rPr lang="ru-RU" dirty="0">
                <a:solidFill>
                  <a:srgbClr val="C00000"/>
                </a:solidFill>
              </a:rPr>
              <a:t>Отсутствие эффективного и действенного контроля за качеством аудиторских услуг – </a:t>
            </a:r>
          </a:p>
          <a:p>
            <a:pPr lvl="2"/>
            <a:r>
              <a:rPr lang="ru-RU" sz="2400" i="1" dirty="0">
                <a:solidFill>
                  <a:srgbClr val="0070C0"/>
                </a:solidFill>
              </a:rPr>
              <a:t>компании могут «воспользоваться» услугами недобросовестных аудиторских организаций и осуществить аудит чисто формально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648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DB50-0706-8E4B-B396-AE62DF9F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Применение государством политики «кнута и пряника»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1487-4FCE-F247-9623-7CF7814C7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Поощрение государством проведения аудита, учитывая данный факт в качестве одного из главных факторов при осуществлении различных государственных мероприятий, как, например:</a:t>
            </a:r>
          </a:p>
          <a:p>
            <a:pPr lvl="1"/>
            <a:r>
              <a:rPr lang="ru-RU" dirty="0">
                <a:solidFill>
                  <a:srgbClr val="C00000"/>
                </a:solidFill>
              </a:rPr>
              <a:t>участие в государственных и муниципальных тендерах (закупках)</a:t>
            </a:r>
          </a:p>
          <a:p>
            <a:pPr lvl="1"/>
            <a:r>
              <a:rPr lang="ru-RU" dirty="0">
                <a:solidFill>
                  <a:srgbClr val="C00000"/>
                </a:solidFill>
              </a:rPr>
              <a:t>предоставление государственных грантов, субсидий</a:t>
            </a:r>
          </a:p>
          <a:p>
            <a:pPr lvl="1"/>
            <a:r>
              <a:rPr lang="ru-RU" dirty="0">
                <a:solidFill>
                  <a:srgbClr val="C00000"/>
                </a:solidFill>
              </a:rPr>
              <a:t>предоставление налоговых, инвестиционных и других привилегий и льгот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81772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{D6771CEB-7898-5243-8EAE-E88EC092736A}tf10001119</Template>
  <TotalTime>704</TotalTime>
  <Words>685</Words>
  <Application>Microsoft Macintosh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Расширение спектра аудиторских услуг в Республике Армения    Артур Сароевич Арутюнян Заместитель председателя Палаты аудиторов и  экспертов-бухгалтеров Армении</vt:lpstr>
      <vt:lpstr>Спектр аудиторских услуг: нынешнее положение </vt:lpstr>
      <vt:lpstr>Предмет аудиторских услуг</vt:lpstr>
      <vt:lpstr>Предмет сопутствующих аудиту услуг</vt:lpstr>
      <vt:lpstr>Виды деятельности, разрешенные аудиторским компаниям  (1)</vt:lpstr>
      <vt:lpstr>Виды деятельности, разрешенные аудиторским компаниям (2)</vt:lpstr>
      <vt:lpstr>Факторы, определяющие спектр услуг на практике</vt:lpstr>
      <vt:lpstr>Политика, проводимая государством, по продвижению и расширению аудиторских/ сопутствующих услуг</vt:lpstr>
      <vt:lpstr>Применение государством политики «кнута и пряника»</vt:lpstr>
      <vt:lpstr>Обязательный аудит (1)</vt:lpstr>
      <vt:lpstr>Обязательный аудит (2)</vt:lpstr>
      <vt:lpstr>Внутренний аудит в государственных учреждениях</vt:lpstr>
      <vt:lpstr>Благодарю за внимание!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Расширение спектра аудиторских услуг в Республике Армения»   Артур Сароевич Арутюнян</dc:title>
  <dc:creator>Artur Harutyunyan</dc:creator>
  <cp:lastModifiedBy>Artur Harutyunyan</cp:lastModifiedBy>
  <cp:revision>20</cp:revision>
  <dcterms:created xsi:type="dcterms:W3CDTF">2021-03-10T20:24:09Z</dcterms:created>
  <dcterms:modified xsi:type="dcterms:W3CDTF">2021-03-11T08:29:27Z</dcterms:modified>
</cp:coreProperties>
</file>